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37"/>
  </p:notesMasterIdLst>
  <p:sldIdLst>
    <p:sldId id="256" r:id="rId2"/>
    <p:sldId id="257" r:id="rId3"/>
    <p:sldId id="258" r:id="rId4"/>
    <p:sldId id="259" r:id="rId5"/>
    <p:sldId id="260" r:id="rId6"/>
    <p:sldId id="335" r:id="rId7"/>
    <p:sldId id="1781" r:id="rId8"/>
    <p:sldId id="1782" r:id="rId9"/>
    <p:sldId id="1783" r:id="rId10"/>
    <p:sldId id="1784" r:id="rId11"/>
    <p:sldId id="1785" r:id="rId12"/>
    <p:sldId id="1719" r:id="rId13"/>
    <p:sldId id="1744" r:id="rId14"/>
    <p:sldId id="1743" r:id="rId15"/>
    <p:sldId id="1748" r:id="rId16"/>
    <p:sldId id="1746" r:id="rId17"/>
    <p:sldId id="1750" r:id="rId18"/>
    <p:sldId id="1751" r:id="rId19"/>
    <p:sldId id="1752" r:id="rId20"/>
    <p:sldId id="1754" r:id="rId21"/>
    <p:sldId id="1755" r:id="rId22"/>
    <p:sldId id="1756" r:id="rId23"/>
    <p:sldId id="1757" r:id="rId24"/>
    <p:sldId id="1758" r:id="rId25"/>
    <p:sldId id="1759" r:id="rId26"/>
    <p:sldId id="1760" r:id="rId27"/>
    <p:sldId id="1775" r:id="rId28"/>
    <p:sldId id="1789" r:id="rId29"/>
    <p:sldId id="1777" r:id="rId30"/>
    <p:sldId id="1790" r:id="rId31"/>
    <p:sldId id="1778" r:id="rId32"/>
    <p:sldId id="336" r:id="rId33"/>
    <p:sldId id="1791" r:id="rId34"/>
    <p:sldId id="337" r:id="rId35"/>
    <p:sldId id="338" r:id="rId36"/>
    <p:sldId id="261" r:id="rId37"/>
    <p:sldId id="262" r:id="rId38"/>
    <p:sldId id="263" r:id="rId39"/>
    <p:sldId id="264" r:id="rId40"/>
    <p:sldId id="265" r:id="rId41"/>
    <p:sldId id="1818" r:id="rId42"/>
    <p:sldId id="266" r:id="rId43"/>
    <p:sldId id="1727" r:id="rId44"/>
    <p:sldId id="1807" r:id="rId45"/>
    <p:sldId id="1808" r:id="rId46"/>
    <p:sldId id="1809" r:id="rId47"/>
    <p:sldId id="1810" r:id="rId48"/>
    <p:sldId id="1811" r:id="rId49"/>
    <p:sldId id="1731" r:id="rId50"/>
    <p:sldId id="1766" r:id="rId51"/>
    <p:sldId id="1767" r:id="rId52"/>
    <p:sldId id="1763" r:id="rId53"/>
    <p:sldId id="1769" r:id="rId54"/>
    <p:sldId id="1770" r:id="rId55"/>
    <p:sldId id="1774" r:id="rId56"/>
    <p:sldId id="1812" r:id="rId57"/>
    <p:sldId id="1813" r:id="rId58"/>
    <p:sldId id="1814" r:id="rId59"/>
    <p:sldId id="1779" r:id="rId60"/>
    <p:sldId id="1780" r:id="rId61"/>
    <p:sldId id="1815" r:id="rId62"/>
    <p:sldId id="1816" r:id="rId63"/>
    <p:sldId id="1817" r:id="rId64"/>
    <p:sldId id="267" r:id="rId65"/>
    <p:sldId id="268" r:id="rId66"/>
    <p:sldId id="269" r:id="rId67"/>
    <p:sldId id="270" r:id="rId68"/>
    <p:sldId id="271" r:id="rId69"/>
    <p:sldId id="272" r:id="rId70"/>
    <p:sldId id="273" r:id="rId71"/>
    <p:sldId id="274" r:id="rId72"/>
    <p:sldId id="275" r:id="rId73"/>
    <p:sldId id="276" r:id="rId74"/>
    <p:sldId id="277" r:id="rId75"/>
    <p:sldId id="278" r:id="rId76"/>
    <p:sldId id="279" r:id="rId77"/>
    <p:sldId id="280" r:id="rId78"/>
    <p:sldId id="281" r:id="rId79"/>
    <p:sldId id="282" r:id="rId80"/>
    <p:sldId id="283" r:id="rId81"/>
    <p:sldId id="284" r:id="rId82"/>
    <p:sldId id="1820" r:id="rId83"/>
    <p:sldId id="1821" r:id="rId84"/>
    <p:sldId id="1822" r:id="rId85"/>
    <p:sldId id="1823" r:id="rId86"/>
    <p:sldId id="1824" r:id="rId87"/>
    <p:sldId id="1825" r:id="rId88"/>
    <p:sldId id="1826" r:id="rId89"/>
    <p:sldId id="1827" r:id="rId90"/>
    <p:sldId id="1833" r:id="rId91"/>
    <p:sldId id="1834" r:id="rId92"/>
    <p:sldId id="1835" r:id="rId93"/>
    <p:sldId id="1836" r:id="rId94"/>
    <p:sldId id="1837" r:id="rId95"/>
    <p:sldId id="1838" r:id="rId96"/>
    <p:sldId id="1839" r:id="rId97"/>
    <p:sldId id="1840" r:id="rId98"/>
    <p:sldId id="1841" r:id="rId99"/>
    <p:sldId id="1842" r:id="rId100"/>
    <p:sldId id="1843" r:id="rId101"/>
    <p:sldId id="1844" r:id="rId102"/>
    <p:sldId id="1845" r:id="rId103"/>
    <p:sldId id="1846" r:id="rId104"/>
    <p:sldId id="1847" r:id="rId105"/>
    <p:sldId id="1848" r:id="rId106"/>
    <p:sldId id="1849" r:id="rId107"/>
    <p:sldId id="1850" r:id="rId108"/>
    <p:sldId id="1851" r:id="rId109"/>
    <p:sldId id="1852" r:id="rId110"/>
    <p:sldId id="1853" r:id="rId111"/>
    <p:sldId id="1854" r:id="rId112"/>
    <p:sldId id="1828" r:id="rId113"/>
    <p:sldId id="1855" r:id="rId114"/>
    <p:sldId id="1829" r:id="rId115"/>
    <p:sldId id="1856" r:id="rId116"/>
    <p:sldId id="1819" r:id="rId117"/>
    <p:sldId id="285" r:id="rId118"/>
    <p:sldId id="286" r:id="rId119"/>
    <p:sldId id="1857" r:id="rId120"/>
    <p:sldId id="288" r:id="rId121"/>
    <p:sldId id="289" r:id="rId122"/>
    <p:sldId id="290" r:id="rId123"/>
    <p:sldId id="291" r:id="rId124"/>
    <p:sldId id="292" r:id="rId125"/>
    <p:sldId id="293" r:id="rId126"/>
    <p:sldId id="294" r:id="rId127"/>
    <p:sldId id="295" r:id="rId128"/>
    <p:sldId id="287" r:id="rId129"/>
    <p:sldId id="1858" r:id="rId130"/>
    <p:sldId id="1859" r:id="rId131"/>
    <p:sldId id="1860" r:id="rId132"/>
    <p:sldId id="1861" r:id="rId133"/>
    <p:sldId id="296" r:id="rId134"/>
    <p:sldId id="297" r:id="rId135"/>
    <p:sldId id="298" r:id="rId136"/>
  </p:sldIdLst>
  <p:sldSz cx="12192000" cy="6858000"/>
  <p:notesSz cx="6858000" cy="9144000"/>
  <p:embeddedFontLst>
    <p:embeddedFont>
      <p:font typeface="Calibri" panose="020F0502020204030204" pitchFamily="34" charset="0"/>
      <p:regular r:id="rId138"/>
      <p:bold r:id="rId139"/>
      <p:italic r:id="rId140"/>
      <p:boldItalic r:id="rId141"/>
    </p:embeddedFont>
    <p:embeddedFont>
      <p:font typeface="Cambria Math" panose="02040503050406030204" pitchFamily="18" charset="0"/>
      <p:regular r:id="rId142"/>
    </p:embeddedFont>
    <p:embeddedFont>
      <p:font typeface="Century Gothic" panose="020B0502020202020204" pitchFamily="34" charset="0"/>
      <p:regular r:id="rId143"/>
      <p:bold r:id="rId144"/>
      <p:italic r:id="rId145"/>
      <p:boldItalic r:id="rId146"/>
    </p:embeddedFont>
    <p:embeddedFont>
      <p:font typeface="Quattrocento Sans" panose="020B0604020202020204" charset="0"/>
      <p:regular r:id="rId147"/>
      <p:bold r:id="rId148"/>
      <p:italic r:id="rId149"/>
      <p:boldItalic r:id="rId150"/>
    </p:embeddedFont>
    <p:embeddedFont>
      <p:font typeface="Tahoma" panose="020B0604030504040204" pitchFamily="34" charset="0"/>
      <p:regular r:id="rId151"/>
      <p:bold r:id="rId152"/>
    </p:embeddedFont>
    <p:embeddedFont>
      <p:font typeface="Times" panose="02020603050405020304" pitchFamily="18" charset="0"/>
      <p:regular r:id="rId153"/>
      <p:bold r:id="rId154"/>
      <p:italic r:id="rId155"/>
      <p:boldItalic r:id="rId156"/>
    </p:embeddedFont>
    <p:embeddedFont>
      <p:font typeface="Wingdings 2" panose="05020102010507070707" pitchFamily="18" charset="2"/>
      <p:regular r:id="rId157"/>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1" roundtripDataSignature="AMtx7mhaes+BqMLojR/1A47nJHxlKlRa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94660"/>
  </p:normalViewPr>
  <p:slideViewPr>
    <p:cSldViewPr snapToGrid="0">
      <p:cViewPr varScale="1">
        <p:scale>
          <a:sx n="60" d="100"/>
          <a:sy n="60" d="100"/>
        </p:scale>
        <p:origin x="78"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fntdata"/><Relationship Id="rId191" Type="http://customschemas.google.com/relationships/presentationmetadata" Target="meta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2.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2.fntdata"/><Relationship Id="rId85" Type="http://schemas.openxmlformats.org/officeDocument/2006/relationships/slide" Target="slides/slide84.xml"/><Relationship Id="rId150" Type="http://schemas.openxmlformats.org/officeDocument/2006/relationships/font" Target="fonts/font13.fntdata"/><Relationship Id="rId19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3.fntdata"/><Relationship Id="rId14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4.fntdata"/><Relationship Id="rId156" Type="http://schemas.openxmlformats.org/officeDocument/2006/relationships/font" Target="fonts/font19.fntdata"/><Relationship Id="rId19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5.fntdata"/><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6.fntdata"/><Relationship Id="rId19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6.fntdata"/><Relationship Id="rId148"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7.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7121E2-1C3B-41A4-96C3-955D9F05C479}" type="doc">
      <dgm:prSet loTypeId="urn:microsoft.com/office/officeart/2005/8/layout/hProcess4" loCatId="process" qsTypeId="urn:microsoft.com/office/officeart/2005/8/quickstyle/simple5" qsCatId="simple" csTypeId="urn:microsoft.com/office/officeart/2005/8/colors/colorful4" csCatId="colorful" phldr="1"/>
      <dgm:spPr/>
      <dgm:t>
        <a:bodyPr/>
        <a:lstStyle/>
        <a:p>
          <a:endParaRPr lang="es-CO"/>
        </a:p>
      </dgm:t>
    </dgm:pt>
    <dgm:pt modelId="{7CEDE9B4-6AF3-4B59-8820-FDA2D212C797}">
      <dgm:prSet phldrT="[Text]"/>
      <dgm:spPr/>
      <dgm:t>
        <a:bodyPr/>
        <a:lstStyle/>
        <a:p>
          <a:r>
            <a:rPr lang="es-CO" noProof="0" dirty="0"/>
            <a:t>Parámetros</a:t>
          </a:r>
        </a:p>
      </dgm:t>
    </dgm:pt>
    <dgm:pt modelId="{EEA1C8D6-2900-40F2-B28C-D1622F124F19}" type="parTrans" cxnId="{963BDB7A-1829-41DD-BB66-90A1396F8B55}">
      <dgm:prSet/>
      <dgm:spPr/>
      <dgm:t>
        <a:bodyPr/>
        <a:lstStyle/>
        <a:p>
          <a:endParaRPr lang="es-CO"/>
        </a:p>
      </dgm:t>
    </dgm:pt>
    <dgm:pt modelId="{6A2AD8B8-71C7-468B-98DE-207BB493E2F7}" type="sibTrans" cxnId="{963BDB7A-1829-41DD-BB66-90A1396F8B55}">
      <dgm:prSet/>
      <dgm:spPr/>
      <dgm:t>
        <a:bodyPr/>
        <a:lstStyle/>
        <a:p>
          <a:endParaRPr lang="es-CO"/>
        </a:p>
      </dgm:t>
    </dgm:pt>
    <dgm:pt modelId="{CDCFBF60-1D7A-44E4-98FF-1830EDB40FEF}">
      <dgm:prSet phldrT="[Text]"/>
      <dgm:spPr/>
      <dgm:t>
        <a:bodyPr/>
        <a:lstStyle/>
        <a:p>
          <a:r>
            <a:rPr lang="es-CO" noProof="0" dirty="0"/>
            <a:t>Modelo</a:t>
          </a:r>
        </a:p>
      </dgm:t>
    </dgm:pt>
    <dgm:pt modelId="{9B3E79D1-5F58-490D-AC4D-F3D04E7BDF1D}" type="parTrans" cxnId="{17C17E7B-5506-44FF-89BB-67A1581100C9}">
      <dgm:prSet/>
      <dgm:spPr/>
      <dgm:t>
        <a:bodyPr/>
        <a:lstStyle/>
        <a:p>
          <a:endParaRPr lang="es-CO"/>
        </a:p>
      </dgm:t>
    </dgm:pt>
    <dgm:pt modelId="{66B04DE5-7B56-4B95-9899-E62BA454E49E}" type="sibTrans" cxnId="{17C17E7B-5506-44FF-89BB-67A1581100C9}">
      <dgm:prSet/>
      <dgm:spPr/>
      <dgm:t>
        <a:bodyPr/>
        <a:lstStyle/>
        <a:p>
          <a:endParaRPr lang="es-CO"/>
        </a:p>
      </dgm:t>
    </dgm:pt>
    <dgm:pt modelId="{1882F59B-DB6A-4B06-801D-150157D0E2F5}">
      <dgm:prSet phldrT="[Text]"/>
      <dgm:spPr/>
      <dgm:t>
        <a:bodyPr/>
        <a:lstStyle/>
        <a:p>
          <a:r>
            <a:rPr lang="es-CO" noProof="0" dirty="0"/>
            <a:t>Solución</a:t>
          </a:r>
        </a:p>
      </dgm:t>
    </dgm:pt>
    <dgm:pt modelId="{0E08E2D7-D1E3-4CAF-B103-F20E6AB4A624}" type="parTrans" cxnId="{37393A5A-1D27-4917-A787-F09D6533F6DA}">
      <dgm:prSet/>
      <dgm:spPr/>
      <dgm:t>
        <a:bodyPr/>
        <a:lstStyle/>
        <a:p>
          <a:endParaRPr lang="es-CO"/>
        </a:p>
      </dgm:t>
    </dgm:pt>
    <dgm:pt modelId="{48467FA9-E939-452F-BF34-CB93ED5F2E8C}" type="sibTrans" cxnId="{37393A5A-1D27-4917-A787-F09D6533F6DA}">
      <dgm:prSet/>
      <dgm:spPr/>
      <dgm:t>
        <a:bodyPr/>
        <a:lstStyle/>
        <a:p>
          <a:endParaRPr lang="es-CO"/>
        </a:p>
      </dgm:t>
    </dgm:pt>
    <dgm:pt modelId="{FBEBB004-070E-4D96-88A7-39B6479EC2D6}">
      <dgm:prSet/>
      <dgm:spPr/>
      <dgm:t>
        <a:bodyPr/>
        <a:lstStyle/>
        <a:p>
          <a:r>
            <a:rPr lang="es-MX" dirty="0"/>
            <a:t>Información conocida del problema</a:t>
          </a:r>
          <a:endParaRPr lang="es-ES" dirty="0"/>
        </a:p>
      </dgm:t>
    </dgm:pt>
    <dgm:pt modelId="{1FE0680A-02E3-4261-BE07-43DCB115E1AA}" type="parTrans" cxnId="{B48B2FD3-43CA-4136-88F0-E6F2E1EE0455}">
      <dgm:prSet/>
      <dgm:spPr/>
      <dgm:t>
        <a:bodyPr/>
        <a:lstStyle/>
        <a:p>
          <a:endParaRPr lang="es-ES"/>
        </a:p>
      </dgm:t>
    </dgm:pt>
    <dgm:pt modelId="{C1E8B80F-9893-4DE5-931B-400C9411B3F5}" type="sibTrans" cxnId="{B48B2FD3-43CA-4136-88F0-E6F2E1EE0455}">
      <dgm:prSet/>
      <dgm:spPr/>
      <dgm:t>
        <a:bodyPr/>
        <a:lstStyle/>
        <a:p>
          <a:endParaRPr lang="es-ES"/>
        </a:p>
      </dgm:t>
    </dgm:pt>
    <dgm:pt modelId="{D7DE52F1-E487-4E0C-A2B7-6D0FE6352553}">
      <dgm:prSet/>
      <dgm:spPr/>
      <dgm:t>
        <a:bodyPr/>
        <a:lstStyle/>
        <a:p>
          <a:r>
            <a:rPr lang="es-MX" dirty="0"/>
            <a:t>Variables de decisión</a:t>
          </a:r>
          <a:endParaRPr lang="es-ES" dirty="0"/>
        </a:p>
      </dgm:t>
    </dgm:pt>
    <dgm:pt modelId="{DDFE799B-0238-4AF8-8A41-BF3A20A2434D}" type="parTrans" cxnId="{28459A5F-50F8-4566-90DB-BD8D7A7EECD3}">
      <dgm:prSet/>
      <dgm:spPr/>
      <dgm:t>
        <a:bodyPr/>
        <a:lstStyle/>
        <a:p>
          <a:endParaRPr lang="es-CO"/>
        </a:p>
      </dgm:t>
    </dgm:pt>
    <dgm:pt modelId="{1184D81E-2BF9-4DA6-9AEE-1E0F5CD28BE0}" type="sibTrans" cxnId="{28459A5F-50F8-4566-90DB-BD8D7A7EECD3}">
      <dgm:prSet/>
      <dgm:spPr/>
      <dgm:t>
        <a:bodyPr/>
        <a:lstStyle/>
        <a:p>
          <a:endParaRPr lang="es-CO"/>
        </a:p>
      </dgm:t>
    </dgm:pt>
    <dgm:pt modelId="{75BBBD54-E39A-48CD-B994-EEEDD13573DD}">
      <dgm:prSet/>
      <dgm:spPr/>
      <dgm:t>
        <a:bodyPr/>
        <a:lstStyle/>
        <a:p>
          <a:r>
            <a:rPr lang="es-MX" dirty="0"/>
            <a:t>Restricciones</a:t>
          </a:r>
          <a:endParaRPr lang="es-ES" dirty="0"/>
        </a:p>
      </dgm:t>
    </dgm:pt>
    <dgm:pt modelId="{B577AE2C-6ADC-42AE-BAE7-8C21BC47A56C}" type="parTrans" cxnId="{82F81E43-E3B1-4F6F-88A9-FF63E4ABBC86}">
      <dgm:prSet/>
      <dgm:spPr/>
      <dgm:t>
        <a:bodyPr/>
        <a:lstStyle/>
        <a:p>
          <a:endParaRPr lang="es-CO"/>
        </a:p>
      </dgm:t>
    </dgm:pt>
    <dgm:pt modelId="{17D22571-9188-40FF-A2F1-ACB0525E3FA7}" type="sibTrans" cxnId="{82F81E43-E3B1-4F6F-88A9-FF63E4ABBC86}">
      <dgm:prSet/>
      <dgm:spPr/>
      <dgm:t>
        <a:bodyPr/>
        <a:lstStyle/>
        <a:p>
          <a:endParaRPr lang="es-CO"/>
        </a:p>
      </dgm:t>
    </dgm:pt>
    <dgm:pt modelId="{08D46CE1-58E8-484A-B7D8-1A6F8A6EC2C6}">
      <dgm:prSet/>
      <dgm:spPr/>
      <dgm:t>
        <a:bodyPr/>
        <a:lstStyle/>
        <a:p>
          <a:r>
            <a:rPr lang="es-MX" dirty="0"/>
            <a:t>Función objetivo</a:t>
          </a:r>
          <a:endParaRPr lang="es-ES" dirty="0"/>
        </a:p>
      </dgm:t>
    </dgm:pt>
    <dgm:pt modelId="{9BABBA14-D61C-470E-9157-3BCA64503C18}" type="parTrans" cxnId="{E9AA8C47-1F9E-46E8-8CAD-0CBE79132E4E}">
      <dgm:prSet/>
      <dgm:spPr/>
      <dgm:t>
        <a:bodyPr/>
        <a:lstStyle/>
        <a:p>
          <a:endParaRPr lang="es-CO"/>
        </a:p>
      </dgm:t>
    </dgm:pt>
    <dgm:pt modelId="{25AF52CE-10F5-4395-919A-209B6D856FFC}" type="sibTrans" cxnId="{E9AA8C47-1F9E-46E8-8CAD-0CBE79132E4E}">
      <dgm:prSet/>
      <dgm:spPr/>
      <dgm:t>
        <a:bodyPr/>
        <a:lstStyle/>
        <a:p>
          <a:endParaRPr lang="es-CO"/>
        </a:p>
      </dgm:t>
    </dgm:pt>
    <dgm:pt modelId="{EEE83AB5-477C-4291-AC01-895DBCEFFAE2}">
      <dgm:prSet/>
      <dgm:spPr/>
      <dgm:t>
        <a:bodyPr/>
        <a:lstStyle/>
        <a:p>
          <a:r>
            <a:rPr lang="es-MX" dirty="0"/>
            <a:t>Conclusiones de los resultados obtenidos con el modelo</a:t>
          </a:r>
          <a:endParaRPr lang="es-ES" dirty="0"/>
        </a:p>
      </dgm:t>
    </dgm:pt>
    <dgm:pt modelId="{20F9D399-69F8-4D9D-977A-032F0ECD215B}" type="parTrans" cxnId="{B5F80688-2933-49B2-B81A-65B049B7067D}">
      <dgm:prSet/>
      <dgm:spPr/>
      <dgm:t>
        <a:bodyPr/>
        <a:lstStyle/>
        <a:p>
          <a:endParaRPr lang="es-CO"/>
        </a:p>
      </dgm:t>
    </dgm:pt>
    <dgm:pt modelId="{8569DECA-36B8-45A9-9C29-A8B841603787}" type="sibTrans" cxnId="{B5F80688-2933-49B2-B81A-65B049B7067D}">
      <dgm:prSet/>
      <dgm:spPr/>
      <dgm:t>
        <a:bodyPr/>
        <a:lstStyle/>
        <a:p>
          <a:endParaRPr lang="es-CO"/>
        </a:p>
      </dgm:t>
    </dgm:pt>
    <dgm:pt modelId="{288C0FD0-AEE4-48FC-A3CA-69A9F1DED376}" type="pres">
      <dgm:prSet presAssocID="{367121E2-1C3B-41A4-96C3-955D9F05C479}" presName="Name0" presStyleCnt="0">
        <dgm:presLayoutVars>
          <dgm:dir/>
          <dgm:animLvl val="lvl"/>
          <dgm:resizeHandles val="exact"/>
        </dgm:presLayoutVars>
      </dgm:prSet>
      <dgm:spPr/>
    </dgm:pt>
    <dgm:pt modelId="{9C70A147-8FC5-4589-9908-799D922951D8}" type="pres">
      <dgm:prSet presAssocID="{367121E2-1C3B-41A4-96C3-955D9F05C479}" presName="tSp" presStyleCnt="0"/>
      <dgm:spPr/>
    </dgm:pt>
    <dgm:pt modelId="{76CCAF20-A10D-463C-B77C-93F8C93359BF}" type="pres">
      <dgm:prSet presAssocID="{367121E2-1C3B-41A4-96C3-955D9F05C479}" presName="bSp" presStyleCnt="0"/>
      <dgm:spPr/>
    </dgm:pt>
    <dgm:pt modelId="{4E81C19C-C13D-431F-B4A7-B82A9DDE1BE0}" type="pres">
      <dgm:prSet presAssocID="{367121E2-1C3B-41A4-96C3-955D9F05C479}" presName="process" presStyleCnt="0"/>
      <dgm:spPr/>
    </dgm:pt>
    <dgm:pt modelId="{D28494CD-AD5C-45FA-94DB-48B2C1EE9693}" type="pres">
      <dgm:prSet presAssocID="{7CEDE9B4-6AF3-4B59-8820-FDA2D212C797}" presName="composite1" presStyleCnt="0"/>
      <dgm:spPr/>
    </dgm:pt>
    <dgm:pt modelId="{9C7104BF-2DF6-46E3-942E-ED2F6CB353A2}" type="pres">
      <dgm:prSet presAssocID="{7CEDE9B4-6AF3-4B59-8820-FDA2D212C797}" presName="dummyNode1" presStyleLbl="node1" presStyleIdx="0" presStyleCnt="3"/>
      <dgm:spPr/>
    </dgm:pt>
    <dgm:pt modelId="{6FB7921B-820B-49A2-924F-C51E00042700}" type="pres">
      <dgm:prSet presAssocID="{7CEDE9B4-6AF3-4B59-8820-FDA2D212C797}" presName="childNode1" presStyleLbl="bgAcc1" presStyleIdx="0" presStyleCnt="3">
        <dgm:presLayoutVars>
          <dgm:bulletEnabled val="1"/>
        </dgm:presLayoutVars>
      </dgm:prSet>
      <dgm:spPr/>
    </dgm:pt>
    <dgm:pt modelId="{718B2A60-0DC8-424F-96A4-95F8FE0FC458}" type="pres">
      <dgm:prSet presAssocID="{7CEDE9B4-6AF3-4B59-8820-FDA2D212C797}" presName="childNode1tx" presStyleLbl="bgAcc1" presStyleIdx="0" presStyleCnt="3">
        <dgm:presLayoutVars>
          <dgm:bulletEnabled val="1"/>
        </dgm:presLayoutVars>
      </dgm:prSet>
      <dgm:spPr/>
    </dgm:pt>
    <dgm:pt modelId="{6321E735-BEA7-4113-9567-FDEE5F5ADEC8}" type="pres">
      <dgm:prSet presAssocID="{7CEDE9B4-6AF3-4B59-8820-FDA2D212C797}" presName="parentNode1" presStyleLbl="node1" presStyleIdx="0" presStyleCnt="3">
        <dgm:presLayoutVars>
          <dgm:chMax val="1"/>
          <dgm:bulletEnabled val="1"/>
        </dgm:presLayoutVars>
      </dgm:prSet>
      <dgm:spPr/>
    </dgm:pt>
    <dgm:pt modelId="{DCB38A9B-ADEB-46DB-B4A6-2A4E2F05540A}" type="pres">
      <dgm:prSet presAssocID="{7CEDE9B4-6AF3-4B59-8820-FDA2D212C797}" presName="connSite1" presStyleCnt="0"/>
      <dgm:spPr/>
    </dgm:pt>
    <dgm:pt modelId="{441BFA5B-BD2B-48E1-9944-4E35D25D53B2}" type="pres">
      <dgm:prSet presAssocID="{6A2AD8B8-71C7-468B-98DE-207BB493E2F7}" presName="Name9" presStyleLbl="sibTrans2D1" presStyleIdx="0" presStyleCnt="2"/>
      <dgm:spPr/>
    </dgm:pt>
    <dgm:pt modelId="{0FDC72A2-5EF3-45A8-88C8-2464158C734D}" type="pres">
      <dgm:prSet presAssocID="{CDCFBF60-1D7A-44E4-98FF-1830EDB40FEF}" presName="composite2" presStyleCnt="0"/>
      <dgm:spPr/>
    </dgm:pt>
    <dgm:pt modelId="{F92166CA-E88C-4B78-A72C-F969F3836E96}" type="pres">
      <dgm:prSet presAssocID="{CDCFBF60-1D7A-44E4-98FF-1830EDB40FEF}" presName="dummyNode2" presStyleLbl="node1" presStyleIdx="0" presStyleCnt="3"/>
      <dgm:spPr/>
    </dgm:pt>
    <dgm:pt modelId="{D1DB6AB8-E1A9-4F55-B7D4-57B80F669101}" type="pres">
      <dgm:prSet presAssocID="{CDCFBF60-1D7A-44E4-98FF-1830EDB40FEF}" presName="childNode2" presStyleLbl="bgAcc1" presStyleIdx="1" presStyleCnt="3">
        <dgm:presLayoutVars>
          <dgm:bulletEnabled val="1"/>
        </dgm:presLayoutVars>
      </dgm:prSet>
      <dgm:spPr/>
    </dgm:pt>
    <dgm:pt modelId="{7BADB3FE-52CB-4A51-8E2B-ED52C9A95EE6}" type="pres">
      <dgm:prSet presAssocID="{CDCFBF60-1D7A-44E4-98FF-1830EDB40FEF}" presName="childNode2tx" presStyleLbl="bgAcc1" presStyleIdx="1" presStyleCnt="3">
        <dgm:presLayoutVars>
          <dgm:bulletEnabled val="1"/>
        </dgm:presLayoutVars>
      </dgm:prSet>
      <dgm:spPr/>
    </dgm:pt>
    <dgm:pt modelId="{02420546-F272-4307-A702-0780775237AD}" type="pres">
      <dgm:prSet presAssocID="{CDCFBF60-1D7A-44E4-98FF-1830EDB40FEF}" presName="parentNode2" presStyleLbl="node1" presStyleIdx="1" presStyleCnt="3">
        <dgm:presLayoutVars>
          <dgm:chMax val="0"/>
          <dgm:bulletEnabled val="1"/>
        </dgm:presLayoutVars>
      </dgm:prSet>
      <dgm:spPr/>
    </dgm:pt>
    <dgm:pt modelId="{61107F68-384D-44E5-A6BA-F938B20EDEE1}" type="pres">
      <dgm:prSet presAssocID="{CDCFBF60-1D7A-44E4-98FF-1830EDB40FEF}" presName="connSite2" presStyleCnt="0"/>
      <dgm:spPr/>
    </dgm:pt>
    <dgm:pt modelId="{89818A51-7341-4125-AD10-A48543C6BB0C}" type="pres">
      <dgm:prSet presAssocID="{66B04DE5-7B56-4B95-9899-E62BA454E49E}" presName="Name18" presStyleLbl="sibTrans2D1" presStyleIdx="1" presStyleCnt="2"/>
      <dgm:spPr/>
    </dgm:pt>
    <dgm:pt modelId="{2BA9EAF1-29E5-4829-B234-0F73F85F5C1C}" type="pres">
      <dgm:prSet presAssocID="{1882F59B-DB6A-4B06-801D-150157D0E2F5}" presName="composite1" presStyleCnt="0"/>
      <dgm:spPr/>
    </dgm:pt>
    <dgm:pt modelId="{13AB9FC7-6B58-486D-8926-C0ED7D82081C}" type="pres">
      <dgm:prSet presAssocID="{1882F59B-DB6A-4B06-801D-150157D0E2F5}" presName="dummyNode1" presStyleLbl="node1" presStyleIdx="1" presStyleCnt="3"/>
      <dgm:spPr/>
    </dgm:pt>
    <dgm:pt modelId="{B0D72A39-040E-44CB-A677-99AF963D0DF0}" type="pres">
      <dgm:prSet presAssocID="{1882F59B-DB6A-4B06-801D-150157D0E2F5}" presName="childNode1" presStyleLbl="bgAcc1" presStyleIdx="2" presStyleCnt="3">
        <dgm:presLayoutVars>
          <dgm:bulletEnabled val="1"/>
        </dgm:presLayoutVars>
      </dgm:prSet>
      <dgm:spPr/>
    </dgm:pt>
    <dgm:pt modelId="{44BB52E4-9CA1-4B2B-86A2-85829E294180}" type="pres">
      <dgm:prSet presAssocID="{1882F59B-DB6A-4B06-801D-150157D0E2F5}" presName="childNode1tx" presStyleLbl="bgAcc1" presStyleIdx="2" presStyleCnt="3">
        <dgm:presLayoutVars>
          <dgm:bulletEnabled val="1"/>
        </dgm:presLayoutVars>
      </dgm:prSet>
      <dgm:spPr/>
    </dgm:pt>
    <dgm:pt modelId="{4AD21EBF-6697-4D30-AF52-D5F6925B72F3}" type="pres">
      <dgm:prSet presAssocID="{1882F59B-DB6A-4B06-801D-150157D0E2F5}" presName="parentNode1" presStyleLbl="node1" presStyleIdx="2" presStyleCnt="3">
        <dgm:presLayoutVars>
          <dgm:chMax val="1"/>
          <dgm:bulletEnabled val="1"/>
        </dgm:presLayoutVars>
      </dgm:prSet>
      <dgm:spPr/>
    </dgm:pt>
    <dgm:pt modelId="{40DA37D1-A0F8-4BE8-986C-F1F22839E4A3}" type="pres">
      <dgm:prSet presAssocID="{1882F59B-DB6A-4B06-801D-150157D0E2F5}" presName="connSite1" presStyleCnt="0"/>
      <dgm:spPr/>
    </dgm:pt>
  </dgm:ptLst>
  <dgm:cxnLst>
    <dgm:cxn modelId="{D3158302-52A2-4CB0-9653-B2923ADEB810}" type="presOf" srcId="{08D46CE1-58E8-484A-B7D8-1A6F8A6EC2C6}" destId="{D1DB6AB8-E1A9-4F55-B7D4-57B80F669101}" srcOrd="0" destOrd="2" presId="urn:microsoft.com/office/officeart/2005/8/layout/hProcess4"/>
    <dgm:cxn modelId="{5C93AE19-A672-4CA0-9179-1EB61631A515}" type="presOf" srcId="{FBEBB004-070E-4D96-88A7-39B6479EC2D6}" destId="{718B2A60-0DC8-424F-96A4-95F8FE0FC458}" srcOrd="1" destOrd="0" presId="urn:microsoft.com/office/officeart/2005/8/layout/hProcess4"/>
    <dgm:cxn modelId="{D723C022-A784-4295-BDA3-E22423F13F83}" type="presOf" srcId="{75BBBD54-E39A-48CD-B994-EEEDD13573DD}" destId="{7BADB3FE-52CB-4A51-8E2B-ED52C9A95EE6}" srcOrd="1" destOrd="1" presId="urn:microsoft.com/office/officeart/2005/8/layout/hProcess4"/>
    <dgm:cxn modelId="{28459A5F-50F8-4566-90DB-BD8D7A7EECD3}" srcId="{CDCFBF60-1D7A-44E4-98FF-1830EDB40FEF}" destId="{D7DE52F1-E487-4E0C-A2B7-6D0FE6352553}" srcOrd="0" destOrd="0" parTransId="{DDFE799B-0238-4AF8-8A41-BF3A20A2434D}" sibTransId="{1184D81E-2BF9-4DA6-9AEE-1E0F5CD28BE0}"/>
    <dgm:cxn modelId="{B0D44560-1EC6-495A-BCF3-50553356FA84}" type="presOf" srcId="{EEE83AB5-477C-4291-AC01-895DBCEFFAE2}" destId="{44BB52E4-9CA1-4B2B-86A2-85829E294180}" srcOrd="1" destOrd="0" presId="urn:microsoft.com/office/officeart/2005/8/layout/hProcess4"/>
    <dgm:cxn modelId="{CB18EB42-AF64-4407-8439-225178D4A606}" type="presOf" srcId="{EEE83AB5-477C-4291-AC01-895DBCEFFAE2}" destId="{B0D72A39-040E-44CB-A677-99AF963D0DF0}" srcOrd="0" destOrd="0" presId="urn:microsoft.com/office/officeart/2005/8/layout/hProcess4"/>
    <dgm:cxn modelId="{82F81E43-E3B1-4F6F-88A9-FF63E4ABBC86}" srcId="{CDCFBF60-1D7A-44E4-98FF-1830EDB40FEF}" destId="{75BBBD54-E39A-48CD-B994-EEEDD13573DD}" srcOrd="1" destOrd="0" parTransId="{B577AE2C-6ADC-42AE-BAE7-8C21BC47A56C}" sibTransId="{17D22571-9188-40FF-A2F1-ACB0525E3FA7}"/>
    <dgm:cxn modelId="{E9AA8C47-1F9E-46E8-8CAD-0CBE79132E4E}" srcId="{CDCFBF60-1D7A-44E4-98FF-1830EDB40FEF}" destId="{08D46CE1-58E8-484A-B7D8-1A6F8A6EC2C6}" srcOrd="2" destOrd="0" parTransId="{9BABBA14-D61C-470E-9157-3BCA64503C18}" sibTransId="{25AF52CE-10F5-4395-919A-209B6D856FFC}"/>
    <dgm:cxn modelId="{D4205968-35CE-4B01-BBD2-31B9EAAB3055}" type="presOf" srcId="{66B04DE5-7B56-4B95-9899-E62BA454E49E}" destId="{89818A51-7341-4125-AD10-A48543C6BB0C}" srcOrd="0" destOrd="0" presId="urn:microsoft.com/office/officeart/2005/8/layout/hProcess4"/>
    <dgm:cxn modelId="{8FC6DA76-A394-4AF3-A88A-3FB99662B8C7}" type="presOf" srcId="{6A2AD8B8-71C7-468B-98DE-207BB493E2F7}" destId="{441BFA5B-BD2B-48E1-9944-4E35D25D53B2}" srcOrd="0" destOrd="0" presId="urn:microsoft.com/office/officeart/2005/8/layout/hProcess4"/>
    <dgm:cxn modelId="{37393A5A-1D27-4917-A787-F09D6533F6DA}" srcId="{367121E2-1C3B-41A4-96C3-955D9F05C479}" destId="{1882F59B-DB6A-4B06-801D-150157D0E2F5}" srcOrd="2" destOrd="0" parTransId="{0E08E2D7-D1E3-4CAF-B103-F20E6AB4A624}" sibTransId="{48467FA9-E939-452F-BF34-CB93ED5F2E8C}"/>
    <dgm:cxn modelId="{963BDB7A-1829-41DD-BB66-90A1396F8B55}" srcId="{367121E2-1C3B-41A4-96C3-955D9F05C479}" destId="{7CEDE9B4-6AF3-4B59-8820-FDA2D212C797}" srcOrd="0" destOrd="0" parTransId="{EEA1C8D6-2900-40F2-B28C-D1622F124F19}" sibTransId="{6A2AD8B8-71C7-468B-98DE-207BB493E2F7}"/>
    <dgm:cxn modelId="{17C17E7B-5506-44FF-89BB-67A1581100C9}" srcId="{367121E2-1C3B-41A4-96C3-955D9F05C479}" destId="{CDCFBF60-1D7A-44E4-98FF-1830EDB40FEF}" srcOrd="1" destOrd="0" parTransId="{9B3E79D1-5F58-490D-AC4D-F3D04E7BDF1D}" sibTransId="{66B04DE5-7B56-4B95-9899-E62BA454E49E}"/>
    <dgm:cxn modelId="{B5F80688-2933-49B2-B81A-65B049B7067D}" srcId="{1882F59B-DB6A-4B06-801D-150157D0E2F5}" destId="{EEE83AB5-477C-4291-AC01-895DBCEFFAE2}" srcOrd="0" destOrd="0" parTransId="{20F9D399-69F8-4D9D-977A-032F0ECD215B}" sibTransId="{8569DECA-36B8-45A9-9C29-A8B841603787}"/>
    <dgm:cxn modelId="{DD6D4696-6E74-4FB3-8491-CA79816A192A}" type="presOf" srcId="{367121E2-1C3B-41A4-96C3-955D9F05C479}" destId="{288C0FD0-AEE4-48FC-A3CA-69A9F1DED376}" srcOrd="0" destOrd="0" presId="urn:microsoft.com/office/officeart/2005/8/layout/hProcess4"/>
    <dgm:cxn modelId="{4C22FEA3-0D49-41AC-9334-6EB33F8F13BD}" type="presOf" srcId="{08D46CE1-58E8-484A-B7D8-1A6F8A6EC2C6}" destId="{7BADB3FE-52CB-4A51-8E2B-ED52C9A95EE6}" srcOrd="1" destOrd="2" presId="urn:microsoft.com/office/officeart/2005/8/layout/hProcess4"/>
    <dgm:cxn modelId="{B58597A4-31F0-4B67-9B7A-1AF410B9939F}" type="presOf" srcId="{7CEDE9B4-6AF3-4B59-8820-FDA2D212C797}" destId="{6321E735-BEA7-4113-9567-FDEE5F5ADEC8}" srcOrd="0" destOrd="0" presId="urn:microsoft.com/office/officeart/2005/8/layout/hProcess4"/>
    <dgm:cxn modelId="{36D79FAD-B95D-4166-B24F-0A5B5CB088F9}" type="presOf" srcId="{1882F59B-DB6A-4B06-801D-150157D0E2F5}" destId="{4AD21EBF-6697-4D30-AF52-D5F6925B72F3}" srcOrd="0" destOrd="0" presId="urn:microsoft.com/office/officeart/2005/8/layout/hProcess4"/>
    <dgm:cxn modelId="{044FA7B2-02CB-448B-988F-75A010917035}" type="presOf" srcId="{CDCFBF60-1D7A-44E4-98FF-1830EDB40FEF}" destId="{02420546-F272-4307-A702-0780775237AD}" srcOrd="0" destOrd="0" presId="urn:microsoft.com/office/officeart/2005/8/layout/hProcess4"/>
    <dgm:cxn modelId="{1D4B91BB-6006-4B7A-9D2D-A9412BC27AE7}" type="presOf" srcId="{D7DE52F1-E487-4E0C-A2B7-6D0FE6352553}" destId="{D1DB6AB8-E1A9-4F55-B7D4-57B80F669101}" srcOrd="0" destOrd="0" presId="urn:microsoft.com/office/officeart/2005/8/layout/hProcess4"/>
    <dgm:cxn modelId="{893DC6CB-780D-48E1-8E23-5229DAA83A81}" type="presOf" srcId="{75BBBD54-E39A-48CD-B994-EEEDD13573DD}" destId="{D1DB6AB8-E1A9-4F55-B7D4-57B80F669101}" srcOrd="0" destOrd="1" presId="urn:microsoft.com/office/officeart/2005/8/layout/hProcess4"/>
    <dgm:cxn modelId="{B48B2FD3-43CA-4136-88F0-E6F2E1EE0455}" srcId="{7CEDE9B4-6AF3-4B59-8820-FDA2D212C797}" destId="{FBEBB004-070E-4D96-88A7-39B6479EC2D6}" srcOrd="0" destOrd="0" parTransId="{1FE0680A-02E3-4261-BE07-43DCB115E1AA}" sibTransId="{C1E8B80F-9893-4DE5-931B-400C9411B3F5}"/>
    <dgm:cxn modelId="{DCD86BD6-D83F-4FC2-A230-C106C6D69E79}" type="presOf" srcId="{FBEBB004-070E-4D96-88A7-39B6479EC2D6}" destId="{6FB7921B-820B-49A2-924F-C51E00042700}" srcOrd="0" destOrd="0" presId="urn:microsoft.com/office/officeart/2005/8/layout/hProcess4"/>
    <dgm:cxn modelId="{9E0FF0FF-491B-44AB-ABDD-8037775CCBB4}" type="presOf" srcId="{D7DE52F1-E487-4E0C-A2B7-6D0FE6352553}" destId="{7BADB3FE-52CB-4A51-8E2B-ED52C9A95EE6}" srcOrd="1" destOrd="0" presId="urn:microsoft.com/office/officeart/2005/8/layout/hProcess4"/>
    <dgm:cxn modelId="{AC88D987-637C-45C5-BB55-073087D1CA5F}" type="presParOf" srcId="{288C0FD0-AEE4-48FC-A3CA-69A9F1DED376}" destId="{9C70A147-8FC5-4589-9908-799D922951D8}" srcOrd="0" destOrd="0" presId="urn:microsoft.com/office/officeart/2005/8/layout/hProcess4"/>
    <dgm:cxn modelId="{73BB6762-3CBE-410D-9CA5-A4862E9BBC49}" type="presParOf" srcId="{288C0FD0-AEE4-48FC-A3CA-69A9F1DED376}" destId="{76CCAF20-A10D-463C-B77C-93F8C93359BF}" srcOrd="1" destOrd="0" presId="urn:microsoft.com/office/officeart/2005/8/layout/hProcess4"/>
    <dgm:cxn modelId="{3EED4E67-13F7-43F4-AA66-96C3D2A225DE}" type="presParOf" srcId="{288C0FD0-AEE4-48FC-A3CA-69A9F1DED376}" destId="{4E81C19C-C13D-431F-B4A7-B82A9DDE1BE0}" srcOrd="2" destOrd="0" presId="urn:microsoft.com/office/officeart/2005/8/layout/hProcess4"/>
    <dgm:cxn modelId="{EC83ADF3-F6E4-4682-9BA3-88EAD5748779}" type="presParOf" srcId="{4E81C19C-C13D-431F-B4A7-B82A9DDE1BE0}" destId="{D28494CD-AD5C-45FA-94DB-48B2C1EE9693}" srcOrd="0" destOrd="0" presId="urn:microsoft.com/office/officeart/2005/8/layout/hProcess4"/>
    <dgm:cxn modelId="{F01FD3B6-3221-4E0C-A65E-FDE1E822D4B5}" type="presParOf" srcId="{D28494CD-AD5C-45FA-94DB-48B2C1EE9693}" destId="{9C7104BF-2DF6-46E3-942E-ED2F6CB353A2}" srcOrd="0" destOrd="0" presId="urn:microsoft.com/office/officeart/2005/8/layout/hProcess4"/>
    <dgm:cxn modelId="{70CEC51A-F710-43FE-8384-48A2487B31BC}" type="presParOf" srcId="{D28494CD-AD5C-45FA-94DB-48B2C1EE9693}" destId="{6FB7921B-820B-49A2-924F-C51E00042700}" srcOrd="1" destOrd="0" presId="urn:microsoft.com/office/officeart/2005/8/layout/hProcess4"/>
    <dgm:cxn modelId="{8DDCEAC2-C3ED-4890-8B88-0ABD47B74164}" type="presParOf" srcId="{D28494CD-AD5C-45FA-94DB-48B2C1EE9693}" destId="{718B2A60-0DC8-424F-96A4-95F8FE0FC458}" srcOrd="2" destOrd="0" presId="urn:microsoft.com/office/officeart/2005/8/layout/hProcess4"/>
    <dgm:cxn modelId="{DFA2B505-987A-4A7F-9AFC-57931BBB99C7}" type="presParOf" srcId="{D28494CD-AD5C-45FA-94DB-48B2C1EE9693}" destId="{6321E735-BEA7-4113-9567-FDEE5F5ADEC8}" srcOrd="3" destOrd="0" presId="urn:microsoft.com/office/officeart/2005/8/layout/hProcess4"/>
    <dgm:cxn modelId="{596B9479-D6CD-4296-AE7C-93F39E6D01E0}" type="presParOf" srcId="{D28494CD-AD5C-45FA-94DB-48B2C1EE9693}" destId="{DCB38A9B-ADEB-46DB-B4A6-2A4E2F05540A}" srcOrd="4" destOrd="0" presId="urn:microsoft.com/office/officeart/2005/8/layout/hProcess4"/>
    <dgm:cxn modelId="{9A8A73B2-CE28-40FC-BB21-0C47AFA7748A}" type="presParOf" srcId="{4E81C19C-C13D-431F-B4A7-B82A9DDE1BE0}" destId="{441BFA5B-BD2B-48E1-9944-4E35D25D53B2}" srcOrd="1" destOrd="0" presId="urn:microsoft.com/office/officeart/2005/8/layout/hProcess4"/>
    <dgm:cxn modelId="{1D4DF907-FCF9-4C09-9A01-F928A114068D}" type="presParOf" srcId="{4E81C19C-C13D-431F-B4A7-B82A9DDE1BE0}" destId="{0FDC72A2-5EF3-45A8-88C8-2464158C734D}" srcOrd="2" destOrd="0" presId="urn:microsoft.com/office/officeart/2005/8/layout/hProcess4"/>
    <dgm:cxn modelId="{248BA2FC-CFBC-4EAD-A93E-483413EEC3E8}" type="presParOf" srcId="{0FDC72A2-5EF3-45A8-88C8-2464158C734D}" destId="{F92166CA-E88C-4B78-A72C-F969F3836E96}" srcOrd="0" destOrd="0" presId="urn:microsoft.com/office/officeart/2005/8/layout/hProcess4"/>
    <dgm:cxn modelId="{2218F965-546F-4DD8-B914-0C9F5C70D536}" type="presParOf" srcId="{0FDC72A2-5EF3-45A8-88C8-2464158C734D}" destId="{D1DB6AB8-E1A9-4F55-B7D4-57B80F669101}" srcOrd="1" destOrd="0" presId="urn:microsoft.com/office/officeart/2005/8/layout/hProcess4"/>
    <dgm:cxn modelId="{60CC1CB3-FF90-4F7E-AC7D-E5F7FC709DF9}" type="presParOf" srcId="{0FDC72A2-5EF3-45A8-88C8-2464158C734D}" destId="{7BADB3FE-52CB-4A51-8E2B-ED52C9A95EE6}" srcOrd="2" destOrd="0" presId="urn:microsoft.com/office/officeart/2005/8/layout/hProcess4"/>
    <dgm:cxn modelId="{754509FB-6904-438D-ABA1-7286EAB9D4F6}" type="presParOf" srcId="{0FDC72A2-5EF3-45A8-88C8-2464158C734D}" destId="{02420546-F272-4307-A702-0780775237AD}" srcOrd="3" destOrd="0" presId="urn:microsoft.com/office/officeart/2005/8/layout/hProcess4"/>
    <dgm:cxn modelId="{A3302645-37F5-4672-85C7-3563867AF0B9}" type="presParOf" srcId="{0FDC72A2-5EF3-45A8-88C8-2464158C734D}" destId="{61107F68-384D-44E5-A6BA-F938B20EDEE1}" srcOrd="4" destOrd="0" presId="urn:microsoft.com/office/officeart/2005/8/layout/hProcess4"/>
    <dgm:cxn modelId="{2B205FD6-EC1D-4738-8C95-7AD947565574}" type="presParOf" srcId="{4E81C19C-C13D-431F-B4A7-B82A9DDE1BE0}" destId="{89818A51-7341-4125-AD10-A48543C6BB0C}" srcOrd="3" destOrd="0" presId="urn:microsoft.com/office/officeart/2005/8/layout/hProcess4"/>
    <dgm:cxn modelId="{6D02E4E3-5BA2-4420-825E-95D542927190}" type="presParOf" srcId="{4E81C19C-C13D-431F-B4A7-B82A9DDE1BE0}" destId="{2BA9EAF1-29E5-4829-B234-0F73F85F5C1C}" srcOrd="4" destOrd="0" presId="urn:microsoft.com/office/officeart/2005/8/layout/hProcess4"/>
    <dgm:cxn modelId="{C6FFC805-743F-43FE-B2C8-C98556E61E40}" type="presParOf" srcId="{2BA9EAF1-29E5-4829-B234-0F73F85F5C1C}" destId="{13AB9FC7-6B58-486D-8926-C0ED7D82081C}" srcOrd="0" destOrd="0" presId="urn:microsoft.com/office/officeart/2005/8/layout/hProcess4"/>
    <dgm:cxn modelId="{7368EE5F-710F-4808-ACBE-F66751056826}" type="presParOf" srcId="{2BA9EAF1-29E5-4829-B234-0F73F85F5C1C}" destId="{B0D72A39-040E-44CB-A677-99AF963D0DF0}" srcOrd="1" destOrd="0" presId="urn:microsoft.com/office/officeart/2005/8/layout/hProcess4"/>
    <dgm:cxn modelId="{B564CC0E-9707-4E23-A943-C92A3C5419E2}" type="presParOf" srcId="{2BA9EAF1-29E5-4829-B234-0F73F85F5C1C}" destId="{44BB52E4-9CA1-4B2B-86A2-85829E294180}" srcOrd="2" destOrd="0" presId="urn:microsoft.com/office/officeart/2005/8/layout/hProcess4"/>
    <dgm:cxn modelId="{3B9C6748-587E-4D04-BE9F-44FBA81437AD}" type="presParOf" srcId="{2BA9EAF1-29E5-4829-B234-0F73F85F5C1C}" destId="{4AD21EBF-6697-4D30-AF52-D5F6925B72F3}" srcOrd="3" destOrd="0" presId="urn:microsoft.com/office/officeart/2005/8/layout/hProcess4"/>
    <dgm:cxn modelId="{A045856E-3EDD-4F49-BEDE-951CF10C9FF9}" type="presParOf" srcId="{2BA9EAF1-29E5-4829-B234-0F73F85F5C1C}" destId="{40DA37D1-A0F8-4BE8-986C-F1F22839E4A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6882E-54F0-4FA9-BE70-4A6AD0DA2567}" type="doc">
      <dgm:prSet loTypeId="urn:microsoft.com/office/officeart/2008/layout/VerticalCurvedList" loCatId="list" qsTypeId="urn:microsoft.com/office/officeart/2005/8/quickstyle/simple3" qsCatId="simple" csTypeId="urn:microsoft.com/office/officeart/2005/8/colors/accent3_5" csCatId="accent3" phldr="1"/>
      <dgm:spPr/>
      <dgm:t>
        <a:bodyPr/>
        <a:lstStyle/>
        <a:p>
          <a:endParaRPr lang="es-ES"/>
        </a:p>
      </dgm:t>
    </dgm:pt>
    <dgm:pt modelId="{AFC901E5-5677-48E4-AAD3-E0347EECEBC7}">
      <dgm:prSet phldrT="[Texto]"/>
      <dgm:spPr/>
      <dgm:t>
        <a:bodyPr/>
        <a:lstStyle/>
        <a:p>
          <a:r>
            <a:rPr lang="es-MX" dirty="0"/>
            <a:t>Conjuntos</a:t>
          </a:r>
          <a:endParaRPr lang="es-ES" dirty="0"/>
        </a:p>
      </dgm:t>
    </dgm:pt>
    <dgm:pt modelId="{3BEC4700-F79F-425C-A5D9-436B0B4B4392}" type="parTrans" cxnId="{39D48D74-1217-4085-8674-59CA5CF8EFAA}">
      <dgm:prSet/>
      <dgm:spPr/>
      <dgm:t>
        <a:bodyPr/>
        <a:lstStyle/>
        <a:p>
          <a:endParaRPr lang="es-ES"/>
        </a:p>
      </dgm:t>
    </dgm:pt>
    <dgm:pt modelId="{0F23620A-0D31-4CE9-A035-7E959AF9B479}" type="sibTrans" cxnId="{39D48D74-1217-4085-8674-59CA5CF8EFAA}">
      <dgm:prSet/>
      <dgm:spPr/>
      <dgm:t>
        <a:bodyPr/>
        <a:lstStyle/>
        <a:p>
          <a:endParaRPr lang="es-ES"/>
        </a:p>
      </dgm:t>
    </dgm:pt>
    <dgm:pt modelId="{0721FF1B-E6F0-4BFF-B189-7B220E2BA450}">
      <dgm:prSet phldrT="[Texto]"/>
      <dgm:spPr/>
      <dgm:t>
        <a:bodyPr/>
        <a:lstStyle/>
        <a:p>
          <a:r>
            <a:rPr lang="es-MX" dirty="0"/>
            <a:t>Variables de decisión</a:t>
          </a:r>
          <a:endParaRPr lang="es-ES" dirty="0"/>
        </a:p>
      </dgm:t>
    </dgm:pt>
    <dgm:pt modelId="{BD2112C5-3C2B-4F69-8C12-48E94107AB3B}" type="parTrans" cxnId="{0EE76E70-187F-4F70-8E3B-223C73268993}">
      <dgm:prSet/>
      <dgm:spPr/>
      <dgm:t>
        <a:bodyPr/>
        <a:lstStyle/>
        <a:p>
          <a:endParaRPr lang="es-ES"/>
        </a:p>
      </dgm:t>
    </dgm:pt>
    <dgm:pt modelId="{42F57DEE-0545-434E-82AE-F8C66DBBEE46}" type="sibTrans" cxnId="{0EE76E70-187F-4F70-8E3B-223C73268993}">
      <dgm:prSet/>
      <dgm:spPr/>
      <dgm:t>
        <a:bodyPr/>
        <a:lstStyle/>
        <a:p>
          <a:endParaRPr lang="es-ES"/>
        </a:p>
      </dgm:t>
    </dgm:pt>
    <dgm:pt modelId="{AC6F0066-5443-46E2-A06D-6A7CB1476CB8}">
      <dgm:prSet phldrT="[Texto]"/>
      <dgm:spPr/>
      <dgm:t>
        <a:bodyPr/>
        <a:lstStyle/>
        <a:p>
          <a:r>
            <a:rPr lang="es-MX"/>
            <a:t>Función objetivo</a:t>
          </a:r>
          <a:endParaRPr lang="es-ES" dirty="0"/>
        </a:p>
      </dgm:t>
    </dgm:pt>
    <dgm:pt modelId="{55123848-25EB-4136-AE0F-3A65F18875BA}" type="parTrans" cxnId="{6E99B05F-FB3F-4EC2-8993-9DA78676888B}">
      <dgm:prSet/>
      <dgm:spPr/>
      <dgm:t>
        <a:bodyPr/>
        <a:lstStyle/>
        <a:p>
          <a:endParaRPr lang="es-ES"/>
        </a:p>
      </dgm:t>
    </dgm:pt>
    <dgm:pt modelId="{63480AF1-AFCB-469C-B791-046ED64CC5B2}" type="sibTrans" cxnId="{6E99B05F-FB3F-4EC2-8993-9DA78676888B}">
      <dgm:prSet/>
      <dgm:spPr/>
      <dgm:t>
        <a:bodyPr/>
        <a:lstStyle/>
        <a:p>
          <a:endParaRPr lang="es-ES"/>
        </a:p>
      </dgm:t>
    </dgm:pt>
    <dgm:pt modelId="{61676511-034E-4CB3-895D-D7CB4695BACD}">
      <dgm:prSet phldrT="[Texto]"/>
      <dgm:spPr/>
      <dgm:t>
        <a:bodyPr/>
        <a:lstStyle/>
        <a:p>
          <a:r>
            <a:rPr lang="es-MX" dirty="0"/>
            <a:t>Restricciones</a:t>
          </a:r>
          <a:endParaRPr lang="es-ES" dirty="0"/>
        </a:p>
      </dgm:t>
    </dgm:pt>
    <dgm:pt modelId="{10F0D27A-EC24-48B3-9A70-13BF5CDE2BDB}" type="parTrans" cxnId="{41673541-AB97-47B5-99B2-9C58429A8CC4}">
      <dgm:prSet/>
      <dgm:spPr/>
      <dgm:t>
        <a:bodyPr/>
        <a:lstStyle/>
        <a:p>
          <a:endParaRPr lang="es-ES"/>
        </a:p>
      </dgm:t>
    </dgm:pt>
    <dgm:pt modelId="{F42D45E2-3B11-4F0E-AD44-9043BA38D24D}" type="sibTrans" cxnId="{41673541-AB97-47B5-99B2-9C58429A8CC4}">
      <dgm:prSet/>
      <dgm:spPr/>
      <dgm:t>
        <a:bodyPr/>
        <a:lstStyle/>
        <a:p>
          <a:endParaRPr lang="es-ES"/>
        </a:p>
      </dgm:t>
    </dgm:pt>
    <dgm:pt modelId="{89633FF3-FDF2-4A8A-A264-25A91B1D04F1}">
      <dgm:prSet/>
      <dgm:spPr/>
      <dgm:t>
        <a:bodyPr/>
        <a:lstStyle/>
        <a:p>
          <a:r>
            <a:rPr lang="es-MX" dirty="0"/>
            <a:t>Parámetros</a:t>
          </a:r>
          <a:endParaRPr lang="es-ES" dirty="0"/>
        </a:p>
      </dgm:t>
    </dgm:pt>
    <dgm:pt modelId="{583029AA-5331-4DD5-A137-40B06E83AE55}" type="parTrans" cxnId="{04DCB822-418D-4AB8-B698-493EF296170A}">
      <dgm:prSet/>
      <dgm:spPr/>
      <dgm:t>
        <a:bodyPr/>
        <a:lstStyle/>
        <a:p>
          <a:endParaRPr lang="es-CO"/>
        </a:p>
      </dgm:t>
    </dgm:pt>
    <dgm:pt modelId="{FD2EA5A3-E301-4623-A51A-ACD0A3759B81}" type="sibTrans" cxnId="{04DCB822-418D-4AB8-B698-493EF296170A}">
      <dgm:prSet/>
      <dgm:spPr/>
      <dgm:t>
        <a:bodyPr/>
        <a:lstStyle/>
        <a:p>
          <a:endParaRPr lang="es-CO"/>
        </a:p>
      </dgm:t>
    </dgm:pt>
    <dgm:pt modelId="{EA38C433-3473-4B7B-9525-3449FC0FCBC1}" type="pres">
      <dgm:prSet presAssocID="{B0F6882E-54F0-4FA9-BE70-4A6AD0DA2567}" presName="Name0" presStyleCnt="0">
        <dgm:presLayoutVars>
          <dgm:chMax val="7"/>
          <dgm:chPref val="7"/>
          <dgm:dir/>
        </dgm:presLayoutVars>
      </dgm:prSet>
      <dgm:spPr/>
    </dgm:pt>
    <dgm:pt modelId="{F8B16B2F-D270-426F-B54C-1FB1FBE7698E}" type="pres">
      <dgm:prSet presAssocID="{B0F6882E-54F0-4FA9-BE70-4A6AD0DA2567}" presName="Name1" presStyleCnt="0"/>
      <dgm:spPr/>
    </dgm:pt>
    <dgm:pt modelId="{CCF1FB14-1B55-4E3E-8F93-38B4ED6CDAD7}" type="pres">
      <dgm:prSet presAssocID="{B0F6882E-54F0-4FA9-BE70-4A6AD0DA2567}" presName="cycle" presStyleCnt="0"/>
      <dgm:spPr/>
    </dgm:pt>
    <dgm:pt modelId="{C1558D09-EF95-468D-B9B1-AE05D4A880FC}" type="pres">
      <dgm:prSet presAssocID="{B0F6882E-54F0-4FA9-BE70-4A6AD0DA2567}" presName="srcNode" presStyleLbl="node1" presStyleIdx="0" presStyleCnt="5"/>
      <dgm:spPr/>
    </dgm:pt>
    <dgm:pt modelId="{A2E8283D-CACE-4F4E-AFE0-821D99985AEF}" type="pres">
      <dgm:prSet presAssocID="{B0F6882E-54F0-4FA9-BE70-4A6AD0DA2567}" presName="conn" presStyleLbl="parChTrans1D2" presStyleIdx="0" presStyleCnt="1"/>
      <dgm:spPr/>
    </dgm:pt>
    <dgm:pt modelId="{397CB81E-FE16-43B8-808E-1B6F778A25DE}" type="pres">
      <dgm:prSet presAssocID="{B0F6882E-54F0-4FA9-BE70-4A6AD0DA2567}" presName="extraNode" presStyleLbl="node1" presStyleIdx="0" presStyleCnt="5"/>
      <dgm:spPr/>
    </dgm:pt>
    <dgm:pt modelId="{7E496BEC-79C4-40D0-9BBD-FBB3BBAF7463}" type="pres">
      <dgm:prSet presAssocID="{B0F6882E-54F0-4FA9-BE70-4A6AD0DA2567}" presName="dstNode" presStyleLbl="node1" presStyleIdx="0" presStyleCnt="5"/>
      <dgm:spPr/>
    </dgm:pt>
    <dgm:pt modelId="{4E3C6229-0E1F-4109-B7A2-F61BB50F827F}" type="pres">
      <dgm:prSet presAssocID="{AFC901E5-5677-48E4-AAD3-E0347EECEBC7}" presName="text_1" presStyleLbl="node1" presStyleIdx="0" presStyleCnt="5">
        <dgm:presLayoutVars>
          <dgm:bulletEnabled val="1"/>
        </dgm:presLayoutVars>
      </dgm:prSet>
      <dgm:spPr/>
    </dgm:pt>
    <dgm:pt modelId="{51A1FFF0-6C09-4A37-B44E-3C01A6CA3AAD}" type="pres">
      <dgm:prSet presAssocID="{AFC901E5-5677-48E4-AAD3-E0347EECEBC7}" presName="accent_1" presStyleCnt="0"/>
      <dgm:spPr/>
    </dgm:pt>
    <dgm:pt modelId="{1612295C-CC49-4644-9C2B-CC57BAB5E28F}" type="pres">
      <dgm:prSet presAssocID="{AFC901E5-5677-48E4-AAD3-E0347EECEBC7}" presName="accentRepeatNode" presStyleLbl="solidFgAcc1" presStyleIdx="0" presStyleCnt="5"/>
      <dgm:spPr/>
    </dgm:pt>
    <dgm:pt modelId="{7E44A40D-EFB6-413B-B54A-80DDC7DCA4CE}" type="pres">
      <dgm:prSet presAssocID="{89633FF3-FDF2-4A8A-A264-25A91B1D04F1}" presName="text_2" presStyleLbl="node1" presStyleIdx="1" presStyleCnt="5">
        <dgm:presLayoutVars>
          <dgm:bulletEnabled val="1"/>
        </dgm:presLayoutVars>
      </dgm:prSet>
      <dgm:spPr/>
    </dgm:pt>
    <dgm:pt modelId="{3688D6CE-AFE4-465B-BCF5-F246E3950E0B}" type="pres">
      <dgm:prSet presAssocID="{89633FF3-FDF2-4A8A-A264-25A91B1D04F1}" presName="accent_2" presStyleCnt="0"/>
      <dgm:spPr/>
    </dgm:pt>
    <dgm:pt modelId="{A241C9F4-A9B8-450C-8D74-FBFBB38C0D2B}" type="pres">
      <dgm:prSet presAssocID="{89633FF3-FDF2-4A8A-A264-25A91B1D04F1}" presName="accentRepeatNode" presStyleLbl="solidFgAcc1" presStyleIdx="1" presStyleCnt="5"/>
      <dgm:spPr/>
    </dgm:pt>
    <dgm:pt modelId="{5511ECDD-B9CF-4F97-9B85-F3B7A5E9F060}" type="pres">
      <dgm:prSet presAssocID="{0721FF1B-E6F0-4BFF-B189-7B220E2BA450}" presName="text_3" presStyleLbl="node1" presStyleIdx="2" presStyleCnt="5">
        <dgm:presLayoutVars>
          <dgm:bulletEnabled val="1"/>
        </dgm:presLayoutVars>
      </dgm:prSet>
      <dgm:spPr/>
    </dgm:pt>
    <dgm:pt modelId="{67D0A174-D395-4EF9-83CC-5AD4C69FBB7A}" type="pres">
      <dgm:prSet presAssocID="{0721FF1B-E6F0-4BFF-B189-7B220E2BA450}" presName="accent_3" presStyleCnt="0"/>
      <dgm:spPr/>
    </dgm:pt>
    <dgm:pt modelId="{8FADF2BF-0C27-4884-9606-18ED0CB1B5A4}" type="pres">
      <dgm:prSet presAssocID="{0721FF1B-E6F0-4BFF-B189-7B220E2BA450}" presName="accentRepeatNode" presStyleLbl="solidFgAcc1" presStyleIdx="2" presStyleCnt="5"/>
      <dgm:spPr/>
    </dgm:pt>
    <dgm:pt modelId="{54EF3032-F4B2-4EFA-A790-B4195D3FDA84}" type="pres">
      <dgm:prSet presAssocID="{AC6F0066-5443-46E2-A06D-6A7CB1476CB8}" presName="text_4" presStyleLbl="node1" presStyleIdx="3" presStyleCnt="5">
        <dgm:presLayoutVars>
          <dgm:bulletEnabled val="1"/>
        </dgm:presLayoutVars>
      </dgm:prSet>
      <dgm:spPr/>
    </dgm:pt>
    <dgm:pt modelId="{0709BE63-05FE-4E44-AA8F-6B3A9811E158}" type="pres">
      <dgm:prSet presAssocID="{AC6F0066-5443-46E2-A06D-6A7CB1476CB8}" presName="accent_4" presStyleCnt="0"/>
      <dgm:spPr/>
    </dgm:pt>
    <dgm:pt modelId="{35DB7DCD-EBE3-43D8-BC61-6EA6674346FF}" type="pres">
      <dgm:prSet presAssocID="{AC6F0066-5443-46E2-A06D-6A7CB1476CB8}" presName="accentRepeatNode" presStyleLbl="solidFgAcc1" presStyleIdx="3" presStyleCnt="5"/>
      <dgm:spPr/>
    </dgm:pt>
    <dgm:pt modelId="{17C7C08C-C4B3-4594-B7D3-078668842637}" type="pres">
      <dgm:prSet presAssocID="{61676511-034E-4CB3-895D-D7CB4695BACD}" presName="text_5" presStyleLbl="node1" presStyleIdx="4" presStyleCnt="5">
        <dgm:presLayoutVars>
          <dgm:bulletEnabled val="1"/>
        </dgm:presLayoutVars>
      </dgm:prSet>
      <dgm:spPr/>
    </dgm:pt>
    <dgm:pt modelId="{FA3614B4-A000-479C-9218-176F86531C58}" type="pres">
      <dgm:prSet presAssocID="{61676511-034E-4CB3-895D-D7CB4695BACD}" presName="accent_5" presStyleCnt="0"/>
      <dgm:spPr/>
    </dgm:pt>
    <dgm:pt modelId="{B13CA804-A216-438C-9CDA-5AEB9996B067}" type="pres">
      <dgm:prSet presAssocID="{61676511-034E-4CB3-895D-D7CB4695BACD}" presName="accentRepeatNode" presStyleLbl="solidFgAcc1" presStyleIdx="4" presStyleCnt="5"/>
      <dgm:spPr/>
    </dgm:pt>
  </dgm:ptLst>
  <dgm:cxnLst>
    <dgm:cxn modelId="{B1122B16-0A86-4ED4-8525-AF90E2D28148}" type="presOf" srcId="{B0F6882E-54F0-4FA9-BE70-4A6AD0DA2567}" destId="{EA38C433-3473-4B7B-9525-3449FC0FCBC1}" srcOrd="0" destOrd="0" presId="urn:microsoft.com/office/officeart/2008/layout/VerticalCurvedList"/>
    <dgm:cxn modelId="{04DCB822-418D-4AB8-B698-493EF296170A}" srcId="{B0F6882E-54F0-4FA9-BE70-4A6AD0DA2567}" destId="{89633FF3-FDF2-4A8A-A264-25A91B1D04F1}" srcOrd="1" destOrd="0" parTransId="{583029AA-5331-4DD5-A137-40B06E83AE55}" sibTransId="{FD2EA5A3-E301-4623-A51A-ACD0A3759B81}"/>
    <dgm:cxn modelId="{4AC16B33-7BAB-4DF1-9C87-73184E803E20}" type="presOf" srcId="{AFC901E5-5677-48E4-AAD3-E0347EECEBC7}" destId="{4E3C6229-0E1F-4109-B7A2-F61BB50F827F}" srcOrd="0" destOrd="0" presId="urn:microsoft.com/office/officeart/2008/layout/VerticalCurvedList"/>
    <dgm:cxn modelId="{5C749438-4D85-4885-95D2-E50BCB2A4A5A}" type="presOf" srcId="{61676511-034E-4CB3-895D-D7CB4695BACD}" destId="{17C7C08C-C4B3-4594-B7D3-078668842637}" srcOrd="0" destOrd="0" presId="urn:microsoft.com/office/officeart/2008/layout/VerticalCurvedList"/>
    <dgm:cxn modelId="{6E99B05F-FB3F-4EC2-8993-9DA78676888B}" srcId="{B0F6882E-54F0-4FA9-BE70-4A6AD0DA2567}" destId="{AC6F0066-5443-46E2-A06D-6A7CB1476CB8}" srcOrd="3" destOrd="0" parTransId="{55123848-25EB-4136-AE0F-3A65F18875BA}" sibTransId="{63480AF1-AFCB-469C-B791-046ED64CC5B2}"/>
    <dgm:cxn modelId="{41673541-AB97-47B5-99B2-9C58429A8CC4}" srcId="{B0F6882E-54F0-4FA9-BE70-4A6AD0DA2567}" destId="{61676511-034E-4CB3-895D-D7CB4695BACD}" srcOrd="4" destOrd="0" parTransId="{10F0D27A-EC24-48B3-9A70-13BF5CDE2BDB}" sibTransId="{F42D45E2-3B11-4F0E-AD44-9043BA38D24D}"/>
    <dgm:cxn modelId="{59017367-46E5-4323-AB4B-C551C1D9E252}" type="presOf" srcId="{0721FF1B-E6F0-4BFF-B189-7B220E2BA450}" destId="{5511ECDD-B9CF-4F97-9B85-F3B7A5E9F060}" srcOrd="0" destOrd="0" presId="urn:microsoft.com/office/officeart/2008/layout/VerticalCurvedList"/>
    <dgm:cxn modelId="{0EE76E70-187F-4F70-8E3B-223C73268993}" srcId="{B0F6882E-54F0-4FA9-BE70-4A6AD0DA2567}" destId="{0721FF1B-E6F0-4BFF-B189-7B220E2BA450}" srcOrd="2" destOrd="0" parTransId="{BD2112C5-3C2B-4F69-8C12-48E94107AB3B}" sibTransId="{42F57DEE-0545-434E-82AE-F8C66DBBEE46}"/>
    <dgm:cxn modelId="{39D48D74-1217-4085-8674-59CA5CF8EFAA}" srcId="{B0F6882E-54F0-4FA9-BE70-4A6AD0DA2567}" destId="{AFC901E5-5677-48E4-AAD3-E0347EECEBC7}" srcOrd="0" destOrd="0" parTransId="{3BEC4700-F79F-425C-A5D9-436B0B4B4392}" sibTransId="{0F23620A-0D31-4CE9-A035-7E959AF9B479}"/>
    <dgm:cxn modelId="{D9C8CE8B-440E-45C9-ADDE-13F1450E96FC}" type="presOf" srcId="{0F23620A-0D31-4CE9-A035-7E959AF9B479}" destId="{A2E8283D-CACE-4F4E-AFE0-821D99985AEF}" srcOrd="0" destOrd="0" presId="urn:microsoft.com/office/officeart/2008/layout/VerticalCurvedList"/>
    <dgm:cxn modelId="{B5CA0E8D-C970-4A48-9184-B86BBB0A1907}" type="presOf" srcId="{AC6F0066-5443-46E2-A06D-6A7CB1476CB8}" destId="{54EF3032-F4B2-4EFA-A790-B4195D3FDA84}" srcOrd="0" destOrd="0" presId="urn:microsoft.com/office/officeart/2008/layout/VerticalCurvedList"/>
    <dgm:cxn modelId="{8EE23593-3A42-4A6C-8BF6-35CC465A7D4C}" type="presOf" srcId="{89633FF3-FDF2-4A8A-A264-25A91B1D04F1}" destId="{7E44A40D-EFB6-413B-B54A-80DDC7DCA4CE}" srcOrd="0" destOrd="0" presId="urn:microsoft.com/office/officeart/2008/layout/VerticalCurvedList"/>
    <dgm:cxn modelId="{13F3825C-B126-4224-AF5A-5E01EA8840EA}" type="presParOf" srcId="{EA38C433-3473-4B7B-9525-3449FC0FCBC1}" destId="{F8B16B2F-D270-426F-B54C-1FB1FBE7698E}" srcOrd="0" destOrd="0" presId="urn:microsoft.com/office/officeart/2008/layout/VerticalCurvedList"/>
    <dgm:cxn modelId="{5F53BBE8-20CA-4DB0-B087-1E4A7F016B68}" type="presParOf" srcId="{F8B16B2F-D270-426F-B54C-1FB1FBE7698E}" destId="{CCF1FB14-1B55-4E3E-8F93-38B4ED6CDAD7}" srcOrd="0" destOrd="0" presId="urn:microsoft.com/office/officeart/2008/layout/VerticalCurvedList"/>
    <dgm:cxn modelId="{C2A53E19-1109-4AE0-AB29-B6809FDEB054}" type="presParOf" srcId="{CCF1FB14-1B55-4E3E-8F93-38B4ED6CDAD7}" destId="{C1558D09-EF95-468D-B9B1-AE05D4A880FC}" srcOrd="0" destOrd="0" presId="urn:microsoft.com/office/officeart/2008/layout/VerticalCurvedList"/>
    <dgm:cxn modelId="{44B6027E-8562-4C40-B9B3-E5A96D1A2133}" type="presParOf" srcId="{CCF1FB14-1B55-4E3E-8F93-38B4ED6CDAD7}" destId="{A2E8283D-CACE-4F4E-AFE0-821D99985AEF}" srcOrd="1" destOrd="0" presId="urn:microsoft.com/office/officeart/2008/layout/VerticalCurvedList"/>
    <dgm:cxn modelId="{6F0CCE30-6306-4317-BE05-8F73EFE74709}" type="presParOf" srcId="{CCF1FB14-1B55-4E3E-8F93-38B4ED6CDAD7}" destId="{397CB81E-FE16-43B8-808E-1B6F778A25DE}" srcOrd="2" destOrd="0" presId="urn:microsoft.com/office/officeart/2008/layout/VerticalCurvedList"/>
    <dgm:cxn modelId="{4E96EB9A-3DB5-4512-AB6B-7AB1DEB6FD51}" type="presParOf" srcId="{CCF1FB14-1B55-4E3E-8F93-38B4ED6CDAD7}" destId="{7E496BEC-79C4-40D0-9BBD-FBB3BBAF7463}" srcOrd="3" destOrd="0" presId="urn:microsoft.com/office/officeart/2008/layout/VerticalCurvedList"/>
    <dgm:cxn modelId="{6AA67ADD-9260-41C6-83F0-8ADC2B38700D}" type="presParOf" srcId="{F8B16B2F-D270-426F-B54C-1FB1FBE7698E}" destId="{4E3C6229-0E1F-4109-B7A2-F61BB50F827F}" srcOrd="1" destOrd="0" presId="urn:microsoft.com/office/officeart/2008/layout/VerticalCurvedList"/>
    <dgm:cxn modelId="{A92E99E7-D530-4B08-B0CA-00225A97A9E5}" type="presParOf" srcId="{F8B16B2F-D270-426F-B54C-1FB1FBE7698E}" destId="{51A1FFF0-6C09-4A37-B44E-3C01A6CA3AAD}" srcOrd="2" destOrd="0" presId="urn:microsoft.com/office/officeart/2008/layout/VerticalCurvedList"/>
    <dgm:cxn modelId="{6819340C-C173-45C6-87ED-02BCF11473BA}" type="presParOf" srcId="{51A1FFF0-6C09-4A37-B44E-3C01A6CA3AAD}" destId="{1612295C-CC49-4644-9C2B-CC57BAB5E28F}" srcOrd="0" destOrd="0" presId="urn:microsoft.com/office/officeart/2008/layout/VerticalCurvedList"/>
    <dgm:cxn modelId="{56D4E9DB-4A93-4738-9C89-8E61A9132153}" type="presParOf" srcId="{F8B16B2F-D270-426F-B54C-1FB1FBE7698E}" destId="{7E44A40D-EFB6-413B-B54A-80DDC7DCA4CE}" srcOrd="3" destOrd="0" presId="urn:microsoft.com/office/officeart/2008/layout/VerticalCurvedList"/>
    <dgm:cxn modelId="{7A092058-A8B7-429C-96E5-DBD8576779C5}" type="presParOf" srcId="{F8B16B2F-D270-426F-B54C-1FB1FBE7698E}" destId="{3688D6CE-AFE4-465B-BCF5-F246E3950E0B}" srcOrd="4" destOrd="0" presId="urn:microsoft.com/office/officeart/2008/layout/VerticalCurvedList"/>
    <dgm:cxn modelId="{D6AA6142-962A-46F2-9A80-948187E8209D}" type="presParOf" srcId="{3688D6CE-AFE4-465B-BCF5-F246E3950E0B}" destId="{A241C9F4-A9B8-450C-8D74-FBFBB38C0D2B}" srcOrd="0" destOrd="0" presId="urn:microsoft.com/office/officeart/2008/layout/VerticalCurvedList"/>
    <dgm:cxn modelId="{963D50D5-B90C-4036-A15A-83E48BC2D829}" type="presParOf" srcId="{F8B16B2F-D270-426F-B54C-1FB1FBE7698E}" destId="{5511ECDD-B9CF-4F97-9B85-F3B7A5E9F060}" srcOrd="5" destOrd="0" presId="urn:microsoft.com/office/officeart/2008/layout/VerticalCurvedList"/>
    <dgm:cxn modelId="{8D750CAA-E078-48D4-91C7-FD896F557531}" type="presParOf" srcId="{F8B16B2F-D270-426F-B54C-1FB1FBE7698E}" destId="{67D0A174-D395-4EF9-83CC-5AD4C69FBB7A}" srcOrd="6" destOrd="0" presId="urn:microsoft.com/office/officeart/2008/layout/VerticalCurvedList"/>
    <dgm:cxn modelId="{33BBC66F-C7DB-44D5-B1AC-3FED249F725F}" type="presParOf" srcId="{67D0A174-D395-4EF9-83CC-5AD4C69FBB7A}" destId="{8FADF2BF-0C27-4884-9606-18ED0CB1B5A4}" srcOrd="0" destOrd="0" presId="urn:microsoft.com/office/officeart/2008/layout/VerticalCurvedList"/>
    <dgm:cxn modelId="{CDAAA303-B5A5-467E-B67F-4F2B6A46B082}" type="presParOf" srcId="{F8B16B2F-D270-426F-B54C-1FB1FBE7698E}" destId="{54EF3032-F4B2-4EFA-A790-B4195D3FDA84}" srcOrd="7" destOrd="0" presId="urn:microsoft.com/office/officeart/2008/layout/VerticalCurvedList"/>
    <dgm:cxn modelId="{C50F3654-A3A4-4E81-B72F-6E6263EAF76B}" type="presParOf" srcId="{F8B16B2F-D270-426F-B54C-1FB1FBE7698E}" destId="{0709BE63-05FE-4E44-AA8F-6B3A9811E158}" srcOrd="8" destOrd="0" presId="urn:microsoft.com/office/officeart/2008/layout/VerticalCurvedList"/>
    <dgm:cxn modelId="{B4F7A088-3996-49FF-AEE7-B707B0ED9140}" type="presParOf" srcId="{0709BE63-05FE-4E44-AA8F-6B3A9811E158}" destId="{35DB7DCD-EBE3-43D8-BC61-6EA6674346FF}" srcOrd="0" destOrd="0" presId="urn:microsoft.com/office/officeart/2008/layout/VerticalCurvedList"/>
    <dgm:cxn modelId="{440F2773-93D1-4FAF-8EEF-E88726C998C6}" type="presParOf" srcId="{F8B16B2F-D270-426F-B54C-1FB1FBE7698E}" destId="{17C7C08C-C4B3-4594-B7D3-078668842637}" srcOrd="9" destOrd="0" presId="urn:microsoft.com/office/officeart/2008/layout/VerticalCurvedList"/>
    <dgm:cxn modelId="{042C21A9-67F4-4F53-A586-23985212CFA5}" type="presParOf" srcId="{F8B16B2F-D270-426F-B54C-1FB1FBE7698E}" destId="{FA3614B4-A000-479C-9218-176F86531C58}" srcOrd="10" destOrd="0" presId="urn:microsoft.com/office/officeart/2008/layout/VerticalCurvedList"/>
    <dgm:cxn modelId="{83453A47-DC67-4260-A01C-6214108302A7}" type="presParOf" srcId="{FA3614B4-A000-479C-9218-176F86531C58}" destId="{B13CA804-A216-438C-9CDA-5AEB9996B06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7921B-820B-49A2-924F-C51E00042700}">
      <dsp:nvSpPr>
        <dsp:cNvPr id="0" name=""/>
        <dsp:cNvSpPr/>
      </dsp:nvSpPr>
      <dsp:spPr>
        <a:xfrm>
          <a:off x="2480" y="1824694"/>
          <a:ext cx="2350426" cy="193861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s-MX" sz="2200" kern="1200" dirty="0"/>
            <a:t>Información conocida del problema</a:t>
          </a:r>
          <a:endParaRPr lang="es-ES" sz="2200" kern="1200" dirty="0"/>
        </a:p>
      </dsp:txBody>
      <dsp:txXfrm>
        <a:off x="47093" y="1869307"/>
        <a:ext cx="2261200" cy="1433967"/>
      </dsp:txXfrm>
    </dsp:sp>
    <dsp:sp modelId="{441BFA5B-BD2B-48E1-9944-4E35D25D53B2}">
      <dsp:nvSpPr>
        <dsp:cNvPr id="0" name=""/>
        <dsp:cNvSpPr/>
      </dsp:nvSpPr>
      <dsp:spPr>
        <a:xfrm>
          <a:off x="1350788" y="2384925"/>
          <a:ext cx="2446550" cy="2446550"/>
        </a:xfrm>
        <a:prstGeom prst="leftCircularArrow">
          <a:avLst>
            <a:gd name="adj1" fmla="val 2564"/>
            <a:gd name="adj2" fmla="val 311161"/>
            <a:gd name="adj3" fmla="val 2086672"/>
            <a:gd name="adj4" fmla="val 9024489"/>
            <a:gd name="adj5" fmla="val 2991"/>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321E735-BEA7-4113-9567-FDEE5F5ADEC8}">
      <dsp:nvSpPr>
        <dsp:cNvPr id="0" name=""/>
        <dsp:cNvSpPr/>
      </dsp:nvSpPr>
      <dsp:spPr>
        <a:xfrm>
          <a:off x="524797" y="3347888"/>
          <a:ext cx="2089268" cy="830833"/>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s-CO" sz="3200" kern="1200" noProof="0" dirty="0"/>
            <a:t>Parámetros</a:t>
          </a:r>
        </a:p>
      </dsp:txBody>
      <dsp:txXfrm>
        <a:off x="549131" y="3372222"/>
        <a:ext cx="2040600" cy="782165"/>
      </dsp:txXfrm>
    </dsp:sp>
    <dsp:sp modelId="{D1DB6AB8-E1A9-4F55-B7D4-57B80F669101}">
      <dsp:nvSpPr>
        <dsp:cNvPr id="0" name=""/>
        <dsp:cNvSpPr/>
      </dsp:nvSpPr>
      <dsp:spPr>
        <a:xfrm>
          <a:off x="2912740" y="1824694"/>
          <a:ext cx="2350426" cy="193861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3299968"/>
              <a:satOff val="-14601"/>
              <a:lumOff val="-245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s-MX" sz="2200" kern="1200" dirty="0"/>
            <a:t>Variables de decisión</a:t>
          </a:r>
          <a:endParaRPr lang="es-ES" sz="2200" kern="1200" dirty="0"/>
        </a:p>
        <a:p>
          <a:pPr marL="228600" lvl="1" indent="-228600" algn="l" defTabSz="977900">
            <a:lnSpc>
              <a:spcPct val="90000"/>
            </a:lnSpc>
            <a:spcBef>
              <a:spcPct val="0"/>
            </a:spcBef>
            <a:spcAft>
              <a:spcPct val="15000"/>
            </a:spcAft>
            <a:buChar char="•"/>
          </a:pPr>
          <a:r>
            <a:rPr lang="es-MX" sz="2200" kern="1200" dirty="0"/>
            <a:t>Restricciones</a:t>
          </a:r>
          <a:endParaRPr lang="es-ES" sz="2200" kern="1200" dirty="0"/>
        </a:p>
        <a:p>
          <a:pPr marL="228600" lvl="1" indent="-228600" algn="l" defTabSz="977900">
            <a:lnSpc>
              <a:spcPct val="90000"/>
            </a:lnSpc>
            <a:spcBef>
              <a:spcPct val="0"/>
            </a:spcBef>
            <a:spcAft>
              <a:spcPct val="15000"/>
            </a:spcAft>
            <a:buChar char="•"/>
          </a:pPr>
          <a:r>
            <a:rPr lang="es-MX" sz="2200" kern="1200" dirty="0"/>
            <a:t>Función objetivo</a:t>
          </a:r>
          <a:endParaRPr lang="es-ES" sz="2200" kern="1200" dirty="0"/>
        </a:p>
      </dsp:txBody>
      <dsp:txXfrm>
        <a:off x="2957353" y="2284724"/>
        <a:ext cx="2261200" cy="1433967"/>
      </dsp:txXfrm>
    </dsp:sp>
    <dsp:sp modelId="{89818A51-7341-4125-AD10-A48543C6BB0C}">
      <dsp:nvSpPr>
        <dsp:cNvPr id="0" name=""/>
        <dsp:cNvSpPr/>
      </dsp:nvSpPr>
      <dsp:spPr>
        <a:xfrm>
          <a:off x="4241461" y="680512"/>
          <a:ext cx="2746882" cy="2746882"/>
        </a:xfrm>
        <a:prstGeom prst="circularArrow">
          <a:avLst>
            <a:gd name="adj1" fmla="val 2283"/>
            <a:gd name="adj2" fmla="val 275349"/>
            <a:gd name="adj3" fmla="val 19549141"/>
            <a:gd name="adj4" fmla="val 12575511"/>
            <a:gd name="adj5" fmla="val 2664"/>
          </a:avLst>
        </a:prstGeom>
        <a:gradFill rotWithShape="0">
          <a:gsLst>
            <a:gs pos="0">
              <a:schemeClr val="accent4">
                <a:hueOff val="6599937"/>
                <a:satOff val="-29202"/>
                <a:lumOff val="-4903"/>
                <a:alphaOff val="0"/>
                <a:satMod val="103000"/>
                <a:lumMod val="102000"/>
                <a:tint val="94000"/>
              </a:schemeClr>
            </a:gs>
            <a:gs pos="50000">
              <a:schemeClr val="accent4">
                <a:hueOff val="6599937"/>
                <a:satOff val="-29202"/>
                <a:lumOff val="-4903"/>
                <a:alphaOff val="0"/>
                <a:satMod val="110000"/>
                <a:lumMod val="100000"/>
                <a:shade val="100000"/>
              </a:schemeClr>
            </a:gs>
            <a:gs pos="100000">
              <a:schemeClr val="accent4">
                <a:hueOff val="6599937"/>
                <a:satOff val="-29202"/>
                <a:lumOff val="-49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2420546-F272-4307-A702-0780775237AD}">
      <dsp:nvSpPr>
        <dsp:cNvPr id="0" name=""/>
        <dsp:cNvSpPr/>
      </dsp:nvSpPr>
      <dsp:spPr>
        <a:xfrm>
          <a:off x="3435057" y="1409278"/>
          <a:ext cx="2089268" cy="830833"/>
        </a:xfrm>
        <a:prstGeom prst="roundRect">
          <a:avLst>
            <a:gd name="adj" fmla="val 10000"/>
          </a:avLst>
        </a:prstGeom>
        <a:gradFill rotWithShape="0">
          <a:gsLst>
            <a:gs pos="0">
              <a:schemeClr val="accent4">
                <a:hueOff val="3299968"/>
                <a:satOff val="-14601"/>
                <a:lumOff val="-2452"/>
                <a:alphaOff val="0"/>
                <a:satMod val="103000"/>
                <a:lumMod val="102000"/>
                <a:tint val="94000"/>
              </a:schemeClr>
            </a:gs>
            <a:gs pos="50000">
              <a:schemeClr val="accent4">
                <a:hueOff val="3299968"/>
                <a:satOff val="-14601"/>
                <a:lumOff val="-2452"/>
                <a:alphaOff val="0"/>
                <a:satMod val="110000"/>
                <a:lumMod val="100000"/>
                <a:shade val="100000"/>
              </a:schemeClr>
            </a:gs>
            <a:gs pos="100000">
              <a:schemeClr val="accent4">
                <a:hueOff val="3299968"/>
                <a:satOff val="-14601"/>
                <a:lumOff val="-24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s-CO" sz="3200" kern="1200" noProof="0" dirty="0"/>
            <a:t>Modelo</a:t>
          </a:r>
        </a:p>
      </dsp:txBody>
      <dsp:txXfrm>
        <a:off x="3459391" y="1433612"/>
        <a:ext cx="2040600" cy="782165"/>
      </dsp:txXfrm>
    </dsp:sp>
    <dsp:sp modelId="{B0D72A39-040E-44CB-A677-99AF963D0DF0}">
      <dsp:nvSpPr>
        <dsp:cNvPr id="0" name=""/>
        <dsp:cNvSpPr/>
      </dsp:nvSpPr>
      <dsp:spPr>
        <a:xfrm>
          <a:off x="5823001" y="1824694"/>
          <a:ext cx="2350426" cy="193861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6599937"/>
              <a:satOff val="-29202"/>
              <a:lumOff val="-490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s-MX" sz="2200" kern="1200" dirty="0"/>
            <a:t>Conclusiones de los resultados obtenidos con el modelo</a:t>
          </a:r>
          <a:endParaRPr lang="es-ES" sz="2200" kern="1200" dirty="0"/>
        </a:p>
      </dsp:txBody>
      <dsp:txXfrm>
        <a:off x="5867614" y="1869307"/>
        <a:ext cx="2261200" cy="1433967"/>
      </dsp:txXfrm>
    </dsp:sp>
    <dsp:sp modelId="{4AD21EBF-6697-4D30-AF52-D5F6925B72F3}">
      <dsp:nvSpPr>
        <dsp:cNvPr id="0" name=""/>
        <dsp:cNvSpPr/>
      </dsp:nvSpPr>
      <dsp:spPr>
        <a:xfrm>
          <a:off x="6345318" y="3347888"/>
          <a:ext cx="2089268" cy="830833"/>
        </a:xfrm>
        <a:prstGeom prst="roundRect">
          <a:avLst>
            <a:gd name="adj" fmla="val 10000"/>
          </a:avLst>
        </a:prstGeom>
        <a:gradFill rotWithShape="0">
          <a:gsLst>
            <a:gs pos="0">
              <a:schemeClr val="accent4">
                <a:hueOff val="6599937"/>
                <a:satOff val="-29202"/>
                <a:lumOff val="-4903"/>
                <a:alphaOff val="0"/>
                <a:satMod val="103000"/>
                <a:lumMod val="102000"/>
                <a:tint val="94000"/>
              </a:schemeClr>
            </a:gs>
            <a:gs pos="50000">
              <a:schemeClr val="accent4">
                <a:hueOff val="6599937"/>
                <a:satOff val="-29202"/>
                <a:lumOff val="-4903"/>
                <a:alphaOff val="0"/>
                <a:satMod val="110000"/>
                <a:lumMod val="100000"/>
                <a:shade val="100000"/>
              </a:schemeClr>
            </a:gs>
            <a:gs pos="100000">
              <a:schemeClr val="accent4">
                <a:hueOff val="6599937"/>
                <a:satOff val="-29202"/>
                <a:lumOff val="-49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s-CO" sz="3200" kern="1200" noProof="0" dirty="0"/>
            <a:t>Solución</a:t>
          </a:r>
        </a:p>
      </dsp:txBody>
      <dsp:txXfrm>
        <a:off x="6369652" y="3372222"/>
        <a:ext cx="2040600" cy="7821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8283D-CACE-4F4E-AFE0-821D99985AEF}">
      <dsp:nvSpPr>
        <dsp:cNvPr id="0" name=""/>
        <dsp:cNvSpPr/>
      </dsp:nvSpPr>
      <dsp:spPr>
        <a:xfrm>
          <a:off x="-5617729" y="-859990"/>
          <a:ext cx="6688533" cy="6688533"/>
        </a:xfrm>
        <a:prstGeom prst="blockArc">
          <a:avLst>
            <a:gd name="adj1" fmla="val 18900000"/>
            <a:gd name="adj2" fmla="val 2700000"/>
            <a:gd name="adj3" fmla="val 323"/>
          </a:avLst>
        </a:prstGeom>
        <a:noFill/>
        <a:ln w="1905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3C6229-0E1F-4109-B7A2-F61BB50F827F}">
      <dsp:nvSpPr>
        <dsp:cNvPr id="0" name=""/>
        <dsp:cNvSpPr/>
      </dsp:nvSpPr>
      <dsp:spPr>
        <a:xfrm>
          <a:off x="468124" y="310435"/>
          <a:ext cx="6663202" cy="621267"/>
        </a:xfrm>
        <a:prstGeom prst="rect">
          <a:avLst/>
        </a:prstGeom>
        <a:gradFill rotWithShape="0">
          <a:gsLst>
            <a:gs pos="0">
              <a:schemeClr val="accent3">
                <a:alpha val="90000"/>
                <a:hueOff val="0"/>
                <a:satOff val="0"/>
                <a:lumOff val="0"/>
                <a:alphaOff val="0"/>
                <a:lumMod val="110000"/>
                <a:satMod val="105000"/>
                <a:tint val="67000"/>
              </a:schemeClr>
            </a:gs>
            <a:gs pos="50000">
              <a:schemeClr val="accent3">
                <a:alpha val="90000"/>
                <a:hueOff val="0"/>
                <a:satOff val="0"/>
                <a:lumOff val="0"/>
                <a:alphaOff val="0"/>
                <a:lumMod val="105000"/>
                <a:satMod val="103000"/>
                <a:tint val="73000"/>
              </a:schemeClr>
            </a:gs>
            <a:gs pos="100000">
              <a:schemeClr val="accent3">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3131" tIns="81280" rIns="81280" bIns="81280" numCol="1" spcCol="1270" anchor="ctr" anchorCtr="0">
          <a:noAutofit/>
        </a:bodyPr>
        <a:lstStyle/>
        <a:p>
          <a:pPr marL="0" lvl="0" indent="0" algn="l" defTabSz="1422400">
            <a:lnSpc>
              <a:spcPct val="90000"/>
            </a:lnSpc>
            <a:spcBef>
              <a:spcPct val="0"/>
            </a:spcBef>
            <a:spcAft>
              <a:spcPct val="35000"/>
            </a:spcAft>
            <a:buNone/>
          </a:pPr>
          <a:r>
            <a:rPr lang="es-MX" sz="3200" kern="1200" dirty="0"/>
            <a:t>Conjuntos</a:t>
          </a:r>
          <a:endParaRPr lang="es-ES" sz="3200" kern="1200" dirty="0"/>
        </a:p>
      </dsp:txBody>
      <dsp:txXfrm>
        <a:off x="468124" y="310435"/>
        <a:ext cx="6663202" cy="621267"/>
      </dsp:txXfrm>
    </dsp:sp>
    <dsp:sp modelId="{1612295C-CC49-4644-9C2B-CC57BAB5E28F}">
      <dsp:nvSpPr>
        <dsp:cNvPr id="0" name=""/>
        <dsp:cNvSpPr/>
      </dsp:nvSpPr>
      <dsp:spPr>
        <a:xfrm>
          <a:off x="79831" y="232776"/>
          <a:ext cx="776584" cy="7765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12700" cap="flat" cmpd="sng" algn="ctr">
          <a:solidFill>
            <a:schemeClr val="accent3">
              <a:alpha val="90000"/>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7E44A40D-EFB6-413B-B54A-80DDC7DCA4CE}">
      <dsp:nvSpPr>
        <dsp:cNvPr id="0" name=""/>
        <dsp:cNvSpPr/>
      </dsp:nvSpPr>
      <dsp:spPr>
        <a:xfrm>
          <a:off x="913306" y="1242038"/>
          <a:ext cx="6218020" cy="621267"/>
        </a:xfrm>
        <a:prstGeom prst="rect">
          <a:avLst/>
        </a:prstGeom>
        <a:gradFill rotWithShape="0">
          <a:gsLst>
            <a:gs pos="0">
              <a:schemeClr val="accent3">
                <a:alpha val="90000"/>
                <a:hueOff val="0"/>
                <a:satOff val="0"/>
                <a:lumOff val="0"/>
                <a:alphaOff val="-10000"/>
                <a:lumMod val="110000"/>
                <a:satMod val="105000"/>
                <a:tint val="67000"/>
              </a:schemeClr>
            </a:gs>
            <a:gs pos="50000">
              <a:schemeClr val="accent3">
                <a:alpha val="90000"/>
                <a:hueOff val="0"/>
                <a:satOff val="0"/>
                <a:lumOff val="0"/>
                <a:alphaOff val="-10000"/>
                <a:lumMod val="105000"/>
                <a:satMod val="103000"/>
                <a:tint val="73000"/>
              </a:schemeClr>
            </a:gs>
            <a:gs pos="100000">
              <a:schemeClr val="accent3">
                <a:alpha val="90000"/>
                <a:hueOff val="0"/>
                <a:satOff val="0"/>
                <a:lumOff val="0"/>
                <a:alphaOff val="-1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3131" tIns="81280" rIns="81280" bIns="81280" numCol="1" spcCol="1270" anchor="ctr" anchorCtr="0">
          <a:noAutofit/>
        </a:bodyPr>
        <a:lstStyle/>
        <a:p>
          <a:pPr marL="0" lvl="0" indent="0" algn="l" defTabSz="1422400">
            <a:lnSpc>
              <a:spcPct val="90000"/>
            </a:lnSpc>
            <a:spcBef>
              <a:spcPct val="0"/>
            </a:spcBef>
            <a:spcAft>
              <a:spcPct val="35000"/>
            </a:spcAft>
            <a:buNone/>
          </a:pPr>
          <a:r>
            <a:rPr lang="es-MX" sz="3200" kern="1200" dirty="0"/>
            <a:t>Parámetros</a:t>
          </a:r>
          <a:endParaRPr lang="es-ES" sz="3200" kern="1200" dirty="0"/>
        </a:p>
      </dsp:txBody>
      <dsp:txXfrm>
        <a:off x="913306" y="1242038"/>
        <a:ext cx="6218020" cy="621267"/>
      </dsp:txXfrm>
    </dsp:sp>
    <dsp:sp modelId="{A241C9F4-A9B8-450C-8D74-FBFBB38C0D2B}">
      <dsp:nvSpPr>
        <dsp:cNvPr id="0" name=""/>
        <dsp:cNvSpPr/>
      </dsp:nvSpPr>
      <dsp:spPr>
        <a:xfrm>
          <a:off x="525014" y="1164380"/>
          <a:ext cx="776584" cy="7765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12700" cap="flat" cmpd="sng" algn="ctr">
          <a:solidFill>
            <a:schemeClr val="accent3">
              <a:alpha val="90000"/>
              <a:hueOff val="0"/>
              <a:satOff val="0"/>
              <a:lumOff val="0"/>
              <a:alphaOff val="-10000"/>
            </a:schemeClr>
          </a:solidFill>
          <a:prstDash val="solid"/>
          <a:miter lim="800000"/>
        </a:ln>
        <a:effectLst/>
      </dsp:spPr>
      <dsp:style>
        <a:lnRef idx="1">
          <a:scrgbClr r="0" g="0" b="0"/>
        </a:lnRef>
        <a:fillRef idx="2">
          <a:scrgbClr r="0" g="0" b="0"/>
        </a:fillRef>
        <a:effectRef idx="0">
          <a:scrgbClr r="0" g="0" b="0"/>
        </a:effectRef>
        <a:fontRef idx="minor"/>
      </dsp:style>
    </dsp:sp>
    <dsp:sp modelId="{5511ECDD-B9CF-4F97-9B85-F3B7A5E9F060}">
      <dsp:nvSpPr>
        <dsp:cNvPr id="0" name=""/>
        <dsp:cNvSpPr/>
      </dsp:nvSpPr>
      <dsp:spPr>
        <a:xfrm>
          <a:off x="1049941" y="2173642"/>
          <a:ext cx="6081385" cy="621267"/>
        </a:xfrm>
        <a:prstGeom prst="rect">
          <a:avLst/>
        </a:prstGeom>
        <a:gradFill rotWithShape="0">
          <a:gsLst>
            <a:gs pos="0">
              <a:schemeClr val="accent3">
                <a:alpha val="90000"/>
                <a:hueOff val="0"/>
                <a:satOff val="0"/>
                <a:lumOff val="0"/>
                <a:alphaOff val="-20000"/>
                <a:lumMod val="110000"/>
                <a:satMod val="105000"/>
                <a:tint val="67000"/>
              </a:schemeClr>
            </a:gs>
            <a:gs pos="50000">
              <a:schemeClr val="accent3">
                <a:alpha val="90000"/>
                <a:hueOff val="0"/>
                <a:satOff val="0"/>
                <a:lumOff val="0"/>
                <a:alphaOff val="-20000"/>
                <a:lumMod val="105000"/>
                <a:satMod val="103000"/>
                <a:tint val="73000"/>
              </a:schemeClr>
            </a:gs>
            <a:gs pos="100000">
              <a:schemeClr val="accent3">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3131" tIns="81280" rIns="81280" bIns="81280" numCol="1" spcCol="1270" anchor="ctr" anchorCtr="0">
          <a:noAutofit/>
        </a:bodyPr>
        <a:lstStyle/>
        <a:p>
          <a:pPr marL="0" lvl="0" indent="0" algn="l" defTabSz="1422400">
            <a:lnSpc>
              <a:spcPct val="90000"/>
            </a:lnSpc>
            <a:spcBef>
              <a:spcPct val="0"/>
            </a:spcBef>
            <a:spcAft>
              <a:spcPct val="35000"/>
            </a:spcAft>
            <a:buNone/>
          </a:pPr>
          <a:r>
            <a:rPr lang="es-MX" sz="3200" kern="1200" dirty="0"/>
            <a:t>Variables de decisión</a:t>
          </a:r>
          <a:endParaRPr lang="es-ES" sz="3200" kern="1200" dirty="0"/>
        </a:p>
      </dsp:txBody>
      <dsp:txXfrm>
        <a:off x="1049941" y="2173642"/>
        <a:ext cx="6081385" cy="621267"/>
      </dsp:txXfrm>
    </dsp:sp>
    <dsp:sp modelId="{8FADF2BF-0C27-4884-9606-18ED0CB1B5A4}">
      <dsp:nvSpPr>
        <dsp:cNvPr id="0" name=""/>
        <dsp:cNvSpPr/>
      </dsp:nvSpPr>
      <dsp:spPr>
        <a:xfrm>
          <a:off x="661649" y="2095983"/>
          <a:ext cx="776584" cy="7765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12700" cap="flat" cmpd="sng" algn="ctr">
          <a:solidFill>
            <a:schemeClr val="accent3">
              <a:alpha val="90000"/>
              <a:hueOff val="0"/>
              <a:satOff val="0"/>
              <a:lumOff val="0"/>
              <a:alphaOff val="-20000"/>
            </a:schemeClr>
          </a:solidFill>
          <a:prstDash val="solid"/>
          <a:miter lim="800000"/>
        </a:ln>
        <a:effectLst/>
      </dsp:spPr>
      <dsp:style>
        <a:lnRef idx="1">
          <a:scrgbClr r="0" g="0" b="0"/>
        </a:lnRef>
        <a:fillRef idx="2">
          <a:scrgbClr r="0" g="0" b="0"/>
        </a:fillRef>
        <a:effectRef idx="0">
          <a:scrgbClr r="0" g="0" b="0"/>
        </a:effectRef>
        <a:fontRef idx="minor"/>
      </dsp:style>
    </dsp:sp>
    <dsp:sp modelId="{54EF3032-F4B2-4EFA-A790-B4195D3FDA84}">
      <dsp:nvSpPr>
        <dsp:cNvPr id="0" name=""/>
        <dsp:cNvSpPr/>
      </dsp:nvSpPr>
      <dsp:spPr>
        <a:xfrm>
          <a:off x="913306" y="3105245"/>
          <a:ext cx="6218020" cy="621267"/>
        </a:xfrm>
        <a:prstGeom prst="rect">
          <a:avLst/>
        </a:prstGeom>
        <a:gradFill rotWithShape="0">
          <a:gsLst>
            <a:gs pos="0">
              <a:schemeClr val="accent3">
                <a:alpha val="90000"/>
                <a:hueOff val="0"/>
                <a:satOff val="0"/>
                <a:lumOff val="0"/>
                <a:alphaOff val="-30000"/>
                <a:lumMod val="110000"/>
                <a:satMod val="105000"/>
                <a:tint val="67000"/>
              </a:schemeClr>
            </a:gs>
            <a:gs pos="50000">
              <a:schemeClr val="accent3">
                <a:alpha val="90000"/>
                <a:hueOff val="0"/>
                <a:satOff val="0"/>
                <a:lumOff val="0"/>
                <a:alphaOff val="-30000"/>
                <a:lumMod val="105000"/>
                <a:satMod val="103000"/>
                <a:tint val="73000"/>
              </a:schemeClr>
            </a:gs>
            <a:gs pos="100000">
              <a:schemeClr val="accent3">
                <a:alpha val="90000"/>
                <a:hueOff val="0"/>
                <a:satOff val="0"/>
                <a:lumOff val="0"/>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3131" tIns="81280" rIns="81280" bIns="81280" numCol="1" spcCol="1270" anchor="ctr" anchorCtr="0">
          <a:noAutofit/>
        </a:bodyPr>
        <a:lstStyle/>
        <a:p>
          <a:pPr marL="0" lvl="0" indent="0" algn="l" defTabSz="1422400">
            <a:lnSpc>
              <a:spcPct val="90000"/>
            </a:lnSpc>
            <a:spcBef>
              <a:spcPct val="0"/>
            </a:spcBef>
            <a:spcAft>
              <a:spcPct val="35000"/>
            </a:spcAft>
            <a:buNone/>
          </a:pPr>
          <a:r>
            <a:rPr lang="es-MX" sz="3200" kern="1200"/>
            <a:t>Función objetivo</a:t>
          </a:r>
          <a:endParaRPr lang="es-ES" sz="3200" kern="1200" dirty="0"/>
        </a:p>
      </dsp:txBody>
      <dsp:txXfrm>
        <a:off x="913306" y="3105245"/>
        <a:ext cx="6218020" cy="621267"/>
      </dsp:txXfrm>
    </dsp:sp>
    <dsp:sp modelId="{35DB7DCD-EBE3-43D8-BC61-6EA6674346FF}">
      <dsp:nvSpPr>
        <dsp:cNvPr id="0" name=""/>
        <dsp:cNvSpPr/>
      </dsp:nvSpPr>
      <dsp:spPr>
        <a:xfrm>
          <a:off x="525014" y="3027587"/>
          <a:ext cx="776584" cy="7765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12700" cap="flat" cmpd="sng" algn="ctr">
          <a:solidFill>
            <a:schemeClr val="accent3">
              <a:alpha val="90000"/>
              <a:hueOff val="0"/>
              <a:satOff val="0"/>
              <a:lumOff val="0"/>
              <a:alphaOff val="-30000"/>
            </a:schemeClr>
          </a:solidFill>
          <a:prstDash val="solid"/>
          <a:miter lim="800000"/>
        </a:ln>
        <a:effectLst/>
      </dsp:spPr>
      <dsp:style>
        <a:lnRef idx="1">
          <a:scrgbClr r="0" g="0" b="0"/>
        </a:lnRef>
        <a:fillRef idx="2">
          <a:scrgbClr r="0" g="0" b="0"/>
        </a:fillRef>
        <a:effectRef idx="0">
          <a:scrgbClr r="0" g="0" b="0"/>
        </a:effectRef>
        <a:fontRef idx="minor"/>
      </dsp:style>
    </dsp:sp>
    <dsp:sp modelId="{17C7C08C-C4B3-4594-B7D3-078668842637}">
      <dsp:nvSpPr>
        <dsp:cNvPr id="0" name=""/>
        <dsp:cNvSpPr/>
      </dsp:nvSpPr>
      <dsp:spPr>
        <a:xfrm>
          <a:off x="468124" y="4036849"/>
          <a:ext cx="6663202" cy="621267"/>
        </a:xfrm>
        <a:prstGeom prst="rect">
          <a:avLst/>
        </a:prstGeom>
        <a:gradFill rotWithShape="0">
          <a:gsLst>
            <a:gs pos="0">
              <a:schemeClr val="accent3">
                <a:alpha val="90000"/>
                <a:hueOff val="0"/>
                <a:satOff val="0"/>
                <a:lumOff val="0"/>
                <a:alphaOff val="-40000"/>
                <a:lumMod val="110000"/>
                <a:satMod val="105000"/>
                <a:tint val="67000"/>
              </a:schemeClr>
            </a:gs>
            <a:gs pos="50000">
              <a:schemeClr val="accent3">
                <a:alpha val="90000"/>
                <a:hueOff val="0"/>
                <a:satOff val="0"/>
                <a:lumOff val="0"/>
                <a:alphaOff val="-40000"/>
                <a:lumMod val="105000"/>
                <a:satMod val="103000"/>
                <a:tint val="73000"/>
              </a:schemeClr>
            </a:gs>
            <a:gs pos="100000">
              <a:schemeClr val="accent3">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3131" tIns="81280" rIns="81280" bIns="81280" numCol="1" spcCol="1270" anchor="ctr" anchorCtr="0">
          <a:noAutofit/>
        </a:bodyPr>
        <a:lstStyle/>
        <a:p>
          <a:pPr marL="0" lvl="0" indent="0" algn="l" defTabSz="1422400">
            <a:lnSpc>
              <a:spcPct val="90000"/>
            </a:lnSpc>
            <a:spcBef>
              <a:spcPct val="0"/>
            </a:spcBef>
            <a:spcAft>
              <a:spcPct val="35000"/>
            </a:spcAft>
            <a:buNone/>
          </a:pPr>
          <a:r>
            <a:rPr lang="es-MX" sz="3200" kern="1200" dirty="0"/>
            <a:t>Restricciones</a:t>
          </a:r>
          <a:endParaRPr lang="es-ES" sz="3200" kern="1200" dirty="0"/>
        </a:p>
      </dsp:txBody>
      <dsp:txXfrm>
        <a:off x="468124" y="4036849"/>
        <a:ext cx="6663202" cy="621267"/>
      </dsp:txXfrm>
    </dsp:sp>
    <dsp:sp modelId="{B13CA804-A216-438C-9CDA-5AEB9996B067}">
      <dsp:nvSpPr>
        <dsp:cNvPr id="0" name=""/>
        <dsp:cNvSpPr/>
      </dsp:nvSpPr>
      <dsp:spPr>
        <a:xfrm>
          <a:off x="79831" y="3959190"/>
          <a:ext cx="776584" cy="7765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12700" cap="flat" cmpd="sng" algn="ctr">
          <a:solidFill>
            <a:schemeClr val="accent3">
              <a:alpha val="90000"/>
              <a:hueOff val="0"/>
              <a:satOff val="0"/>
              <a:lumOff val="0"/>
              <a:alphaOff val="-4000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18</a:t>
            </a:fld>
            <a:endParaRPr lang="en-US" dirty="0"/>
          </a:p>
        </p:txBody>
      </p:sp>
    </p:spTree>
    <p:extLst>
      <p:ext uri="{BB962C8B-B14F-4D97-AF65-F5344CB8AC3E}">
        <p14:creationId xmlns:p14="http://schemas.microsoft.com/office/powerpoint/2010/main" val="26027697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3102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455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234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129</a:t>
            </a:fld>
            <a:endParaRPr lang="en-US" dirty="0"/>
          </a:p>
        </p:txBody>
      </p:sp>
    </p:spTree>
    <p:extLst>
      <p:ext uri="{BB962C8B-B14F-4D97-AF65-F5344CB8AC3E}">
        <p14:creationId xmlns:p14="http://schemas.microsoft.com/office/powerpoint/2010/main" val="19824662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130</a:t>
            </a:fld>
            <a:endParaRPr lang="en-US" dirty="0"/>
          </a:p>
        </p:txBody>
      </p:sp>
    </p:spTree>
    <p:extLst>
      <p:ext uri="{BB962C8B-B14F-4D97-AF65-F5344CB8AC3E}">
        <p14:creationId xmlns:p14="http://schemas.microsoft.com/office/powerpoint/2010/main" val="1247093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131</a:t>
            </a:fld>
            <a:endParaRPr lang="en-US" dirty="0"/>
          </a:p>
        </p:txBody>
      </p:sp>
    </p:spTree>
    <p:extLst>
      <p:ext uri="{BB962C8B-B14F-4D97-AF65-F5344CB8AC3E}">
        <p14:creationId xmlns:p14="http://schemas.microsoft.com/office/powerpoint/2010/main" val="35024843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132</a:t>
            </a:fld>
            <a:endParaRPr lang="en-US" dirty="0"/>
          </a:p>
        </p:txBody>
      </p:sp>
    </p:spTree>
    <p:extLst>
      <p:ext uri="{BB962C8B-B14F-4D97-AF65-F5344CB8AC3E}">
        <p14:creationId xmlns:p14="http://schemas.microsoft.com/office/powerpoint/2010/main" val="30386407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63522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0042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19</a:t>
            </a:fld>
            <a:endParaRPr lang="en-US" dirty="0"/>
          </a:p>
        </p:txBody>
      </p:sp>
    </p:spTree>
    <p:extLst>
      <p:ext uri="{BB962C8B-B14F-4D97-AF65-F5344CB8AC3E}">
        <p14:creationId xmlns:p14="http://schemas.microsoft.com/office/powerpoint/2010/main" val="34486083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9725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26</a:t>
            </a:fld>
            <a:endParaRPr lang="en-US" dirty="0"/>
          </a:p>
        </p:txBody>
      </p:sp>
    </p:spTree>
    <p:extLst>
      <p:ext uri="{BB962C8B-B14F-4D97-AF65-F5344CB8AC3E}">
        <p14:creationId xmlns:p14="http://schemas.microsoft.com/office/powerpoint/2010/main" val="3016561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29</a:t>
            </a:fld>
            <a:endParaRPr lang="en-US" dirty="0"/>
          </a:p>
        </p:txBody>
      </p:sp>
    </p:spTree>
    <p:extLst>
      <p:ext uri="{BB962C8B-B14F-4D97-AF65-F5344CB8AC3E}">
        <p14:creationId xmlns:p14="http://schemas.microsoft.com/office/powerpoint/2010/main" val="2706754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E7B9F462-D6B1-46D2-BA5A-39D48485CB41}" type="slidenum">
              <a:rPr lang="es-CO" smtClean="0"/>
              <a:pPr/>
              <a:t>32</a:t>
            </a:fld>
            <a:endParaRPr lang="es-CO"/>
          </a:p>
        </p:txBody>
      </p:sp>
    </p:spTree>
    <p:extLst>
      <p:ext uri="{BB962C8B-B14F-4D97-AF65-F5344CB8AC3E}">
        <p14:creationId xmlns:p14="http://schemas.microsoft.com/office/powerpoint/2010/main" val="2943407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E7B9F462-D6B1-46D2-BA5A-39D48485CB41}" type="slidenum">
              <a:rPr lang="es-CO" smtClean="0"/>
              <a:pPr/>
              <a:t>33</a:t>
            </a:fld>
            <a:endParaRPr lang="es-CO"/>
          </a:p>
        </p:txBody>
      </p:sp>
    </p:spTree>
    <p:extLst>
      <p:ext uri="{BB962C8B-B14F-4D97-AF65-F5344CB8AC3E}">
        <p14:creationId xmlns:p14="http://schemas.microsoft.com/office/powerpoint/2010/main" val="591569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E7B9F462-D6B1-46D2-BA5A-39D48485CB41}" type="slidenum">
              <a:rPr lang="es-CO" smtClean="0"/>
              <a:pPr/>
              <a:t>34</a:t>
            </a:fld>
            <a:endParaRPr lang="es-CO"/>
          </a:p>
        </p:txBody>
      </p:sp>
    </p:spTree>
    <p:extLst>
      <p:ext uri="{BB962C8B-B14F-4D97-AF65-F5344CB8AC3E}">
        <p14:creationId xmlns:p14="http://schemas.microsoft.com/office/powerpoint/2010/main" val="2039729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E7B9F462-D6B1-46D2-BA5A-39D48485CB41}" type="slidenum">
              <a:rPr lang="es-CO" smtClean="0"/>
              <a:pPr/>
              <a:t>35</a:t>
            </a:fld>
            <a:endParaRPr lang="es-CO"/>
          </a:p>
        </p:txBody>
      </p:sp>
    </p:spTree>
    <p:extLst>
      <p:ext uri="{BB962C8B-B14F-4D97-AF65-F5344CB8AC3E}">
        <p14:creationId xmlns:p14="http://schemas.microsoft.com/office/powerpoint/2010/main" val="486469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49</a:t>
            </a:fld>
            <a:endParaRPr lang="en-US" dirty="0"/>
          </a:p>
        </p:txBody>
      </p:sp>
    </p:spTree>
    <p:extLst>
      <p:ext uri="{BB962C8B-B14F-4D97-AF65-F5344CB8AC3E}">
        <p14:creationId xmlns:p14="http://schemas.microsoft.com/office/powerpoint/2010/main" val="2094662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50</a:t>
            </a:fld>
            <a:endParaRPr lang="en-US" dirty="0"/>
          </a:p>
        </p:txBody>
      </p:sp>
    </p:spTree>
    <p:extLst>
      <p:ext uri="{BB962C8B-B14F-4D97-AF65-F5344CB8AC3E}">
        <p14:creationId xmlns:p14="http://schemas.microsoft.com/office/powerpoint/2010/main" val="480177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51</a:t>
            </a:fld>
            <a:endParaRPr lang="en-US" dirty="0"/>
          </a:p>
        </p:txBody>
      </p:sp>
    </p:spTree>
    <p:extLst>
      <p:ext uri="{BB962C8B-B14F-4D97-AF65-F5344CB8AC3E}">
        <p14:creationId xmlns:p14="http://schemas.microsoft.com/office/powerpoint/2010/main" val="2442191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52</a:t>
            </a:fld>
            <a:endParaRPr lang="en-US" dirty="0"/>
          </a:p>
        </p:txBody>
      </p:sp>
    </p:spTree>
    <p:extLst>
      <p:ext uri="{BB962C8B-B14F-4D97-AF65-F5344CB8AC3E}">
        <p14:creationId xmlns:p14="http://schemas.microsoft.com/office/powerpoint/2010/main" val="3320460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53</a:t>
            </a:fld>
            <a:endParaRPr lang="en-US" dirty="0"/>
          </a:p>
        </p:txBody>
      </p:sp>
    </p:spTree>
    <p:extLst>
      <p:ext uri="{BB962C8B-B14F-4D97-AF65-F5344CB8AC3E}">
        <p14:creationId xmlns:p14="http://schemas.microsoft.com/office/powerpoint/2010/main" val="2553028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54</a:t>
            </a:fld>
            <a:endParaRPr lang="en-US" dirty="0"/>
          </a:p>
        </p:txBody>
      </p:sp>
    </p:spTree>
    <p:extLst>
      <p:ext uri="{BB962C8B-B14F-4D97-AF65-F5344CB8AC3E}">
        <p14:creationId xmlns:p14="http://schemas.microsoft.com/office/powerpoint/2010/main" val="4165243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55</a:t>
            </a:fld>
            <a:endParaRPr lang="en-US" dirty="0"/>
          </a:p>
        </p:txBody>
      </p:sp>
    </p:spTree>
    <p:extLst>
      <p:ext uri="{BB962C8B-B14F-4D97-AF65-F5344CB8AC3E}">
        <p14:creationId xmlns:p14="http://schemas.microsoft.com/office/powerpoint/2010/main" val="4017119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56</a:t>
            </a:fld>
            <a:endParaRPr lang="en-US" dirty="0"/>
          </a:p>
        </p:txBody>
      </p:sp>
    </p:spTree>
    <p:extLst>
      <p:ext uri="{BB962C8B-B14F-4D97-AF65-F5344CB8AC3E}">
        <p14:creationId xmlns:p14="http://schemas.microsoft.com/office/powerpoint/2010/main" val="3474164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57</a:t>
            </a:fld>
            <a:endParaRPr lang="en-US" dirty="0"/>
          </a:p>
        </p:txBody>
      </p:sp>
    </p:spTree>
    <p:extLst>
      <p:ext uri="{BB962C8B-B14F-4D97-AF65-F5344CB8AC3E}">
        <p14:creationId xmlns:p14="http://schemas.microsoft.com/office/powerpoint/2010/main" val="1839506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58</a:t>
            </a:fld>
            <a:endParaRPr lang="en-US" dirty="0"/>
          </a:p>
        </p:txBody>
      </p:sp>
    </p:spTree>
    <p:extLst>
      <p:ext uri="{BB962C8B-B14F-4D97-AF65-F5344CB8AC3E}">
        <p14:creationId xmlns:p14="http://schemas.microsoft.com/office/powerpoint/2010/main" val="3672815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59</a:t>
            </a:fld>
            <a:endParaRPr lang="en-US" dirty="0"/>
          </a:p>
        </p:txBody>
      </p:sp>
    </p:spTree>
    <p:extLst>
      <p:ext uri="{BB962C8B-B14F-4D97-AF65-F5344CB8AC3E}">
        <p14:creationId xmlns:p14="http://schemas.microsoft.com/office/powerpoint/2010/main" val="3835107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60</a:t>
            </a:fld>
            <a:endParaRPr lang="en-US" dirty="0"/>
          </a:p>
        </p:txBody>
      </p:sp>
    </p:spTree>
    <p:extLst>
      <p:ext uri="{BB962C8B-B14F-4D97-AF65-F5344CB8AC3E}">
        <p14:creationId xmlns:p14="http://schemas.microsoft.com/office/powerpoint/2010/main" val="2374789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61</a:t>
            </a:fld>
            <a:endParaRPr lang="en-US" dirty="0"/>
          </a:p>
        </p:txBody>
      </p:sp>
    </p:spTree>
    <p:extLst>
      <p:ext uri="{BB962C8B-B14F-4D97-AF65-F5344CB8AC3E}">
        <p14:creationId xmlns:p14="http://schemas.microsoft.com/office/powerpoint/2010/main" val="4260800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62</a:t>
            </a:fld>
            <a:endParaRPr lang="en-US" dirty="0"/>
          </a:p>
        </p:txBody>
      </p:sp>
    </p:spTree>
    <p:extLst>
      <p:ext uri="{BB962C8B-B14F-4D97-AF65-F5344CB8AC3E}">
        <p14:creationId xmlns:p14="http://schemas.microsoft.com/office/powerpoint/2010/main" val="10092975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63</a:t>
            </a:fld>
            <a:endParaRPr lang="en-US" dirty="0"/>
          </a:p>
        </p:txBody>
      </p:sp>
    </p:spTree>
    <p:extLst>
      <p:ext uri="{BB962C8B-B14F-4D97-AF65-F5344CB8AC3E}">
        <p14:creationId xmlns:p14="http://schemas.microsoft.com/office/powerpoint/2010/main" val="3540690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13208549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113208549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3208549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113208549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132085496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1132085496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32085496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1132085496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132085496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1132085496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32085496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1132085496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132085496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1132085496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32085496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1132085496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132085496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9" name="Google Shape;369;g1132085496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82</a:t>
            </a:fld>
            <a:endParaRPr lang="en-US" dirty="0"/>
          </a:p>
        </p:txBody>
      </p:sp>
    </p:spTree>
    <p:extLst>
      <p:ext uri="{BB962C8B-B14F-4D97-AF65-F5344CB8AC3E}">
        <p14:creationId xmlns:p14="http://schemas.microsoft.com/office/powerpoint/2010/main" val="4801778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83</a:t>
            </a:fld>
            <a:endParaRPr lang="en-US" dirty="0"/>
          </a:p>
        </p:txBody>
      </p:sp>
    </p:spTree>
    <p:extLst>
      <p:ext uri="{BB962C8B-B14F-4D97-AF65-F5344CB8AC3E}">
        <p14:creationId xmlns:p14="http://schemas.microsoft.com/office/powerpoint/2010/main" val="33204603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84</a:t>
            </a:fld>
            <a:endParaRPr lang="en-US" dirty="0"/>
          </a:p>
        </p:txBody>
      </p:sp>
    </p:spTree>
    <p:extLst>
      <p:ext uri="{BB962C8B-B14F-4D97-AF65-F5344CB8AC3E}">
        <p14:creationId xmlns:p14="http://schemas.microsoft.com/office/powerpoint/2010/main" val="2553028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endParaRPr lang="es-CO"/>
          </a:p>
        </p:txBody>
      </p:sp>
      <p:sp>
        <p:nvSpPr>
          <p:cNvPr id="4" name="3 Marcador de número de diapositiva"/>
          <p:cNvSpPr>
            <a:spLocks noGrp="1"/>
          </p:cNvSpPr>
          <p:nvPr>
            <p:ph type="sldNum" sz="quarter" idx="10"/>
          </p:nvPr>
        </p:nvSpPr>
        <p:spPr/>
        <p:txBody>
          <a:bodyPr/>
          <a:lstStyle/>
          <a:p>
            <a:fld id="{E7B9F462-D6B1-46D2-BA5A-39D48485CB41}" type="slidenum">
              <a:rPr lang="es-CO" smtClean="0"/>
              <a:pPr/>
              <a:t>6</a:t>
            </a:fld>
            <a:endParaRPr lang="es-CO"/>
          </a:p>
        </p:txBody>
      </p:sp>
    </p:spTree>
    <p:extLst>
      <p:ext uri="{BB962C8B-B14F-4D97-AF65-F5344CB8AC3E}">
        <p14:creationId xmlns:p14="http://schemas.microsoft.com/office/powerpoint/2010/main" val="1976720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85</a:t>
            </a:fld>
            <a:endParaRPr lang="en-US" dirty="0"/>
          </a:p>
        </p:txBody>
      </p:sp>
    </p:spTree>
    <p:extLst>
      <p:ext uri="{BB962C8B-B14F-4D97-AF65-F5344CB8AC3E}">
        <p14:creationId xmlns:p14="http://schemas.microsoft.com/office/powerpoint/2010/main" val="809416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86</a:t>
            </a:fld>
            <a:endParaRPr lang="en-US" dirty="0"/>
          </a:p>
        </p:txBody>
      </p:sp>
    </p:spTree>
    <p:extLst>
      <p:ext uri="{BB962C8B-B14F-4D97-AF65-F5344CB8AC3E}">
        <p14:creationId xmlns:p14="http://schemas.microsoft.com/office/powerpoint/2010/main" val="2776859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87</a:t>
            </a:fld>
            <a:endParaRPr lang="en-US" dirty="0"/>
          </a:p>
        </p:txBody>
      </p:sp>
    </p:spTree>
    <p:extLst>
      <p:ext uri="{BB962C8B-B14F-4D97-AF65-F5344CB8AC3E}">
        <p14:creationId xmlns:p14="http://schemas.microsoft.com/office/powerpoint/2010/main" val="3957109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88</a:t>
            </a:fld>
            <a:endParaRPr lang="en-US" dirty="0"/>
          </a:p>
        </p:txBody>
      </p:sp>
    </p:spTree>
    <p:extLst>
      <p:ext uri="{BB962C8B-B14F-4D97-AF65-F5344CB8AC3E}">
        <p14:creationId xmlns:p14="http://schemas.microsoft.com/office/powerpoint/2010/main" val="34741647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89</a:t>
            </a:fld>
            <a:endParaRPr lang="en-US" dirty="0"/>
          </a:p>
        </p:txBody>
      </p:sp>
    </p:spTree>
    <p:extLst>
      <p:ext uri="{BB962C8B-B14F-4D97-AF65-F5344CB8AC3E}">
        <p14:creationId xmlns:p14="http://schemas.microsoft.com/office/powerpoint/2010/main" val="1839506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90</a:t>
            </a:fld>
            <a:endParaRPr lang="en-US" dirty="0"/>
          </a:p>
        </p:txBody>
      </p:sp>
    </p:spTree>
    <p:extLst>
      <p:ext uri="{BB962C8B-B14F-4D97-AF65-F5344CB8AC3E}">
        <p14:creationId xmlns:p14="http://schemas.microsoft.com/office/powerpoint/2010/main" val="15741700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91</a:t>
            </a:fld>
            <a:endParaRPr lang="en-US" dirty="0"/>
          </a:p>
        </p:txBody>
      </p:sp>
    </p:spTree>
    <p:extLst>
      <p:ext uri="{BB962C8B-B14F-4D97-AF65-F5344CB8AC3E}">
        <p14:creationId xmlns:p14="http://schemas.microsoft.com/office/powerpoint/2010/main" val="3672815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92</a:t>
            </a:fld>
            <a:endParaRPr lang="en-US" dirty="0"/>
          </a:p>
        </p:txBody>
      </p:sp>
    </p:spTree>
    <p:extLst>
      <p:ext uri="{BB962C8B-B14F-4D97-AF65-F5344CB8AC3E}">
        <p14:creationId xmlns:p14="http://schemas.microsoft.com/office/powerpoint/2010/main" val="38351077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93</a:t>
            </a:fld>
            <a:endParaRPr lang="en-US" dirty="0"/>
          </a:p>
        </p:txBody>
      </p:sp>
    </p:spTree>
    <p:extLst>
      <p:ext uri="{BB962C8B-B14F-4D97-AF65-F5344CB8AC3E}">
        <p14:creationId xmlns:p14="http://schemas.microsoft.com/office/powerpoint/2010/main" val="42397288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94</a:t>
            </a:fld>
            <a:endParaRPr lang="en-US" dirty="0"/>
          </a:p>
        </p:txBody>
      </p:sp>
    </p:spTree>
    <p:extLst>
      <p:ext uri="{BB962C8B-B14F-4D97-AF65-F5344CB8AC3E}">
        <p14:creationId xmlns:p14="http://schemas.microsoft.com/office/powerpoint/2010/main" val="2001345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a:t>
            </a:fld>
            <a:endParaRPr lang="en-US" dirty="0"/>
          </a:p>
        </p:txBody>
      </p:sp>
    </p:spTree>
    <p:extLst>
      <p:ext uri="{BB962C8B-B14F-4D97-AF65-F5344CB8AC3E}">
        <p14:creationId xmlns:p14="http://schemas.microsoft.com/office/powerpoint/2010/main" val="712992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95</a:t>
            </a:fld>
            <a:endParaRPr lang="en-US" dirty="0"/>
          </a:p>
        </p:txBody>
      </p:sp>
    </p:spTree>
    <p:extLst>
      <p:ext uri="{BB962C8B-B14F-4D97-AF65-F5344CB8AC3E}">
        <p14:creationId xmlns:p14="http://schemas.microsoft.com/office/powerpoint/2010/main" val="21572252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96</a:t>
            </a:fld>
            <a:endParaRPr lang="en-US" dirty="0"/>
          </a:p>
        </p:txBody>
      </p:sp>
    </p:spTree>
    <p:extLst>
      <p:ext uri="{BB962C8B-B14F-4D97-AF65-F5344CB8AC3E}">
        <p14:creationId xmlns:p14="http://schemas.microsoft.com/office/powerpoint/2010/main" val="17421579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97</a:t>
            </a:fld>
            <a:endParaRPr lang="en-US" dirty="0"/>
          </a:p>
        </p:txBody>
      </p:sp>
    </p:spTree>
    <p:extLst>
      <p:ext uri="{BB962C8B-B14F-4D97-AF65-F5344CB8AC3E}">
        <p14:creationId xmlns:p14="http://schemas.microsoft.com/office/powerpoint/2010/main" val="26337585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98</a:t>
            </a:fld>
            <a:endParaRPr lang="en-US" dirty="0"/>
          </a:p>
        </p:txBody>
      </p:sp>
    </p:spTree>
    <p:extLst>
      <p:ext uri="{BB962C8B-B14F-4D97-AF65-F5344CB8AC3E}">
        <p14:creationId xmlns:p14="http://schemas.microsoft.com/office/powerpoint/2010/main" val="23747899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99</a:t>
            </a:fld>
            <a:endParaRPr lang="en-US" dirty="0"/>
          </a:p>
        </p:txBody>
      </p:sp>
    </p:spTree>
    <p:extLst>
      <p:ext uri="{BB962C8B-B14F-4D97-AF65-F5344CB8AC3E}">
        <p14:creationId xmlns:p14="http://schemas.microsoft.com/office/powerpoint/2010/main" val="13415143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100</a:t>
            </a:fld>
            <a:endParaRPr lang="en-US" dirty="0"/>
          </a:p>
        </p:txBody>
      </p:sp>
    </p:spTree>
    <p:extLst>
      <p:ext uri="{BB962C8B-B14F-4D97-AF65-F5344CB8AC3E}">
        <p14:creationId xmlns:p14="http://schemas.microsoft.com/office/powerpoint/2010/main" val="21357157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101</a:t>
            </a:fld>
            <a:endParaRPr lang="en-US" dirty="0"/>
          </a:p>
        </p:txBody>
      </p:sp>
    </p:spTree>
    <p:extLst>
      <p:ext uri="{BB962C8B-B14F-4D97-AF65-F5344CB8AC3E}">
        <p14:creationId xmlns:p14="http://schemas.microsoft.com/office/powerpoint/2010/main" val="11827257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102</a:t>
            </a:fld>
            <a:endParaRPr lang="en-US" dirty="0"/>
          </a:p>
        </p:txBody>
      </p:sp>
    </p:spTree>
    <p:extLst>
      <p:ext uri="{BB962C8B-B14F-4D97-AF65-F5344CB8AC3E}">
        <p14:creationId xmlns:p14="http://schemas.microsoft.com/office/powerpoint/2010/main" val="8278795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103</a:t>
            </a:fld>
            <a:endParaRPr lang="en-US" dirty="0"/>
          </a:p>
        </p:txBody>
      </p:sp>
    </p:spTree>
    <p:extLst>
      <p:ext uri="{BB962C8B-B14F-4D97-AF65-F5344CB8AC3E}">
        <p14:creationId xmlns:p14="http://schemas.microsoft.com/office/powerpoint/2010/main" val="17795344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104</a:t>
            </a:fld>
            <a:endParaRPr lang="en-US" dirty="0"/>
          </a:p>
        </p:txBody>
      </p:sp>
    </p:spTree>
    <p:extLst>
      <p:ext uri="{BB962C8B-B14F-4D97-AF65-F5344CB8AC3E}">
        <p14:creationId xmlns:p14="http://schemas.microsoft.com/office/powerpoint/2010/main" val="773763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14</a:t>
            </a:fld>
            <a:endParaRPr lang="en-US" dirty="0"/>
          </a:p>
        </p:txBody>
      </p:sp>
    </p:spTree>
    <p:extLst>
      <p:ext uri="{BB962C8B-B14F-4D97-AF65-F5344CB8AC3E}">
        <p14:creationId xmlns:p14="http://schemas.microsoft.com/office/powerpoint/2010/main" val="20980425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105</a:t>
            </a:fld>
            <a:endParaRPr lang="en-US" dirty="0"/>
          </a:p>
        </p:txBody>
      </p:sp>
    </p:spTree>
    <p:extLst>
      <p:ext uri="{BB962C8B-B14F-4D97-AF65-F5344CB8AC3E}">
        <p14:creationId xmlns:p14="http://schemas.microsoft.com/office/powerpoint/2010/main" val="10833829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106</a:t>
            </a:fld>
            <a:endParaRPr lang="en-US" dirty="0"/>
          </a:p>
        </p:txBody>
      </p:sp>
    </p:spTree>
    <p:extLst>
      <p:ext uri="{BB962C8B-B14F-4D97-AF65-F5344CB8AC3E}">
        <p14:creationId xmlns:p14="http://schemas.microsoft.com/office/powerpoint/2010/main" val="5591100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107</a:t>
            </a:fld>
            <a:endParaRPr lang="en-US" dirty="0"/>
          </a:p>
        </p:txBody>
      </p:sp>
    </p:spTree>
    <p:extLst>
      <p:ext uri="{BB962C8B-B14F-4D97-AF65-F5344CB8AC3E}">
        <p14:creationId xmlns:p14="http://schemas.microsoft.com/office/powerpoint/2010/main" val="33209639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108</a:t>
            </a:fld>
            <a:endParaRPr lang="en-US" dirty="0"/>
          </a:p>
        </p:txBody>
      </p:sp>
    </p:spTree>
    <p:extLst>
      <p:ext uri="{BB962C8B-B14F-4D97-AF65-F5344CB8AC3E}">
        <p14:creationId xmlns:p14="http://schemas.microsoft.com/office/powerpoint/2010/main" val="22115392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109</a:t>
            </a:fld>
            <a:endParaRPr lang="en-US" dirty="0"/>
          </a:p>
        </p:txBody>
      </p:sp>
    </p:spTree>
    <p:extLst>
      <p:ext uri="{BB962C8B-B14F-4D97-AF65-F5344CB8AC3E}">
        <p14:creationId xmlns:p14="http://schemas.microsoft.com/office/powerpoint/2010/main" val="13703080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110</a:t>
            </a:fld>
            <a:endParaRPr lang="en-US" dirty="0"/>
          </a:p>
        </p:txBody>
      </p:sp>
    </p:spTree>
    <p:extLst>
      <p:ext uri="{BB962C8B-B14F-4D97-AF65-F5344CB8AC3E}">
        <p14:creationId xmlns:p14="http://schemas.microsoft.com/office/powerpoint/2010/main" val="14329159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111</a:t>
            </a:fld>
            <a:endParaRPr lang="en-US" dirty="0"/>
          </a:p>
        </p:txBody>
      </p:sp>
    </p:spTree>
    <p:extLst>
      <p:ext uri="{BB962C8B-B14F-4D97-AF65-F5344CB8AC3E}">
        <p14:creationId xmlns:p14="http://schemas.microsoft.com/office/powerpoint/2010/main" val="33131542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112</a:t>
            </a:fld>
            <a:endParaRPr lang="en-US" dirty="0"/>
          </a:p>
        </p:txBody>
      </p:sp>
    </p:spTree>
    <p:extLst>
      <p:ext uri="{BB962C8B-B14F-4D97-AF65-F5344CB8AC3E}">
        <p14:creationId xmlns:p14="http://schemas.microsoft.com/office/powerpoint/2010/main" val="14745077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113</a:t>
            </a:fld>
            <a:endParaRPr lang="en-US" dirty="0"/>
          </a:p>
        </p:txBody>
      </p:sp>
    </p:spTree>
    <p:extLst>
      <p:ext uri="{BB962C8B-B14F-4D97-AF65-F5344CB8AC3E}">
        <p14:creationId xmlns:p14="http://schemas.microsoft.com/office/powerpoint/2010/main" val="42348618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114</a:t>
            </a:fld>
            <a:endParaRPr lang="en-US" dirty="0"/>
          </a:p>
        </p:txBody>
      </p:sp>
    </p:spTree>
    <p:extLst>
      <p:ext uri="{BB962C8B-B14F-4D97-AF65-F5344CB8AC3E}">
        <p14:creationId xmlns:p14="http://schemas.microsoft.com/office/powerpoint/2010/main" val="3093543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15</a:t>
            </a:fld>
            <a:endParaRPr lang="en-US" dirty="0"/>
          </a:p>
        </p:txBody>
      </p:sp>
    </p:spTree>
    <p:extLst>
      <p:ext uri="{BB962C8B-B14F-4D97-AF65-F5344CB8AC3E}">
        <p14:creationId xmlns:p14="http://schemas.microsoft.com/office/powerpoint/2010/main" val="34891342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6B7DA8E6-7D59-45D1-806A-C62FB4BAE0E7}" type="slidenum">
              <a:rPr lang="en-US" smtClean="0"/>
              <a:pPr/>
              <a:t>115</a:t>
            </a:fld>
            <a:endParaRPr lang="en-US" dirty="0"/>
          </a:p>
        </p:txBody>
      </p:sp>
    </p:spTree>
    <p:extLst>
      <p:ext uri="{BB962C8B-B14F-4D97-AF65-F5344CB8AC3E}">
        <p14:creationId xmlns:p14="http://schemas.microsoft.com/office/powerpoint/2010/main" val="35406904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a:extLst>
            <a:ext uri="{FF2B5EF4-FFF2-40B4-BE49-F238E27FC236}">
              <a16:creationId xmlns:a16="http://schemas.microsoft.com/office/drawing/2014/main" id="{36B58943-89CF-203B-D76A-EE61D06DFCF5}"/>
            </a:ext>
          </a:extLst>
        </p:cNvPr>
        <p:cNvGrpSpPr/>
        <p:nvPr/>
      </p:nvGrpSpPr>
      <p:grpSpPr>
        <a:xfrm>
          <a:off x="0" y="0"/>
          <a:ext cx="0" cy="0"/>
          <a:chOff x="0" y="0"/>
          <a:chExt cx="0" cy="0"/>
        </a:xfrm>
      </p:grpSpPr>
      <p:sp>
        <p:nvSpPr>
          <p:cNvPr id="368" name="Google Shape;368;g11320854969_0_63:notes">
            <a:extLst>
              <a:ext uri="{FF2B5EF4-FFF2-40B4-BE49-F238E27FC236}">
                <a16:creationId xmlns:a16="http://schemas.microsoft.com/office/drawing/2014/main" id="{0622B3B3-5699-F85B-DCA3-3136F02088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g11320854969_0_63:notes">
            <a:extLst>
              <a:ext uri="{FF2B5EF4-FFF2-40B4-BE49-F238E27FC236}">
                <a16:creationId xmlns:a16="http://schemas.microsoft.com/office/drawing/2014/main" id="{B886D771-2D7B-BAF7-ABCC-DCA90D985B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6183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32085496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g1132085496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132085496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1132085496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690CD497-706E-1500-28F0-47BF2BAA4543}"/>
            </a:ext>
          </a:extLst>
        </p:cNvPr>
        <p:cNvGrpSpPr/>
        <p:nvPr/>
      </p:nvGrpSpPr>
      <p:grpSpPr>
        <a:xfrm>
          <a:off x="0" y="0"/>
          <a:ext cx="0" cy="0"/>
          <a:chOff x="0" y="0"/>
          <a:chExt cx="0" cy="0"/>
        </a:xfrm>
      </p:grpSpPr>
      <p:sp>
        <p:nvSpPr>
          <p:cNvPr id="386" name="Google Shape;386;g11320854969_0_84:notes">
            <a:extLst>
              <a:ext uri="{FF2B5EF4-FFF2-40B4-BE49-F238E27FC236}">
                <a16:creationId xmlns:a16="http://schemas.microsoft.com/office/drawing/2014/main" id="{E8115B93-E055-0A54-69DC-06E7F2009A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a:extLst>
              <a:ext uri="{FF2B5EF4-FFF2-40B4-BE49-F238E27FC236}">
                <a16:creationId xmlns:a16="http://schemas.microsoft.com/office/drawing/2014/main" id="{D449D709-B84C-B98D-914F-05FD4D08D4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1881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3208549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13208549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39101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32085496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132085496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8906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32085496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1132085496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7835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DD6735-7405-0CE5-373E-E44EE66064E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C4D2D27A-48B7-82F1-C1DA-BC9FE2CB6B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AE2E9A5-9227-F365-9555-4F0280877236}"/>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2039A489-AC21-71E2-2A83-150FFD2063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C49757A-E646-7ACA-8FA1-9332A93D14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12905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9D3189-DC54-9FEF-FBA3-8368352A7B6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C7DE0E6-1C11-3180-7AFC-1BD6264B0BD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76904A-5AF1-EF73-EBD0-81235CFD3273}"/>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E862433A-435C-C05E-B064-2E9B3A15F40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3A7DD53-F49A-54B7-5D54-DB2AD08DFC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079959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FC311E8-ECEA-A54C-FF75-CD97FBC80F1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19236B4-9E77-369A-DC3F-B34EDA51676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2429FA2-B93C-5FFB-F9A1-16792C10045B}"/>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CECFBDE2-3FF4-2771-CAC1-50BC135950B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A0085DE-A747-A05D-0605-3E3BB33839F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32909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DAD8AD-8C9C-37B7-B1B8-DB2BAEF3646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9D285F2-C74C-E68A-FC4D-9F577C5DD6E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DC091FD-36CE-D478-0983-2A2C733667B3}"/>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63B2AA7C-C0AC-8096-D25E-4A67A19AC22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B12D95-B0C4-BAA3-7471-D42D7DC04B1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74853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4671B7-6C9E-E96E-D583-04AB38A6EAC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216D486-2A42-4B06-1CD4-3670386CBC5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FA70E37-A43B-BC49-ACFF-9A30B1104452}"/>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C91B515F-26DC-9AB0-FA92-B3296204523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79D6F3-CC10-273A-9E10-626C197BDF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7581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5A82DF-44EE-C76F-9EA8-A78BAD9E456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AFE03D9-872D-8F7A-9448-1CC6B368B6C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1A0616A-B432-51AE-B474-E4C224D23B8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70C5C98-F53B-F1D3-63D5-69F20057A2B4}"/>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E6E17445-0BF8-8C2B-28B4-7D6E3BE435A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B910270-0CB7-06A0-C8C1-A1C3B8589B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740043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1B15DF-7F02-9F5A-C1DB-D1FFE0EB295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76905A5-374C-1789-EEFC-3B1B473DF9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1E6CF10-53E9-5BA3-12B7-CACF6783D88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996CAD5-913A-69F8-9604-CDCEC6463E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B9EB1A2-62AF-CEBD-F40B-CFE65AA9438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2958977F-FA86-D9DE-FF85-C1533D1C39FD}"/>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F8014445-A0E5-3C03-71B2-3A152340F8A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0649176-52F7-EC32-2779-DA65053EF4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593500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F589A3-5C24-5DA4-D8FF-C14760826A1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97E4AB4-3814-4629-04CE-C5EACD01B4D7}"/>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97C856E2-D587-1BF4-5BCA-A20C38007C5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5447BCFE-ACFC-1B4B-0266-9CD7FFFF03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362734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F109AE8-13DD-EF9E-B5CC-EECC3BB1DE28}"/>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46E4B87F-302A-4A1B-D618-A8B446E9A1E0}"/>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209D421-C667-6541-E8E6-E2C1738B34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117199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837F67-7424-3F6E-1506-C87FB9A938E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ABE8971-CEF8-2D4A-6270-7C7E772334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E5930D61-F720-5052-7A75-6B77AEA0A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6E3FB39-9E42-F214-1E69-364CBF0D1E19}"/>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4EB50B4A-7167-FF65-7960-8166398C61D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4F21749-8FB2-CCED-B87D-3FA610757E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125127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0652A0-076D-73F7-F51A-1BDFCA1DBC8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CD0091F-E8D5-EE07-131E-73854F32F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10641E41-E050-20B0-7838-9E977948E8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FF4EC1-31B6-CAC6-468C-356C3279A5FA}"/>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0432A56E-6E24-5CB2-DB79-E7D33601CE7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ED5E71-2F92-7169-A76B-4F1A400F321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25533352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3000"/>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8856390-461F-E2F3-F974-DA75276AB7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0683A86-A217-8C02-68E5-A1A16E2648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EC5B292-4E2B-2C39-F542-3DE1FB30CB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s-CO"/>
          </a:p>
        </p:txBody>
      </p:sp>
      <p:sp>
        <p:nvSpPr>
          <p:cNvPr id="5" name="Marcador de pie de página 4">
            <a:extLst>
              <a:ext uri="{FF2B5EF4-FFF2-40B4-BE49-F238E27FC236}">
                <a16:creationId xmlns:a16="http://schemas.microsoft.com/office/drawing/2014/main" id="{7224A89C-A653-6620-80E0-6BB696E3F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2F6E007D-10EC-8EFB-6E60-2DCB45AA13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s-MX" smtClean="0"/>
              <a:t>‹Nº›</a:t>
            </a:fld>
            <a:endParaRPr lang="es-MX"/>
          </a:p>
        </p:txBody>
      </p:sp>
    </p:spTree>
    <p:extLst>
      <p:ext uri="{BB962C8B-B14F-4D97-AF65-F5344CB8AC3E}">
        <p14:creationId xmlns:p14="http://schemas.microsoft.com/office/powerpoint/2010/main" val="372442573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2.png"/><Relationship Id="rId7" Type="http://schemas.openxmlformats.org/officeDocument/2006/relationships/image" Target="../media/image239.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3.png"/></Relationships>
</file>

<file path=ppt/slides/_rels/slide101.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3.png"/><Relationship Id="rId4" Type="http://schemas.openxmlformats.org/officeDocument/2006/relationships/image" Target="../media/image240.png"/></Relationships>
</file>

<file path=ppt/slides/_rels/slide10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03.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04.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1.png"/><Relationship Id="rId7" Type="http://schemas.openxmlformats.org/officeDocument/2006/relationships/image" Target="../media/image24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3.png"/><Relationship Id="rId4" Type="http://schemas.openxmlformats.org/officeDocument/2006/relationships/image" Target="../media/image242.png"/></Relationships>
</file>

<file path=ppt/slides/_rels/slide105.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1.png"/><Relationship Id="rId7" Type="http://schemas.openxmlformats.org/officeDocument/2006/relationships/image" Target="../media/image249.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3.png"/><Relationship Id="rId4" Type="http://schemas.openxmlformats.org/officeDocument/2006/relationships/image" Target="../media/image242.png"/><Relationship Id="rId9" Type="http://schemas.openxmlformats.org/officeDocument/2006/relationships/image" Target="../media/image251.png"/></Relationships>
</file>

<file path=ppt/slides/_rels/slide106.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1.png"/><Relationship Id="rId7" Type="http://schemas.openxmlformats.org/officeDocument/2006/relationships/image" Target="../media/image249.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3.png"/><Relationship Id="rId10" Type="http://schemas.openxmlformats.org/officeDocument/2006/relationships/image" Target="../media/image254.png"/><Relationship Id="rId4" Type="http://schemas.openxmlformats.org/officeDocument/2006/relationships/image" Target="../media/image242.png"/><Relationship Id="rId9" Type="http://schemas.openxmlformats.org/officeDocument/2006/relationships/image" Target="../media/image253.png"/></Relationships>
</file>

<file path=ppt/slides/_rels/slide107.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1.png"/><Relationship Id="rId7" Type="http://schemas.openxmlformats.org/officeDocument/2006/relationships/image" Target="../media/image249.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3.png"/><Relationship Id="rId4" Type="http://schemas.openxmlformats.org/officeDocument/2006/relationships/image" Target="../media/image242.png"/><Relationship Id="rId9" Type="http://schemas.openxmlformats.org/officeDocument/2006/relationships/image" Target="../media/image255.png"/></Relationships>
</file>

<file path=ppt/slides/_rels/slide108.xml.rels><?xml version="1.0" encoding="UTF-8" standalone="yes"?>
<Relationships xmlns="http://schemas.openxmlformats.org/package/2006/relationships"><Relationship Id="rId3" Type="http://schemas.openxmlformats.org/officeDocument/2006/relationships/image" Target="../media/image256.png"/><Relationship Id="rId7" Type="http://schemas.openxmlformats.org/officeDocument/2006/relationships/image" Target="../media/image24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09.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56.png"/><Relationship Id="rId7" Type="http://schemas.openxmlformats.org/officeDocument/2006/relationships/image" Target="../media/image261.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8.png"/><Relationship Id="rId4" Type="http://schemas.openxmlformats.org/officeDocument/2006/relationships/image" Target="../media/image2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56.png"/><Relationship Id="rId7" Type="http://schemas.openxmlformats.org/officeDocument/2006/relationships/image" Target="../media/image26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8.png"/><Relationship Id="rId4" Type="http://schemas.openxmlformats.org/officeDocument/2006/relationships/image" Target="../media/image257.png"/><Relationship Id="rId9" Type="http://schemas.openxmlformats.org/officeDocument/2006/relationships/image" Target="../media/image265.png"/></Relationships>
</file>

<file path=ppt/slides/_rels/slide111.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56.png"/><Relationship Id="rId7" Type="http://schemas.openxmlformats.org/officeDocument/2006/relationships/image" Target="../media/image263.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8.png"/><Relationship Id="rId10" Type="http://schemas.openxmlformats.org/officeDocument/2006/relationships/image" Target="../media/image268.png"/><Relationship Id="rId4" Type="http://schemas.openxmlformats.org/officeDocument/2006/relationships/image" Target="../media/image257.png"/><Relationship Id="rId9" Type="http://schemas.openxmlformats.org/officeDocument/2006/relationships/image" Target="../media/image267.png"/></Relationships>
</file>

<file path=ppt/slides/_rels/slide112.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56.png"/><Relationship Id="rId7" Type="http://schemas.openxmlformats.org/officeDocument/2006/relationships/image" Target="../media/image263.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8.png"/><Relationship Id="rId4" Type="http://schemas.openxmlformats.org/officeDocument/2006/relationships/image" Target="../media/image257.png"/><Relationship Id="rId9" Type="http://schemas.openxmlformats.org/officeDocument/2006/relationships/image" Target="../media/image270.png"/></Relationships>
</file>

<file path=ppt/slides/_rels/slide113.xml.rels><?xml version="1.0" encoding="UTF-8" standalone="yes"?>
<Relationships xmlns="http://schemas.openxmlformats.org/package/2006/relationships"><Relationship Id="rId8" Type="http://schemas.openxmlformats.org/officeDocument/2006/relationships/image" Target="../media/image273.png"/><Relationship Id="rId13" Type="http://schemas.openxmlformats.org/officeDocument/2006/relationships/image" Target="../media/image1290.png"/><Relationship Id="rId18" Type="http://schemas.openxmlformats.org/officeDocument/2006/relationships/image" Target="../media/image1340.png"/><Relationship Id="rId3" Type="http://schemas.openxmlformats.org/officeDocument/2006/relationships/image" Target="../media/image207.png"/><Relationship Id="rId21" Type="http://schemas.openxmlformats.org/officeDocument/2006/relationships/image" Target="../media/image1370.png"/><Relationship Id="rId7" Type="http://schemas.openxmlformats.org/officeDocument/2006/relationships/image" Target="../media/image272.png"/><Relationship Id="rId12" Type="http://schemas.openxmlformats.org/officeDocument/2006/relationships/image" Target="../media/image1280.png"/><Relationship Id="rId17" Type="http://schemas.openxmlformats.org/officeDocument/2006/relationships/image" Target="../media/image1330.png"/><Relationship Id="rId2" Type="http://schemas.openxmlformats.org/officeDocument/2006/relationships/notesSlide" Target="../notesSlides/notesSlide88.xml"/><Relationship Id="rId16" Type="http://schemas.openxmlformats.org/officeDocument/2006/relationships/image" Target="../media/image1320.png"/><Relationship Id="rId20" Type="http://schemas.openxmlformats.org/officeDocument/2006/relationships/image" Target="../media/image1360.png"/><Relationship Id="rId1" Type="http://schemas.openxmlformats.org/officeDocument/2006/relationships/slideLayout" Target="../slideLayouts/slideLayout2.xml"/><Relationship Id="rId6" Type="http://schemas.openxmlformats.org/officeDocument/2006/relationships/image" Target="../media/image271.png"/><Relationship Id="rId11" Type="http://schemas.openxmlformats.org/officeDocument/2006/relationships/image" Target="../media/image1270.png"/><Relationship Id="rId24" Type="http://schemas.openxmlformats.org/officeDocument/2006/relationships/image" Target="../media/image1400.png"/><Relationship Id="rId5" Type="http://schemas.openxmlformats.org/officeDocument/2006/relationships/image" Target="../media/image208.png"/><Relationship Id="rId15" Type="http://schemas.openxmlformats.org/officeDocument/2006/relationships/image" Target="../media/image1310.png"/><Relationship Id="rId23" Type="http://schemas.openxmlformats.org/officeDocument/2006/relationships/image" Target="../media/image1390.png"/><Relationship Id="rId10" Type="http://schemas.openxmlformats.org/officeDocument/2006/relationships/image" Target="../media/image1260.png"/><Relationship Id="rId19" Type="http://schemas.openxmlformats.org/officeDocument/2006/relationships/image" Target="../media/image1350.png"/><Relationship Id="rId4" Type="http://schemas.openxmlformats.org/officeDocument/2006/relationships/image" Target="../media/image690.png"/><Relationship Id="rId9" Type="http://schemas.openxmlformats.org/officeDocument/2006/relationships/image" Target="../media/image274.png"/><Relationship Id="rId14" Type="http://schemas.openxmlformats.org/officeDocument/2006/relationships/image" Target="../media/image275.png"/><Relationship Id="rId22" Type="http://schemas.openxmlformats.org/officeDocument/2006/relationships/image" Target="../media/image1380.png"/></Relationships>
</file>

<file path=ppt/slides/_rels/slide114.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1290.png"/><Relationship Id="rId18" Type="http://schemas.openxmlformats.org/officeDocument/2006/relationships/image" Target="../media/image1340.png"/><Relationship Id="rId26" Type="http://schemas.openxmlformats.org/officeDocument/2006/relationships/image" Target="../media/image277.png"/><Relationship Id="rId3" Type="http://schemas.openxmlformats.org/officeDocument/2006/relationships/image" Target="../media/image207.png"/><Relationship Id="rId21" Type="http://schemas.openxmlformats.org/officeDocument/2006/relationships/image" Target="../media/image1370.png"/><Relationship Id="rId7" Type="http://schemas.openxmlformats.org/officeDocument/2006/relationships/image" Target="../media/image210.png"/><Relationship Id="rId12" Type="http://schemas.openxmlformats.org/officeDocument/2006/relationships/image" Target="../media/image1280.png"/><Relationship Id="rId17" Type="http://schemas.openxmlformats.org/officeDocument/2006/relationships/image" Target="../media/image1330.png"/><Relationship Id="rId25" Type="http://schemas.openxmlformats.org/officeDocument/2006/relationships/image" Target="../media/image276.png"/><Relationship Id="rId2" Type="http://schemas.openxmlformats.org/officeDocument/2006/relationships/notesSlide" Target="../notesSlides/notesSlide89.xml"/><Relationship Id="rId16" Type="http://schemas.openxmlformats.org/officeDocument/2006/relationships/image" Target="../media/image1320.png"/><Relationship Id="rId20" Type="http://schemas.openxmlformats.org/officeDocument/2006/relationships/image" Target="../media/image1360.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1270.png"/><Relationship Id="rId24" Type="http://schemas.openxmlformats.org/officeDocument/2006/relationships/image" Target="../media/image1400.png"/><Relationship Id="rId5" Type="http://schemas.openxmlformats.org/officeDocument/2006/relationships/image" Target="../media/image208.png"/><Relationship Id="rId15" Type="http://schemas.openxmlformats.org/officeDocument/2006/relationships/image" Target="../media/image1310.png"/><Relationship Id="rId23" Type="http://schemas.openxmlformats.org/officeDocument/2006/relationships/image" Target="../media/image1390.png"/><Relationship Id="rId10" Type="http://schemas.openxmlformats.org/officeDocument/2006/relationships/image" Target="../media/image1260.png"/><Relationship Id="rId19" Type="http://schemas.openxmlformats.org/officeDocument/2006/relationships/image" Target="../media/image1350.png"/><Relationship Id="rId4" Type="http://schemas.openxmlformats.org/officeDocument/2006/relationships/image" Target="../media/image690.png"/><Relationship Id="rId9" Type="http://schemas.openxmlformats.org/officeDocument/2006/relationships/image" Target="../media/image212.png"/><Relationship Id="rId14" Type="http://schemas.openxmlformats.org/officeDocument/2006/relationships/image" Target="../media/image275.png"/><Relationship Id="rId22" Type="http://schemas.openxmlformats.org/officeDocument/2006/relationships/image" Target="../media/image1380.png"/></Relationships>
</file>

<file path=ppt/slides/_rels/slide115.xml.rels><?xml version="1.0" encoding="UTF-8" standalone="yes"?>
<Relationships xmlns="http://schemas.openxmlformats.org/package/2006/relationships"><Relationship Id="rId13" Type="http://schemas.openxmlformats.org/officeDocument/2006/relationships/image" Target="../media/image1290.png"/><Relationship Id="rId18" Type="http://schemas.openxmlformats.org/officeDocument/2006/relationships/image" Target="../media/image1540.png"/><Relationship Id="rId26" Type="http://schemas.openxmlformats.org/officeDocument/2006/relationships/image" Target="../media/image283.png"/><Relationship Id="rId3" Type="http://schemas.openxmlformats.org/officeDocument/2006/relationships/image" Target="../media/image278.png"/><Relationship Id="rId21" Type="http://schemas.openxmlformats.org/officeDocument/2006/relationships/image" Target="../media/image1370.png"/><Relationship Id="rId12" Type="http://schemas.openxmlformats.org/officeDocument/2006/relationships/image" Target="../media/image1510.png"/><Relationship Id="rId17" Type="http://schemas.openxmlformats.org/officeDocument/2006/relationships/image" Target="../media/image1530.png"/><Relationship Id="rId25" Type="http://schemas.openxmlformats.org/officeDocument/2006/relationships/image" Target="../media/image282.png"/><Relationship Id="rId2" Type="http://schemas.openxmlformats.org/officeDocument/2006/relationships/notesSlide" Target="../notesSlides/notesSlide90.xml"/><Relationship Id="rId16" Type="http://schemas.openxmlformats.org/officeDocument/2006/relationships/image" Target="../media/image1320.png"/><Relationship Id="rId20" Type="http://schemas.openxmlformats.org/officeDocument/2006/relationships/image" Target="../media/image1360.png"/><Relationship Id="rId1" Type="http://schemas.openxmlformats.org/officeDocument/2006/relationships/slideLayout" Target="../slideLayouts/slideLayout2.xml"/><Relationship Id="rId6" Type="http://schemas.openxmlformats.org/officeDocument/2006/relationships/image" Target="../media/image1500.png"/><Relationship Id="rId11" Type="http://schemas.openxmlformats.org/officeDocument/2006/relationships/image" Target="../media/image1270.png"/><Relationship Id="rId24" Type="http://schemas.openxmlformats.org/officeDocument/2006/relationships/image" Target="../media/image1560.png"/><Relationship Id="rId5" Type="http://schemas.openxmlformats.org/officeDocument/2006/relationships/image" Target="../media/image280.png"/><Relationship Id="rId15" Type="http://schemas.openxmlformats.org/officeDocument/2006/relationships/image" Target="../media/image1520.png"/><Relationship Id="rId23" Type="http://schemas.openxmlformats.org/officeDocument/2006/relationships/image" Target="../media/image1390.png"/><Relationship Id="rId19" Type="http://schemas.openxmlformats.org/officeDocument/2006/relationships/image" Target="../media/image1550.png"/><Relationship Id="rId4" Type="http://schemas.openxmlformats.org/officeDocument/2006/relationships/image" Target="../media/image279.png"/><Relationship Id="rId14" Type="http://schemas.openxmlformats.org/officeDocument/2006/relationships/image" Target="../media/image281.png"/><Relationship Id="rId22" Type="http://schemas.openxmlformats.org/officeDocument/2006/relationships/image" Target="../media/image1380.png"/><Relationship Id="rId27" Type="http://schemas.openxmlformats.org/officeDocument/2006/relationships/image" Target="../media/image284.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gif"/></Relationships>
</file>

<file path=ppt/slides/_rels/slide3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jpe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slide" Target="slide54.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jpe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5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5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71.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31.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2.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8.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 Type="http://schemas.openxmlformats.org/officeDocument/2006/relationships/notesSlide" Target="../notesSlides/notesSlide37.xml"/><Relationship Id="rId16"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9.png"/><Relationship Id="rId10" Type="http://schemas.openxmlformats.org/officeDocument/2006/relationships/image" Target="../media/image134.png"/><Relationship Id="rId4" Type="http://schemas.openxmlformats.org/officeDocument/2006/relationships/image" Target="../media/image52.png"/><Relationship Id="rId9" Type="http://schemas.openxmlformats.org/officeDocument/2006/relationships/image" Target="../media/image133.png"/><Relationship Id="rId14" Type="http://schemas.openxmlformats.org/officeDocument/2006/relationships/image" Target="../media/image138.png"/></Relationships>
</file>

<file path=ppt/slides/_rels/slide63.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83.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s>
</file>

<file path=ppt/slides/_rels/slide84.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 Type="http://schemas.openxmlformats.org/officeDocument/2006/relationships/notesSlide" Target="../notesSlides/notesSlide59.xml"/><Relationship Id="rId16"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85.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2.png"/><Relationship Id="rId3" Type="http://schemas.openxmlformats.org/officeDocument/2006/relationships/image" Target="../media/image165.png"/><Relationship Id="rId21" Type="http://schemas.openxmlformats.org/officeDocument/2006/relationships/image" Target="../media/image185.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81.png"/><Relationship Id="rId2" Type="http://schemas.openxmlformats.org/officeDocument/2006/relationships/notesSlide" Target="../notesSlides/notesSlide60.xml"/><Relationship Id="rId16" Type="http://schemas.openxmlformats.org/officeDocument/2006/relationships/image" Target="../media/image178.png"/><Relationship Id="rId20"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7.png"/><Relationship Id="rId10" Type="http://schemas.openxmlformats.org/officeDocument/2006/relationships/image" Target="../media/image172.png"/><Relationship Id="rId19" Type="http://schemas.openxmlformats.org/officeDocument/2006/relationships/image" Target="../media/image183.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6.png"/></Relationships>
</file>

<file path=ppt/slides/_rels/slide86.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75.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notesSlide" Target="../notesSlides/notesSlide61.xml"/><Relationship Id="rId16"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68.png"/><Relationship Id="rId5" Type="http://schemas.openxmlformats.org/officeDocument/2006/relationships/image" Target="../media/image189.png"/><Relationship Id="rId15" Type="http://schemas.openxmlformats.org/officeDocument/2006/relationships/image" Target="../media/image172.png"/><Relationship Id="rId10" Type="http://schemas.openxmlformats.org/officeDocument/2006/relationships/image" Target="../media/image167.png"/><Relationship Id="rId4" Type="http://schemas.openxmlformats.org/officeDocument/2006/relationships/image" Target="../media/image188.png"/><Relationship Id="rId9" Type="http://schemas.openxmlformats.org/officeDocument/2006/relationships/image" Target="../media/image166.png"/><Relationship Id="rId14" Type="http://schemas.openxmlformats.org/officeDocument/2006/relationships/image" Target="../media/image171.png"/></Relationships>
</file>

<file path=ppt/slides/_rels/slide8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87.png"/><Relationship Id="rId21" Type="http://schemas.openxmlformats.org/officeDocument/2006/relationships/image" Target="../media/image173.png"/><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169.png"/><Relationship Id="rId2" Type="http://schemas.openxmlformats.org/officeDocument/2006/relationships/notesSlide" Target="../notesSlides/notesSlide62.xml"/><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67.png"/><Relationship Id="rId23" Type="http://schemas.openxmlformats.org/officeDocument/2006/relationships/image" Target="../media/image175.png"/><Relationship Id="rId10" Type="http://schemas.openxmlformats.org/officeDocument/2006/relationships/image" Target="../media/image194.png"/><Relationship Id="rId19" Type="http://schemas.openxmlformats.org/officeDocument/2006/relationships/image" Target="../media/image171.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66.png"/><Relationship Id="rId22" Type="http://schemas.openxmlformats.org/officeDocument/2006/relationships/image" Target="../media/image174.png"/></Relationships>
</file>

<file path=ppt/slides/_rels/slide88.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200.png"/><Relationship Id="rId3" Type="http://schemas.openxmlformats.org/officeDocument/2006/relationships/image" Target="../media/image196.png"/><Relationship Id="rId21" Type="http://schemas.openxmlformats.org/officeDocument/2006/relationships/image" Target="../media/image203.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png"/><Relationship Id="rId2" Type="http://schemas.openxmlformats.org/officeDocument/2006/relationships/notesSlide" Target="../notesSlides/notesSlide63.xml"/><Relationship Id="rId16" Type="http://schemas.openxmlformats.org/officeDocument/2006/relationships/image" Target="../media/image174.png"/><Relationship Id="rId20"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9.png"/><Relationship Id="rId11" Type="http://schemas.openxmlformats.org/officeDocument/2006/relationships/image" Target="../media/image169.png"/><Relationship Id="rId24" Type="http://schemas.openxmlformats.org/officeDocument/2006/relationships/image" Target="../media/image206.png"/><Relationship Id="rId5" Type="http://schemas.openxmlformats.org/officeDocument/2006/relationships/image" Target="../media/image198.png"/><Relationship Id="rId15" Type="http://schemas.openxmlformats.org/officeDocument/2006/relationships/image" Target="../media/image173.png"/><Relationship Id="rId23" Type="http://schemas.openxmlformats.org/officeDocument/2006/relationships/image" Target="../media/image205.png"/><Relationship Id="rId10" Type="http://schemas.openxmlformats.org/officeDocument/2006/relationships/image" Target="../media/image168.png"/><Relationship Id="rId19" Type="http://schemas.openxmlformats.org/officeDocument/2006/relationships/image" Target="../media/image201.png"/><Relationship Id="rId4" Type="http://schemas.openxmlformats.org/officeDocument/2006/relationships/image" Target="../media/image197.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204.png"/></Relationships>
</file>

<file path=ppt/slides/_rels/slide89.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7.png"/><Relationship Id="rId7" Type="http://schemas.openxmlformats.org/officeDocument/2006/relationships/image" Target="../media/image21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690.png"/><Relationship Id="rId9" Type="http://schemas.openxmlformats.org/officeDocument/2006/relationships/image" Target="../media/image2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7.png"/><Relationship Id="rId7"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710.png"/><Relationship Id="rId9" Type="http://schemas.openxmlformats.org/officeDocument/2006/relationships/image" Target="../media/image21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9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94.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4.png"/><Relationship Id="rId4" Type="http://schemas.openxmlformats.org/officeDocument/2006/relationships/image" Target="../media/image213.png"/></Relationships>
</file>

<file path=ppt/slides/_rels/slide95.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14.png"/><Relationship Id="rId4" Type="http://schemas.openxmlformats.org/officeDocument/2006/relationships/image" Target="../media/image213.png"/></Relationships>
</file>

<file path=ppt/slides/_rels/slide96.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19.png"/><Relationship Id="rId7" Type="http://schemas.openxmlformats.org/officeDocument/2006/relationships/image" Target="../media/image22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14.png"/><Relationship Id="rId4" Type="http://schemas.openxmlformats.org/officeDocument/2006/relationships/image" Target="../media/image213.png"/><Relationship Id="rId9" Type="http://schemas.openxmlformats.org/officeDocument/2006/relationships/image" Target="../media/image228.png"/></Relationships>
</file>

<file path=ppt/slides/_rels/slide97.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19.png"/><Relationship Id="rId7" Type="http://schemas.openxmlformats.org/officeDocument/2006/relationships/image" Target="../media/image22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14.png"/><Relationship Id="rId10" Type="http://schemas.openxmlformats.org/officeDocument/2006/relationships/image" Target="../media/image231.png"/><Relationship Id="rId4" Type="http://schemas.openxmlformats.org/officeDocument/2006/relationships/image" Target="../media/image213.png"/><Relationship Id="rId9" Type="http://schemas.openxmlformats.org/officeDocument/2006/relationships/image" Target="../media/image230.png"/></Relationships>
</file>

<file path=ppt/slides/_rels/slide9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99.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entury Gothic"/>
              <a:buNone/>
            </a:pPr>
            <a:r>
              <a:rPr lang="es-MX"/>
              <a:t>PROGRAMACIÓN LINEAL</a:t>
            </a:r>
            <a:endParaRPr/>
          </a:p>
        </p:txBody>
      </p:sp>
      <p:sp>
        <p:nvSpPr>
          <p:cNvPr id="145" name="Google Shape;145;p1"/>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s-MX"/>
              <a:t>Supuestos y estructura básicos de los modelos de PL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1">
            <a:extLst>
              <a:ext uri="{FF2B5EF4-FFF2-40B4-BE49-F238E27FC236}">
                <a16:creationId xmlns:a16="http://schemas.microsoft.com/office/drawing/2014/main" id="{482E29E6-9E81-41BA-8D8B-AF6934D0F56B}"/>
              </a:ext>
            </a:extLst>
          </p:cNvPr>
          <p:cNvSpPr/>
          <p:nvPr/>
        </p:nvSpPr>
        <p:spPr bwMode="auto">
          <a:xfrm>
            <a:off x="203200" y="76200"/>
            <a:ext cx="2112000" cy="1728000"/>
          </a:xfrm>
          <a:prstGeom prst="rect">
            <a:avLst/>
          </a:prstGeom>
          <a:solidFill>
            <a:schemeClr val="accent6"/>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5" name="Isosceles Triangle 61">
            <a:extLst>
              <a:ext uri="{FF2B5EF4-FFF2-40B4-BE49-F238E27FC236}">
                <a16:creationId xmlns:a16="http://schemas.microsoft.com/office/drawing/2014/main" id="{A606B2F0-9D9C-4A84-91DA-F5AF7CFD22C2}"/>
              </a:ext>
            </a:extLst>
          </p:cNvPr>
          <p:cNvSpPr/>
          <p:nvPr/>
        </p:nvSpPr>
        <p:spPr bwMode="auto">
          <a:xfrm rot="5400000">
            <a:off x="854411" y="3465385"/>
            <a:ext cx="352813" cy="232833"/>
          </a:xfrm>
          <a:prstGeom prst="triangle">
            <a:avLst/>
          </a:prstGeom>
          <a:solidFill>
            <a:schemeClr val="bg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8" name="TextBox 85">
            <a:extLst>
              <a:ext uri="{FF2B5EF4-FFF2-40B4-BE49-F238E27FC236}">
                <a16:creationId xmlns:a16="http://schemas.microsoft.com/office/drawing/2014/main" id="{E9975D09-C099-4C75-A569-696B189B2127}"/>
              </a:ext>
            </a:extLst>
          </p:cNvPr>
          <p:cNvSpPr txBox="1"/>
          <p:nvPr/>
        </p:nvSpPr>
        <p:spPr>
          <a:xfrm>
            <a:off x="224800" y="339693"/>
            <a:ext cx="2112000" cy="738664"/>
          </a:xfrm>
          <a:prstGeom prst="rect">
            <a:avLst/>
          </a:prstGeom>
          <a:noFill/>
        </p:spPr>
        <p:txBody>
          <a:bodyPr wrap="square" lIns="0" tIns="0" rIns="0" bIns="0" rtlCol="0" anchor="t">
            <a:spAutoFit/>
          </a:bodyPr>
          <a:lstStyle/>
          <a:p>
            <a:pPr lvl="0" algn="ctr">
              <a:spcBef>
                <a:spcPct val="20000"/>
              </a:spcBef>
              <a:defRPr/>
            </a:pPr>
            <a:r>
              <a:rPr lang="es-CO" sz="2400" b="1" dirty="0">
                <a:solidFill>
                  <a:schemeClr val="bg1"/>
                </a:solidFill>
                <a:latin typeface="Ancizar Sans" panose="020B0602040300000003" pitchFamily="34" charset="0"/>
              </a:rPr>
              <a:t>ANALIZAR ESTA SITUACION : </a:t>
            </a:r>
          </a:p>
        </p:txBody>
      </p:sp>
      <p:sp>
        <p:nvSpPr>
          <p:cNvPr id="12" name="CuadroTexto 11">
            <a:extLst>
              <a:ext uri="{FF2B5EF4-FFF2-40B4-BE49-F238E27FC236}">
                <a16:creationId xmlns:a16="http://schemas.microsoft.com/office/drawing/2014/main" id="{9E2E786F-F98D-4F2D-AF99-192315707232}"/>
              </a:ext>
            </a:extLst>
          </p:cNvPr>
          <p:cNvSpPr txBox="1"/>
          <p:nvPr/>
        </p:nvSpPr>
        <p:spPr>
          <a:xfrm>
            <a:off x="2641600" y="279401"/>
            <a:ext cx="8940800" cy="12823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CO" sz="2400" dirty="0"/>
              <a:t>La </a:t>
            </a:r>
            <a:r>
              <a:rPr lang="es-CO" sz="5333" dirty="0">
                <a:highlight>
                  <a:srgbClr val="FFFF00"/>
                </a:highlight>
              </a:rPr>
              <a:t>restricción</a:t>
            </a:r>
            <a:r>
              <a:rPr lang="es-CO" sz="5333" dirty="0"/>
              <a:t> </a:t>
            </a:r>
            <a:r>
              <a:rPr lang="es-CO" sz="2400" dirty="0"/>
              <a:t>en estas opciones es que pueda salir de A el lunes y regresar el miércoles de la misma semana.</a:t>
            </a:r>
          </a:p>
        </p:txBody>
      </p:sp>
      <p:sp>
        <p:nvSpPr>
          <p:cNvPr id="2" name="CuadroTexto 1">
            <a:extLst>
              <a:ext uri="{FF2B5EF4-FFF2-40B4-BE49-F238E27FC236}">
                <a16:creationId xmlns:a16="http://schemas.microsoft.com/office/drawing/2014/main" id="{345B0FF5-A2FD-D0EA-FE59-5AA36200C74A}"/>
              </a:ext>
            </a:extLst>
          </p:cNvPr>
          <p:cNvSpPr txBox="1"/>
          <p:nvPr/>
        </p:nvSpPr>
        <p:spPr>
          <a:xfrm>
            <a:off x="2641602" y="2006600"/>
            <a:ext cx="8940799" cy="1938992"/>
          </a:xfrm>
          <a:prstGeom prst="rect">
            <a:avLst/>
          </a:prstGeom>
          <a:noFill/>
        </p:spPr>
        <p:txBody>
          <a:bodyPr wrap="square">
            <a:spAutoFit/>
          </a:bodyPr>
          <a:lstStyle/>
          <a:p>
            <a:pPr algn="just"/>
            <a:r>
              <a:rPr lang="es-CO" sz="2400" dirty="0"/>
              <a:t>Un </a:t>
            </a:r>
            <a:r>
              <a:rPr lang="es-CO" sz="4800" dirty="0">
                <a:highlight>
                  <a:srgbClr val="FFFF00"/>
                </a:highlight>
              </a:rPr>
              <a:t>criterio objetivo </a:t>
            </a:r>
            <a:r>
              <a:rPr lang="es-CO" sz="2400" dirty="0"/>
              <a:t>obvio para evaluar la alternativa propuesta es el </a:t>
            </a:r>
            <a:r>
              <a:rPr lang="es-CO" sz="2400" dirty="0">
                <a:highlight>
                  <a:srgbClr val="00FFFF"/>
                </a:highlight>
              </a:rPr>
              <a:t>precio</a:t>
            </a:r>
            <a:r>
              <a:rPr lang="es-CO" sz="2400" dirty="0"/>
              <a:t> de los boletos. </a:t>
            </a:r>
            <a:r>
              <a:rPr lang="es-CO" sz="2400" dirty="0">
                <a:highlight>
                  <a:srgbClr val="00FFFF"/>
                </a:highlight>
              </a:rPr>
              <a:t>La alternativa que dé el costo mínimo será la mejor</a:t>
            </a:r>
            <a:r>
              <a:rPr lang="es-CO" sz="2400" dirty="0"/>
              <a:t>. Específicamente, tenemos:</a:t>
            </a:r>
          </a:p>
          <a:p>
            <a:pPr algn="just"/>
            <a:endParaRPr lang="es-CO" sz="2400" dirty="0"/>
          </a:p>
        </p:txBody>
      </p:sp>
      <p:sp>
        <p:nvSpPr>
          <p:cNvPr id="3" name="CuadroTexto 2">
            <a:extLst>
              <a:ext uri="{FF2B5EF4-FFF2-40B4-BE49-F238E27FC236}">
                <a16:creationId xmlns:a16="http://schemas.microsoft.com/office/drawing/2014/main" id="{9D76B051-B252-4105-0213-E5172C274FA1}"/>
              </a:ext>
            </a:extLst>
          </p:cNvPr>
          <p:cNvSpPr txBox="1"/>
          <p:nvPr/>
        </p:nvSpPr>
        <p:spPr>
          <a:xfrm>
            <a:off x="1422401" y="3733801"/>
            <a:ext cx="8940799" cy="461665"/>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just"/>
            <a:r>
              <a:rPr lang="es-CO" sz="2400" dirty="0"/>
              <a:t>Costo de la alternativa 1 = 5 X 400   =   $2000</a:t>
            </a:r>
          </a:p>
        </p:txBody>
      </p:sp>
      <p:sp>
        <p:nvSpPr>
          <p:cNvPr id="9" name="CuadroTexto 8">
            <a:extLst>
              <a:ext uri="{FF2B5EF4-FFF2-40B4-BE49-F238E27FC236}">
                <a16:creationId xmlns:a16="http://schemas.microsoft.com/office/drawing/2014/main" id="{EB00E099-CA8A-9D07-6DFA-E9718C9C4C33}"/>
              </a:ext>
            </a:extLst>
          </p:cNvPr>
          <p:cNvSpPr txBox="1"/>
          <p:nvPr/>
        </p:nvSpPr>
        <p:spPr>
          <a:xfrm>
            <a:off x="1422401" y="4358958"/>
            <a:ext cx="8940799" cy="83099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just"/>
            <a:r>
              <a:rPr lang="es-CO" sz="2400" dirty="0"/>
              <a:t>Costo de la alternativa 2 =.75 X 400 + 4 X (.8 X 400) + .75 X 400 = $1880</a:t>
            </a:r>
          </a:p>
        </p:txBody>
      </p:sp>
      <p:sp>
        <p:nvSpPr>
          <p:cNvPr id="10" name="CuadroTexto 9">
            <a:extLst>
              <a:ext uri="{FF2B5EF4-FFF2-40B4-BE49-F238E27FC236}">
                <a16:creationId xmlns:a16="http://schemas.microsoft.com/office/drawing/2014/main" id="{9BD443D0-1495-F2B1-2D59-C495E7451846}"/>
              </a:ext>
            </a:extLst>
          </p:cNvPr>
          <p:cNvSpPr txBox="1"/>
          <p:nvPr/>
        </p:nvSpPr>
        <p:spPr>
          <a:xfrm>
            <a:off x="1422401" y="5070158"/>
            <a:ext cx="894079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CO" sz="2400" dirty="0"/>
              <a:t>Costo de la alternativa 3 = 5 X (.8 X 400) = $1600</a:t>
            </a:r>
          </a:p>
        </p:txBody>
      </p:sp>
      <p:sp>
        <p:nvSpPr>
          <p:cNvPr id="11" name="CuadroTexto 10">
            <a:extLst>
              <a:ext uri="{FF2B5EF4-FFF2-40B4-BE49-F238E27FC236}">
                <a16:creationId xmlns:a16="http://schemas.microsoft.com/office/drawing/2014/main" id="{BFEAD064-EF86-AFA5-773B-8B0529892455}"/>
              </a:ext>
            </a:extLst>
          </p:cNvPr>
          <p:cNvSpPr txBox="1"/>
          <p:nvPr/>
        </p:nvSpPr>
        <p:spPr>
          <a:xfrm>
            <a:off x="1030818" y="5988399"/>
            <a:ext cx="8940799"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s-CO" sz="2400" dirty="0"/>
              <a:t>APARECIERON TRES COMPONENTES DE UN MODLEO I.O. </a:t>
            </a:r>
          </a:p>
        </p:txBody>
      </p:sp>
    </p:spTree>
    <p:extLst>
      <p:ext uri="{BB962C8B-B14F-4D97-AF65-F5344CB8AC3E}">
        <p14:creationId xmlns:p14="http://schemas.microsoft.com/office/powerpoint/2010/main" val="7600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2" grpId="0" animBg="1"/>
      <p:bldP spid="2" grpId="0"/>
      <p:bldP spid="3" grpId="0" animBg="1"/>
      <p:bldP spid="9" grpId="0" animBg="1"/>
      <p:bldP spid="10" grpId="0" animBg="1"/>
      <p:bldP spid="1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 </a:t>
            </a:r>
            <a:r>
              <a:rPr lang="es-CO" sz="2133" dirty="0">
                <a:solidFill>
                  <a:schemeClr val="accent3"/>
                </a:solidFill>
                <a:latin typeface="Ancizar Sans" panose="020B0602040300000003" pitchFamily="34" charset="0"/>
              </a:rPr>
              <a:t>El consumo diario de chocolate debe ser por lo menos de 6 onzas.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2A727A9-0FAD-46FB-8F16-3515C0CE493A}"/>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02A727A9-0FAD-46FB-8F16-3515C0CE493A}"/>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CBE29CF6-9C63-4F36-8D79-3F4E3C7F2185}"/>
                  </a:ext>
                </a:extLst>
              </p:cNvPr>
              <p:cNvSpPr txBox="1"/>
              <p:nvPr/>
            </p:nvSpPr>
            <p:spPr>
              <a:xfrm>
                <a:off x="2133600"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34" name="CuadroTexto 33">
                <a:extLst>
                  <a:ext uri="{FF2B5EF4-FFF2-40B4-BE49-F238E27FC236}">
                    <a16:creationId xmlns:a16="http://schemas.microsoft.com/office/drawing/2014/main" id="{CBE29CF6-9C63-4F36-8D79-3F4E3C7F2185}"/>
                  </a:ext>
                </a:extLst>
              </p:cNvPr>
              <p:cNvSpPr txBox="1">
                <a:spLocks noRot="1" noChangeAspect="1" noMove="1" noResize="1" noEditPoints="1" noAdjustHandles="1" noChangeArrowheads="1" noChangeShapeType="1" noTextEdit="1"/>
              </p:cNvSpPr>
              <p:nvPr/>
            </p:nvSpPr>
            <p:spPr>
              <a:xfrm>
                <a:off x="2133600"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02B58435-B5D0-4E0B-883F-CEBE39839A83}"/>
                  </a:ext>
                </a:extLst>
              </p:cNvPr>
              <p:cNvSpPr txBox="1"/>
              <p:nvPr/>
            </p:nvSpPr>
            <p:spPr>
              <a:xfrm>
                <a:off x="3930525" y="474530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𝟑</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5" name="CuadroTexto 14">
                <a:extLst>
                  <a:ext uri="{FF2B5EF4-FFF2-40B4-BE49-F238E27FC236}">
                    <a16:creationId xmlns:a16="http://schemas.microsoft.com/office/drawing/2014/main" id="{02B58435-B5D0-4E0B-883F-CEBE39839A83}"/>
                  </a:ext>
                </a:extLst>
              </p:cNvPr>
              <p:cNvSpPr txBox="1">
                <a:spLocks noRot="1" noChangeAspect="1" noMove="1" noResize="1" noEditPoints="1" noAdjustHandles="1" noChangeArrowheads="1" noChangeShapeType="1" noTextEdit="1"/>
              </p:cNvSpPr>
              <p:nvPr/>
            </p:nvSpPr>
            <p:spPr>
              <a:xfrm>
                <a:off x="3930525" y="4745304"/>
                <a:ext cx="1726740" cy="410369"/>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26729132-98D5-4D50-BB08-84653D428804}"/>
                  </a:ext>
                </a:extLst>
              </p:cNvPr>
              <p:cNvSpPr txBox="1"/>
              <p:nvPr/>
            </p:nvSpPr>
            <p:spPr>
              <a:xfrm>
                <a:off x="5284254" y="4458031"/>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𝑪𝒉𝒐𝒄𝒐𝒍𝒂𝒕𝒆</m:t>
                              </m:r>
                            </m:num>
                            <m:den>
                              <m:r>
                                <a:rPr lang="es-CO" sz="1600" b="1" i="1">
                                  <a:latin typeface="Cambria Math" panose="02040503050406030204" pitchFamily="18" charset="0"/>
                                </a:rPr>
                                <m:t>𝒉𝒆𝒍𝒂𝒅𝒐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𝑯𝒆𝒍𝒂𝒅𝒐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7" name="CuadroTexto 16">
                <a:extLst>
                  <a:ext uri="{FF2B5EF4-FFF2-40B4-BE49-F238E27FC236}">
                    <a16:creationId xmlns:a16="http://schemas.microsoft.com/office/drawing/2014/main" id="{26729132-98D5-4D50-BB08-84653D428804}"/>
                  </a:ext>
                </a:extLst>
              </p:cNvPr>
              <p:cNvSpPr txBox="1">
                <a:spLocks noRot="1" noChangeAspect="1" noMove="1" noResize="1" noEditPoints="1" noAdjustHandles="1" noChangeArrowheads="1" noChangeShapeType="1" noTextEdit="1"/>
              </p:cNvSpPr>
              <p:nvPr/>
            </p:nvSpPr>
            <p:spPr>
              <a:xfrm>
                <a:off x="5284254" y="4458031"/>
                <a:ext cx="4007109" cy="1003200"/>
              </a:xfrm>
              <a:prstGeom prst="rect">
                <a:avLst/>
              </a:prstGeom>
              <a:blipFill>
                <a:blip r:embed="rId6"/>
                <a:stretch>
                  <a:fillRect r="-39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3AE7B754-BC87-434B-92CE-918D25EB5176}"/>
                  </a:ext>
                </a:extLst>
              </p:cNvPr>
              <p:cNvSpPr txBox="1"/>
              <p:nvPr/>
            </p:nvSpPr>
            <p:spPr>
              <a:xfrm>
                <a:off x="6796965" y="567565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8" name="CuadroTexto 17">
                <a:extLst>
                  <a:ext uri="{FF2B5EF4-FFF2-40B4-BE49-F238E27FC236}">
                    <a16:creationId xmlns:a16="http://schemas.microsoft.com/office/drawing/2014/main" id="{3AE7B754-BC87-434B-92CE-918D25EB5176}"/>
                  </a:ext>
                </a:extLst>
              </p:cNvPr>
              <p:cNvSpPr txBox="1">
                <a:spLocks noRot="1" noChangeAspect="1" noMove="1" noResize="1" noEditPoints="1" noAdjustHandles="1" noChangeArrowheads="1" noChangeShapeType="1" noTextEdit="1"/>
              </p:cNvSpPr>
              <p:nvPr/>
            </p:nvSpPr>
            <p:spPr>
              <a:xfrm>
                <a:off x="6796965" y="567565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5DBED59-DDE9-48A6-9FCB-ABB2C749A616}"/>
                  </a:ext>
                </a:extLst>
              </p:cNvPr>
              <p:cNvSpPr txBox="1"/>
              <p:nvPr/>
            </p:nvSpPr>
            <p:spPr>
              <a:xfrm>
                <a:off x="2133600" y="464820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19" name="CuadroTexto 18">
                <a:extLst>
                  <a:ext uri="{FF2B5EF4-FFF2-40B4-BE49-F238E27FC236}">
                    <a16:creationId xmlns:a16="http://schemas.microsoft.com/office/drawing/2014/main" id="{75DBED59-DDE9-48A6-9FCB-ABB2C749A616}"/>
                  </a:ext>
                </a:extLst>
              </p:cNvPr>
              <p:cNvSpPr txBox="1">
                <a:spLocks noRot="1" noChangeAspect="1" noMove="1" noResize="1" noEditPoints="1" noAdjustHandles="1" noChangeArrowheads="1" noChangeShapeType="1" noTextEdit="1"/>
              </p:cNvSpPr>
              <p:nvPr/>
            </p:nvSpPr>
            <p:spPr>
              <a:xfrm>
                <a:off x="2133600" y="4648200"/>
                <a:ext cx="2823640" cy="625684"/>
              </a:xfrm>
              <a:prstGeom prst="rect">
                <a:avLst/>
              </a:prstGeom>
              <a:blipFill>
                <a:blip r:embed="rId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74780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 </a:t>
            </a:r>
            <a:r>
              <a:rPr lang="es-CO" sz="2133" dirty="0">
                <a:solidFill>
                  <a:schemeClr val="accent3"/>
                </a:solidFill>
                <a:latin typeface="Ancizar Sans" panose="020B0602040300000003" pitchFamily="34" charset="0"/>
              </a:rPr>
              <a:t>El consumo diario de chocolate debe ser por lo menos de 6 onzas.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2A727A9-0FAD-46FB-8F16-3515C0CE493A}"/>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02A727A9-0FAD-46FB-8F16-3515C0CE493A}"/>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3AE7B754-BC87-434B-92CE-918D25EB5176}"/>
                  </a:ext>
                </a:extLst>
              </p:cNvPr>
              <p:cNvSpPr txBox="1"/>
              <p:nvPr/>
            </p:nvSpPr>
            <p:spPr>
              <a:xfrm>
                <a:off x="4863963" y="474918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𝟔</m:t>
                      </m:r>
                    </m:oMath>
                  </m:oMathPara>
                </a14:m>
                <a:endParaRPr lang="es-ES" sz="1867" dirty="0"/>
              </a:p>
            </p:txBody>
          </p:sp>
        </mc:Choice>
        <mc:Fallback xmlns="">
          <p:sp>
            <p:nvSpPr>
              <p:cNvPr id="18" name="CuadroTexto 17">
                <a:extLst>
                  <a:ext uri="{FF2B5EF4-FFF2-40B4-BE49-F238E27FC236}">
                    <a16:creationId xmlns:a16="http://schemas.microsoft.com/office/drawing/2014/main" id="{3AE7B754-BC87-434B-92CE-918D25EB5176}"/>
                  </a:ext>
                </a:extLst>
              </p:cNvPr>
              <p:cNvSpPr txBox="1">
                <a:spLocks noRot="1" noChangeAspect="1" noMove="1" noResize="1" noEditPoints="1" noAdjustHandles="1" noChangeArrowheads="1" noChangeShapeType="1" noTextEdit="1"/>
              </p:cNvSpPr>
              <p:nvPr/>
            </p:nvSpPr>
            <p:spPr>
              <a:xfrm>
                <a:off x="4863963" y="4749184"/>
                <a:ext cx="1726740" cy="410369"/>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58772F7-2D3F-4AF6-B61E-0D7E03285C31}"/>
                  </a:ext>
                </a:extLst>
              </p:cNvPr>
              <p:cNvSpPr txBox="1"/>
              <p:nvPr/>
            </p:nvSpPr>
            <p:spPr>
              <a:xfrm>
                <a:off x="2133600"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19" name="CuadroTexto 18">
                <a:extLst>
                  <a:ext uri="{FF2B5EF4-FFF2-40B4-BE49-F238E27FC236}">
                    <a16:creationId xmlns:a16="http://schemas.microsoft.com/office/drawing/2014/main" id="{758772F7-2D3F-4AF6-B61E-0D7E03285C31}"/>
                  </a:ext>
                </a:extLst>
              </p:cNvPr>
              <p:cNvSpPr txBox="1">
                <a:spLocks noRot="1" noChangeAspect="1" noMove="1" noResize="1" noEditPoints="1" noAdjustHandles="1" noChangeArrowheads="1" noChangeShapeType="1" noTextEdit="1"/>
              </p:cNvSpPr>
              <p:nvPr/>
            </p:nvSpPr>
            <p:spPr>
              <a:xfrm>
                <a:off x="2133600" y="3730559"/>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B3DADF60-37AB-484F-96E6-46402AE03E8C}"/>
                  </a:ext>
                </a:extLst>
              </p:cNvPr>
              <p:cNvSpPr txBox="1"/>
              <p:nvPr/>
            </p:nvSpPr>
            <p:spPr>
              <a:xfrm>
                <a:off x="3930525" y="474530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𝟑</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29" name="CuadroTexto 28">
                <a:extLst>
                  <a:ext uri="{FF2B5EF4-FFF2-40B4-BE49-F238E27FC236}">
                    <a16:creationId xmlns:a16="http://schemas.microsoft.com/office/drawing/2014/main" id="{B3DADF60-37AB-484F-96E6-46402AE03E8C}"/>
                  </a:ext>
                </a:extLst>
              </p:cNvPr>
              <p:cNvSpPr txBox="1">
                <a:spLocks noRot="1" noChangeAspect="1" noMove="1" noResize="1" noEditPoints="1" noAdjustHandles="1" noChangeArrowheads="1" noChangeShapeType="1" noTextEdit="1"/>
              </p:cNvSpPr>
              <p:nvPr/>
            </p:nvSpPr>
            <p:spPr>
              <a:xfrm>
                <a:off x="3930525" y="4745304"/>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46FD2A8D-7477-4A64-BA23-B0F454B8E919}"/>
                  </a:ext>
                </a:extLst>
              </p:cNvPr>
              <p:cNvSpPr txBox="1"/>
              <p:nvPr/>
            </p:nvSpPr>
            <p:spPr>
              <a:xfrm>
                <a:off x="2133600" y="464820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30" name="CuadroTexto 29">
                <a:extLst>
                  <a:ext uri="{FF2B5EF4-FFF2-40B4-BE49-F238E27FC236}">
                    <a16:creationId xmlns:a16="http://schemas.microsoft.com/office/drawing/2014/main" id="{46FD2A8D-7477-4A64-BA23-B0F454B8E919}"/>
                  </a:ext>
                </a:extLst>
              </p:cNvPr>
              <p:cNvSpPr txBox="1">
                <a:spLocks noRot="1" noChangeAspect="1" noMove="1" noResize="1" noEditPoints="1" noAdjustHandles="1" noChangeArrowheads="1" noChangeShapeType="1" noTextEdit="1"/>
              </p:cNvSpPr>
              <p:nvPr/>
            </p:nvSpPr>
            <p:spPr>
              <a:xfrm>
                <a:off x="2133600" y="4648200"/>
                <a:ext cx="2823640" cy="625684"/>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0778171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54486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55C3391D-380F-4AAD-819E-F4B9D504D176}"/>
                  </a:ext>
                </a:extLst>
              </p:cNvPr>
              <p:cNvSpPr txBox="1"/>
              <p:nvPr/>
            </p:nvSpPr>
            <p:spPr>
              <a:xfrm>
                <a:off x="2222499" y="4387149"/>
                <a:ext cx="452119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𝑨𝒛</m:t>
                              </m:r>
                              <m:r>
                                <a:rPr lang="es-CO" sz="1600" b="1" i="1">
                                  <a:latin typeface="Cambria Math" panose="02040503050406030204" pitchFamily="18" charset="0"/>
                                </a:rPr>
                                <m:t>ú</m:t>
                              </m:r>
                              <m:r>
                                <a:rPr lang="es-CO" sz="1600" b="1" i="1">
                                  <a:latin typeface="Cambria Math" panose="02040503050406030204" pitchFamily="18" charset="0"/>
                                </a:rPr>
                                <m:t>𝒄𝒂𝒓</m:t>
                              </m:r>
                            </m:num>
                            <m:den>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𝒄𝒐𝒏𝒔𝒖𝒎𝒊𝒅𝒂𝒔</m:t>
                              </m:r>
                            </m:e>
                          </m:eqArr>
                        </m:e>
                      </m:d>
                    </m:oMath>
                  </m:oMathPara>
                </a14:m>
                <a:endParaRPr lang="es-ES" sz="1600" dirty="0"/>
              </a:p>
            </p:txBody>
          </p:sp>
        </mc:Choice>
        <mc:Fallback xmlns="">
          <p:sp>
            <p:nvSpPr>
              <p:cNvPr id="15" name="CuadroTexto 14">
                <a:extLst>
                  <a:ext uri="{FF2B5EF4-FFF2-40B4-BE49-F238E27FC236}">
                    <a16:creationId xmlns:a16="http://schemas.microsoft.com/office/drawing/2014/main" id="{55C3391D-380F-4AAD-819E-F4B9D504D176}"/>
                  </a:ext>
                </a:extLst>
              </p:cNvPr>
              <p:cNvSpPr txBox="1">
                <a:spLocks noRot="1" noChangeAspect="1" noMove="1" noResize="1" noEditPoints="1" noAdjustHandles="1" noChangeArrowheads="1" noChangeShapeType="1" noTextEdit="1"/>
              </p:cNvSpPr>
              <p:nvPr/>
            </p:nvSpPr>
            <p:spPr>
              <a:xfrm>
                <a:off x="2222499" y="4387149"/>
                <a:ext cx="4521199"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0401287-8CD9-455E-AA1E-865723D28E4F}"/>
                  </a:ext>
                </a:extLst>
              </p:cNvPr>
              <p:cNvSpPr txBox="1"/>
              <p:nvPr/>
            </p:nvSpPr>
            <p:spPr>
              <a:xfrm>
                <a:off x="2756358" y="556584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6" name="CuadroTexto 15">
                <a:extLst>
                  <a:ext uri="{FF2B5EF4-FFF2-40B4-BE49-F238E27FC236}">
                    <a16:creationId xmlns:a16="http://schemas.microsoft.com/office/drawing/2014/main" id="{B0401287-8CD9-455E-AA1E-865723D28E4F}"/>
                  </a:ext>
                </a:extLst>
              </p:cNvPr>
              <p:cNvSpPr txBox="1">
                <a:spLocks noRot="1" noChangeAspect="1" noMove="1" noResize="1" noEditPoints="1" noAdjustHandles="1" noChangeArrowheads="1" noChangeShapeType="1" noTextEdit="1"/>
              </p:cNvSpPr>
              <p:nvPr/>
            </p:nvSpPr>
            <p:spPr>
              <a:xfrm>
                <a:off x="2756358" y="5565842"/>
                <a:ext cx="1726740" cy="410369"/>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5207450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0401287-8CD9-455E-AA1E-865723D28E4F}"/>
                  </a:ext>
                </a:extLst>
              </p:cNvPr>
              <p:cNvSpPr txBox="1"/>
              <p:nvPr/>
            </p:nvSpPr>
            <p:spPr>
              <a:xfrm>
                <a:off x="1851026"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6" name="CuadroTexto 15">
                <a:extLst>
                  <a:ext uri="{FF2B5EF4-FFF2-40B4-BE49-F238E27FC236}">
                    <a16:creationId xmlns:a16="http://schemas.microsoft.com/office/drawing/2014/main" id="{B0401287-8CD9-455E-AA1E-865723D28E4F}"/>
                  </a:ext>
                </a:extLst>
              </p:cNvPr>
              <p:cNvSpPr txBox="1">
                <a:spLocks noRot="1" noChangeAspect="1" noMove="1" noResize="1" noEditPoints="1" noAdjustHandles="1" noChangeArrowheads="1" noChangeShapeType="1" noTextEdit="1"/>
              </p:cNvSpPr>
              <p:nvPr/>
            </p:nvSpPr>
            <p:spPr>
              <a:xfrm>
                <a:off x="1851026"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8D07A747-7D77-401E-9EAD-C6500E04E929}"/>
                  </a:ext>
                </a:extLst>
              </p:cNvPr>
              <p:cNvSpPr txBox="1"/>
              <p:nvPr/>
            </p:nvSpPr>
            <p:spPr>
              <a:xfrm>
                <a:off x="3109384" y="4387149"/>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𝑨𝒛</m:t>
                              </m:r>
                              <m:r>
                                <a:rPr lang="es-CO" sz="1600" b="1" i="1">
                                  <a:latin typeface="Cambria Math" panose="02040503050406030204" pitchFamily="18" charset="0"/>
                                </a:rPr>
                                <m:t>ú</m:t>
                              </m:r>
                              <m:r>
                                <a:rPr lang="es-CO" sz="1600" b="1" i="1">
                                  <a:latin typeface="Cambria Math" panose="02040503050406030204" pitchFamily="18" charset="0"/>
                                </a:rPr>
                                <m:t>𝒄𝒂𝒓</m:t>
                              </m:r>
                            </m:num>
                            <m:den>
                              <m:r>
                                <a:rPr lang="es-CO" sz="1600" b="1" i="1">
                                  <a:latin typeface="Cambria Math" panose="02040503050406030204" pitchFamily="18" charset="0"/>
                                </a:rPr>
                                <m:t>𝒉𝒆𝒍𝒂𝒅𝒐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𝑯𝒆𝒍𝒂𝒅𝒐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8" name="CuadroTexto 17">
                <a:extLst>
                  <a:ext uri="{FF2B5EF4-FFF2-40B4-BE49-F238E27FC236}">
                    <a16:creationId xmlns:a16="http://schemas.microsoft.com/office/drawing/2014/main" id="{8D07A747-7D77-401E-9EAD-C6500E04E929}"/>
                  </a:ext>
                </a:extLst>
              </p:cNvPr>
              <p:cNvSpPr txBox="1">
                <a:spLocks noRot="1" noChangeAspect="1" noMove="1" noResize="1" noEditPoints="1" noAdjustHandles="1" noChangeArrowheads="1" noChangeShapeType="1" noTextEdit="1"/>
              </p:cNvSpPr>
              <p:nvPr/>
            </p:nvSpPr>
            <p:spPr>
              <a:xfrm>
                <a:off x="3109384" y="4387149"/>
                <a:ext cx="4007109" cy="1003200"/>
              </a:xfrm>
              <a:prstGeom prst="rect">
                <a:avLst/>
              </a:prstGeom>
              <a:blipFill>
                <a:blip r:embed="rId7"/>
                <a:stretch>
                  <a:fillRect r="-39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061CF720-247C-425C-A3F2-8CF552CF3175}"/>
                  </a:ext>
                </a:extLst>
              </p:cNvPr>
              <p:cNvSpPr txBox="1"/>
              <p:nvPr/>
            </p:nvSpPr>
            <p:spPr>
              <a:xfrm>
                <a:off x="4622095" y="5604773"/>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061CF720-247C-425C-A3F2-8CF552CF3175}"/>
                  </a:ext>
                </a:extLst>
              </p:cNvPr>
              <p:cNvSpPr txBox="1">
                <a:spLocks noRot="1" noChangeAspect="1" noMove="1" noResize="1" noEditPoints="1" noAdjustHandles="1" noChangeArrowheads="1" noChangeShapeType="1" noTextEdit="1"/>
              </p:cNvSpPr>
              <p:nvPr/>
            </p:nvSpPr>
            <p:spPr>
              <a:xfrm>
                <a:off x="4622095" y="5604773"/>
                <a:ext cx="1726740" cy="410369"/>
              </a:xfrm>
              <a:prstGeom prst="rect">
                <a:avLst/>
              </a:prstGeom>
              <a:blipFill>
                <a:blip r:embed="rId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3430211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0401287-8CD9-455E-AA1E-865723D28E4F}"/>
                  </a:ext>
                </a:extLst>
              </p:cNvPr>
              <p:cNvSpPr txBox="1"/>
              <p:nvPr/>
            </p:nvSpPr>
            <p:spPr>
              <a:xfrm>
                <a:off x="1851026"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6" name="CuadroTexto 15">
                <a:extLst>
                  <a:ext uri="{FF2B5EF4-FFF2-40B4-BE49-F238E27FC236}">
                    <a16:creationId xmlns:a16="http://schemas.microsoft.com/office/drawing/2014/main" id="{B0401287-8CD9-455E-AA1E-865723D28E4F}"/>
                  </a:ext>
                </a:extLst>
              </p:cNvPr>
              <p:cNvSpPr txBox="1">
                <a:spLocks noRot="1" noChangeAspect="1" noMove="1" noResize="1" noEditPoints="1" noAdjustHandles="1" noChangeArrowheads="1" noChangeShapeType="1" noTextEdit="1"/>
              </p:cNvSpPr>
              <p:nvPr/>
            </p:nvSpPr>
            <p:spPr>
              <a:xfrm>
                <a:off x="1851026"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061CF720-247C-425C-A3F2-8CF552CF3175}"/>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061CF720-247C-425C-A3F2-8CF552CF3175}"/>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71828E26-FFAE-4568-9787-6DEAB988D286}"/>
                  </a:ext>
                </a:extLst>
              </p:cNvPr>
              <p:cNvSpPr txBox="1"/>
              <p:nvPr/>
            </p:nvSpPr>
            <p:spPr>
              <a:xfrm>
                <a:off x="3511999" y="4395616"/>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𝑨𝒛</m:t>
                              </m:r>
                              <m:r>
                                <a:rPr lang="es-CO" sz="1600" b="1" i="1">
                                  <a:latin typeface="Cambria Math" panose="02040503050406030204" pitchFamily="18" charset="0"/>
                                </a:rPr>
                                <m:t>ú</m:t>
                              </m:r>
                              <m:r>
                                <a:rPr lang="es-CO" sz="1600" b="1" i="1">
                                  <a:latin typeface="Cambria Math" panose="02040503050406030204" pitchFamily="18" charset="0"/>
                                </a:rPr>
                                <m:t>𝒄𝒂𝒓</m:t>
                              </m:r>
                            </m:num>
                            <m:den>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20" name="CuadroTexto 19">
                <a:extLst>
                  <a:ext uri="{FF2B5EF4-FFF2-40B4-BE49-F238E27FC236}">
                    <a16:creationId xmlns:a16="http://schemas.microsoft.com/office/drawing/2014/main" id="{71828E26-FFAE-4568-9787-6DEAB988D286}"/>
                  </a:ext>
                </a:extLst>
              </p:cNvPr>
              <p:cNvSpPr txBox="1">
                <a:spLocks noRot="1" noChangeAspect="1" noMove="1" noResize="1" noEditPoints="1" noAdjustHandles="1" noChangeArrowheads="1" noChangeShapeType="1" noTextEdit="1"/>
              </p:cNvSpPr>
              <p:nvPr/>
            </p:nvSpPr>
            <p:spPr>
              <a:xfrm>
                <a:off x="3511999" y="4395616"/>
                <a:ext cx="4007109"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B2B885C1-9409-423E-A6AB-AA89E53A9352}"/>
                  </a:ext>
                </a:extLst>
              </p:cNvPr>
              <p:cNvSpPr txBox="1"/>
              <p:nvPr/>
            </p:nvSpPr>
            <p:spPr>
              <a:xfrm>
                <a:off x="4618785" y="540984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B2B885C1-9409-423E-A6AB-AA89E53A9352}"/>
                  </a:ext>
                </a:extLst>
              </p:cNvPr>
              <p:cNvSpPr txBox="1">
                <a:spLocks noRot="1" noChangeAspect="1" noMove="1" noResize="1" noEditPoints="1" noAdjustHandles="1" noChangeArrowheads="1" noChangeShapeType="1" noTextEdit="1"/>
              </p:cNvSpPr>
              <p:nvPr/>
            </p:nvSpPr>
            <p:spPr>
              <a:xfrm>
                <a:off x="4618785" y="5409840"/>
                <a:ext cx="1726740" cy="410369"/>
              </a:xfrm>
              <a:prstGeom prst="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1586155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0401287-8CD9-455E-AA1E-865723D28E4F}"/>
                  </a:ext>
                </a:extLst>
              </p:cNvPr>
              <p:cNvSpPr txBox="1"/>
              <p:nvPr/>
            </p:nvSpPr>
            <p:spPr>
              <a:xfrm>
                <a:off x="1851026"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6" name="CuadroTexto 15">
                <a:extLst>
                  <a:ext uri="{FF2B5EF4-FFF2-40B4-BE49-F238E27FC236}">
                    <a16:creationId xmlns:a16="http://schemas.microsoft.com/office/drawing/2014/main" id="{B0401287-8CD9-455E-AA1E-865723D28E4F}"/>
                  </a:ext>
                </a:extLst>
              </p:cNvPr>
              <p:cNvSpPr txBox="1">
                <a:spLocks noRot="1" noChangeAspect="1" noMove="1" noResize="1" noEditPoints="1" noAdjustHandles="1" noChangeArrowheads="1" noChangeShapeType="1" noTextEdit="1"/>
              </p:cNvSpPr>
              <p:nvPr/>
            </p:nvSpPr>
            <p:spPr>
              <a:xfrm>
                <a:off x="1851026"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061CF720-247C-425C-A3F2-8CF552CF3175}"/>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061CF720-247C-425C-A3F2-8CF552CF3175}"/>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B2B885C1-9409-423E-A6AB-AA89E53A9352}"/>
                  </a:ext>
                </a:extLst>
              </p:cNvPr>
              <p:cNvSpPr txBox="1"/>
              <p:nvPr/>
            </p:nvSpPr>
            <p:spPr>
              <a:xfrm>
                <a:off x="3426409" y="469203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B2B885C1-9409-423E-A6AB-AA89E53A9352}"/>
                  </a:ext>
                </a:extLst>
              </p:cNvPr>
              <p:cNvSpPr txBox="1">
                <a:spLocks noRot="1" noChangeAspect="1" noMove="1" noResize="1" noEditPoints="1" noAdjustHandles="1" noChangeArrowheads="1" noChangeShapeType="1" noTextEdit="1"/>
              </p:cNvSpPr>
              <p:nvPr/>
            </p:nvSpPr>
            <p:spPr>
              <a:xfrm>
                <a:off x="3426409" y="4692032"/>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AEF0644F-3A08-4BA7-9BD3-AAA92BBA9D7F}"/>
                  </a:ext>
                </a:extLst>
              </p:cNvPr>
              <p:cNvSpPr txBox="1"/>
              <p:nvPr/>
            </p:nvSpPr>
            <p:spPr>
              <a:xfrm>
                <a:off x="4290256" y="4387149"/>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𝑨𝒛</m:t>
                              </m:r>
                              <m:r>
                                <a:rPr lang="es-CO" sz="1600" b="1" i="1">
                                  <a:latin typeface="Cambria Math" panose="02040503050406030204" pitchFamily="18" charset="0"/>
                                </a:rPr>
                                <m:t>ú</m:t>
                              </m:r>
                              <m:r>
                                <a:rPr lang="es-CO" sz="1600" b="1" i="1">
                                  <a:latin typeface="Cambria Math" panose="02040503050406030204" pitchFamily="18" charset="0"/>
                                </a:rPr>
                                <m:t>𝒄𝒂𝒓</m:t>
                              </m:r>
                            </m:num>
                            <m:den>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30" name="CuadroTexto 29">
                <a:extLst>
                  <a:ext uri="{FF2B5EF4-FFF2-40B4-BE49-F238E27FC236}">
                    <a16:creationId xmlns:a16="http://schemas.microsoft.com/office/drawing/2014/main" id="{AEF0644F-3A08-4BA7-9BD3-AAA92BBA9D7F}"/>
                  </a:ext>
                </a:extLst>
              </p:cNvPr>
              <p:cNvSpPr txBox="1">
                <a:spLocks noRot="1" noChangeAspect="1" noMove="1" noResize="1" noEditPoints="1" noAdjustHandles="1" noChangeArrowheads="1" noChangeShapeType="1" noTextEdit="1"/>
              </p:cNvSpPr>
              <p:nvPr/>
            </p:nvSpPr>
            <p:spPr>
              <a:xfrm>
                <a:off x="4290256" y="4387149"/>
                <a:ext cx="4007109" cy="1003200"/>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A3BA1B9C-A6CE-4394-AE5A-65959E874925}"/>
                  </a:ext>
                </a:extLst>
              </p:cNvPr>
              <p:cNvSpPr txBox="1"/>
              <p:nvPr/>
            </p:nvSpPr>
            <p:spPr>
              <a:xfrm>
                <a:off x="5430441" y="536412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oMath>
                  </m:oMathPara>
                </a14:m>
                <a:endParaRPr lang="es-ES" sz="1867" dirty="0"/>
              </a:p>
            </p:txBody>
          </p:sp>
        </mc:Choice>
        <mc:Fallback xmlns="">
          <p:sp>
            <p:nvSpPr>
              <p:cNvPr id="32" name="CuadroTexto 31">
                <a:extLst>
                  <a:ext uri="{FF2B5EF4-FFF2-40B4-BE49-F238E27FC236}">
                    <a16:creationId xmlns:a16="http://schemas.microsoft.com/office/drawing/2014/main" id="{A3BA1B9C-A6CE-4394-AE5A-65959E874925}"/>
                  </a:ext>
                </a:extLst>
              </p:cNvPr>
              <p:cNvSpPr txBox="1">
                <a:spLocks noRot="1" noChangeAspect="1" noMove="1" noResize="1" noEditPoints="1" noAdjustHandles="1" noChangeArrowheads="1" noChangeShapeType="1" noTextEdit="1"/>
              </p:cNvSpPr>
              <p:nvPr/>
            </p:nvSpPr>
            <p:spPr>
              <a:xfrm>
                <a:off x="5430441" y="5364128"/>
                <a:ext cx="1726740" cy="410369"/>
              </a:xfrm>
              <a:prstGeom prst="rect">
                <a:avLst/>
              </a:prstGeom>
              <a:blipFill>
                <a:blip r:embed="rId1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4689225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𝑨𝒛</m:t>
                              </m:r>
                              <m:r>
                                <a:rPr lang="es-CO" sz="1733" b="1" i="1">
                                  <a:latin typeface="Cambria Math" panose="02040503050406030204" pitchFamily="18" charset="0"/>
                                </a:rPr>
                                <m:t>ú</m:t>
                              </m:r>
                              <m:r>
                                <a:rPr lang="es-CO" sz="1733" b="1" i="1">
                                  <a:latin typeface="Cambria Math" panose="02040503050406030204" pitchFamily="18" charset="0"/>
                                </a:rPr>
                                <m:t>𝒄𝒂𝒓</m:t>
                              </m:r>
                              <m:r>
                                <m:rPr>
                                  <m:nor/>
                                </m:rPr>
                                <a:rPr lang="es-ES" sz="1733" dirty="0"/>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𝒂𝒛</m:t>
                      </m:r>
                      <m:r>
                        <a:rPr lang="es-CO" sz="1733" b="1" i="1">
                          <a:latin typeface="Cambria Math" panose="02040503050406030204" pitchFamily="18" charset="0"/>
                        </a:rPr>
                        <m:t>ú</m:t>
                      </m:r>
                      <m:r>
                        <a:rPr lang="es-CO" sz="1733" b="1" i="1">
                          <a:latin typeface="Cambria Math" panose="02040503050406030204" pitchFamily="18" charset="0"/>
                        </a:rPr>
                        <m:t>𝒄𝒂𝒓</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0401287-8CD9-455E-AA1E-865723D28E4F}"/>
                  </a:ext>
                </a:extLst>
              </p:cNvPr>
              <p:cNvSpPr txBox="1"/>
              <p:nvPr/>
            </p:nvSpPr>
            <p:spPr>
              <a:xfrm>
                <a:off x="1851026"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6" name="CuadroTexto 15">
                <a:extLst>
                  <a:ext uri="{FF2B5EF4-FFF2-40B4-BE49-F238E27FC236}">
                    <a16:creationId xmlns:a16="http://schemas.microsoft.com/office/drawing/2014/main" id="{B0401287-8CD9-455E-AA1E-865723D28E4F}"/>
                  </a:ext>
                </a:extLst>
              </p:cNvPr>
              <p:cNvSpPr txBox="1">
                <a:spLocks noRot="1" noChangeAspect="1" noMove="1" noResize="1" noEditPoints="1" noAdjustHandles="1" noChangeArrowheads="1" noChangeShapeType="1" noTextEdit="1"/>
              </p:cNvSpPr>
              <p:nvPr/>
            </p:nvSpPr>
            <p:spPr>
              <a:xfrm>
                <a:off x="1851026"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061CF720-247C-425C-A3F2-8CF552CF3175}"/>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061CF720-247C-425C-A3F2-8CF552CF3175}"/>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B2B885C1-9409-423E-A6AB-AA89E53A9352}"/>
                  </a:ext>
                </a:extLst>
              </p:cNvPr>
              <p:cNvSpPr txBox="1"/>
              <p:nvPr/>
            </p:nvSpPr>
            <p:spPr>
              <a:xfrm>
                <a:off x="3426409" y="469203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B2B885C1-9409-423E-A6AB-AA89E53A9352}"/>
                  </a:ext>
                </a:extLst>
              </p:cNvPr>
              <p:cNvSpPr txBox="1">
                <a:spLocks noRot="1" noChangeAspect="1" noMove="1" noResize="1" noEditPoints="1" noAdjustHandles="1" noChangeArrowheads="1" noChangeShapeType="1" noTextEdit="1"/>
              </p:cNvSpPr>
              <p:nvPr/>
            </p:nvSpPr>
            <p:spPr>
              <a:xfrm>
                <a:off x="3426409" y="4692032"/>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A3BA1B9C-A6CE-4394-AE5A-65959E874925}"/>
                  </a:ext>
                </a:extLst>
              </p:cNvPr>
              <p:cNvSpPr txBox="1"/>
              <p:nvPr/>
            </p:nvSpPr>
            <p:spPr>
              <a:xfrm>
                <a:off x="4507218" y="470049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𝟏𝟎</m:t>
                      </m:r>
                    </m:oMath>
                  </m:oMathPara>
                </a14:m>
                <a:endParaRPr lang="es-ES" sz="1867" dirty="0"/>
              </a:p>
            </p:txBody>
          </p:sp>
        </mc:Choice>
        <mc:Fallback xmlns="">
          <p:sp>
            <p:nvSpPr>
              <p:cNvPr id="32" name="CuadroTexto 31">
                <a:extLst>
                  <a:ext uri="{FF2B5EF4-FFF2-40B4-BE49-F238E27FC236}">
                    <a16:creationId xmlns:a16="http://schemas.microsoft.com/office/drawing/2014/main" id="{A3BA1B9C-A6CE-4394-AE5A-65959E874925}"/>
                  </a:ext>
                </a:extLst>
              </p:cNvPr>
              <p:cNvSpPr txBox="1">
                <a:spLocks noRot="1" noChangeAspect="1" noMove="1" noResize="1" noEditPoints="1" noAdjustHandles="1" noChangeArrowheads="1" noChangeShapeType="1" noTextEdit="1"/>
              </p:cNvSpPr>
              <p:nvPr/>
            </p:nvSpPr>
            <p:spPr>
              <a:xfrm>
                <a:off x="4507218" y="4700498"/>
                <a:ext cx="1726740" cy="410369"/>
              </a:xfrm>
              <a:prstGeom prst="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6081168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B4B2250E-0F23-43A8-B50E-D47FEB46EC4C}"/>
                  </a:ext>
                </a:extLst>
              </p:cNvPr>
              <p:cNvSpPr txBox="1"/>
              <p:nvPr/>
            </p:nvSpPr>
            <p:spPr>
              <a:xfrm>
                <a:off x="2222499" y="4387149"/>
                <a:ext cx="452119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𝑮𝒓𝒂𝒔𝒂𝒔</m:t>
                              </m:r>
                            </m:num>
                            <m:den>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𝒄𝒐𝒏𝒔𝒖𝒎𝒊𝒅𝒂𝒔</m:t>
                              </m:r>
                            </m:e>
                          </m:eqArr>
                        </m:e>
                      </m:d>
                    </m:oMath>
                  </m:oMathPara>
                </a14:m>
                <a:endParaRPr lang="es-ES" sz="1600" dirty="0"/>
              </a:p>
            </p:txBody>
          </p:sp>
        </mc:Choice>
        <mc:Fallback xmlns="">
          <p:sp>
            <p:nvSpPr>
              <p:cNvPr id="20" name="CuadroTexto 19">
                <a:extLst>
                  <a:ext uri="{FF2B5EF4-FFF2-40B4-BE49-F238E27FC236}">
                    <a16:creationId xmlns:a16="http://schemas.microsoft.com/office/drawing/2014/main" id="{B4B2250E-0F23-43A8-B50E-D47FEB46EC4C}"/>
                  </a:ext>
                </a:extLst>
              </p:cNvPr>
              <p:cNvSpPr txBox="1">
                <a:spLocks noRot="1" noChangeAspect="1" noMove="1" noResize="1" noEditPoints="1" noAdjustHandles="1" noChangeArrowheads="1" noChangeShapeType="1" noTextEdit="1"/>
              </p:cNvSpPr>
              <p:nvPr/>
            </p:nvSpPr>
            <p:spPr>
              <a:xfrm>
                <a:off x="2222499" y="4387149"/>
                <a:ext cx="4521199"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7C2ECF08-66F7-44E3-818D-7E1664C58AFB}"/>
                  </a:ext>
                </a:extLst>
              </p:cNvPr>
              <p:cNvSpPr txBox="1"/>
              <p:nvPr/>
            </p:nvSpPr>
            <p:spPr>
              <a:xfrm>
                <a:off x="2756358" y="556584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7C2ECF08-66F7-44E3-818D-7E1664C58AFB}"/>
                  </a:ext>
                </a:extLst>
              </p:cNvPr>
              <p:cNvSpPr txBox="1">
                <a:spLocks noRot="1" noChangeAspect="1" noMove="1" noResize="1" noEditPoints="1" noAdjustHandles="1" noChangeArrowheads="1" noChangeShapeType="1" noTextEdit="1"/>
              </p:cNvSpPr>
              <p:nvPr/>
            </p:nvSpPr>
            <p:spPr>
              <a:xfrm>
                <a:off x="2756358" y="5565842"/>
                <a:ext cx="1726740" cy="410369"/>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5673406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7C2ECF08-66F7-44E3-818D-7E1664C58AFB}"/>
                  </a:ext>
                </a:extLst>
              </p:cNvPr>
              <p:cNvSpPr txBox="1"/>
              <p:nvPr/>
            </p:nvSpPr>
            <p:spPr>
              <a:xfrm>
                <a:off x="1828801"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7C2ECF08-66F7-44E3-818D-7E1664C58AFB}"/>
                  </a:ext>
                </a:extLst>
              </p:cNvPr>
              <p:cNvSpPr txBox="1">
                <a:spLocks noRot="1" noChangeAspect="1" noMove="1" noResize="1" noEditPoints="1" noAdjustHandles="1" noChangeArrowheads="1" noChangeShapeType="1" noTextEdit="1"/>
              </p:cNvSpPr>
              <p:nvPr/>
            </p:nvSpPr>
            <p:spPr>
              <a:xfrm>
                <a:off x="1828801"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1645E5CF-9274-47BA-8774-5D2DD81BF98A}"/>
                  </a:ext>
                </a:extLst>
              </p:cNvPr>
              <p:cNvSpPr txBox="1"/>
              <p:nvPr/>
            </p:nvSpPr>
            <p:spPr>
              <a:xfrm>
                <a:off x="3109384" y="4387149"/>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𝑮𝒓𝒂𝒔𝒂𝒔</m:t>
                              </m:r>
                            </m:num>
                            <m:den>
                              <m:r>
                                <a:rPr lang="es-CO" sz="1600" b="1" i="1">
                                  <a:latin typeface="Cambria Math" panose="02040503050406030204" pitchFamily="18" charset="0"/>
                                </a:rPr>
                                <m:t>𝒉𝒆𝒍𝒂𝒅𝒐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𝑯𝒆𝒍𝒂𝒅𝒐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8" name="CuadroTexto 17">
                <a:extLst>
                  <a:ext uri="{FF2B5EF4-FFF2-40B4-BE49-F238E27FC236}">
                    <a16:creationId xmlns:a16="http://schemas.microsoft.com/office/drawing/2014/main" id="{1645E5CF-9274-47BA-8774-5D2DD81BF98A}"/>
                  </a:ext>
                </a:extLst>
              </p:cNvPr>
              <p:cNvSpPr txBox="1">
                <a:spLocks noRot="1" noChangeAspect="1" noMove="1" noResize="1" noEditPoints="1" noAdjustHandles="1" noChangeArrowheads="1" noChangeShapeType="1" noTextEdit="1"/>
              </p:cNvSpPr>
              <p:nvPr/>
            </p:nvSpPr>
            <p:spPr>
              <a:xfrm>
                <a:off x="3109384" y="4387149"/>
                <a:ext cx="4007109" cy="1003200"/>
              </a:xfrm>
              <a:prstGeom prst="rect">
                <a:avLst/>
              </a:prstGeom>
              <a:blipFill>
                <a:blip r:embed="rId7"/>
                <a:stretch>
                  <a:fillRect r="-39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AD92756-BEA3-4DA6-9044-0B08D3E4F10D}"/>
                  </a:ext>
                </a:extLst>
              </p:cNvPr>
              <p:cNvSpPr txBox="1"/>
              <p:nvPr/>
            </p:nvSpPr>
            <p:spPr>
              <a:xfrm>
                <a:off x="4622095" y="5604773"/>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7AD92756-BEA3-4DA6-9044-0B08D3E4F10D}"/>
                  </a:ext>
                </a:extLst>
              </p:cNvPr>
              <p:cNvSpPr txBox="1">
                <a:spLocks noRot="1" noChangeAspect="1" noMove="1" noResize="1" noEditPoints="1" noAdjustHandles="1" noChangeArrowheads="1" noChangeShapeType="1" noTextEdit="1"/>
              </p:cNvSpPr>
              <p:nvPr/>
            </p:nvSpPr>
            <p:spPr>
              <a:xfrm>
                <a:off x="4622095" y="5604773"/>
                <a:ext cx="1726740" cy="410369"/>
              </a:xfrm>
              <a:prstGeom prst="rect">
                <a:avLst/>
              </a:prstGeom>
              <a:blipFill>
                <a:blip r:embed="rId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485490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1">
            <a:extLst>
              <a:ext uri="{FF2B5EF4-FFF2-40B4-BE49-F238E27FC236}">
                <a16:creationId xmlns:a16="http://schemas.microsoft.com/office/drawing/2014/main" id="{482E29E6-9E81-41BA-8D8B-AF6934D0F56B}"/>
              </a:ext>
            </a:extLst>
          </p:cNvPr>
          <p:cNvSpPr/>
          <p:nvPr/>
        </p:nvSpPr>
        <p:spPr bwMode="auto">
          <a:xfrm>
            <a:off x="203200" y="76200"/>
            <a:ext cx="2112000" cy="1728000"/>
          </a:xfrm>
          <a:prstGeom prst="rect">
            <a:avLst/>
          </a:prstGeom>
          <a:solidFill>
            <a:schemeClr val="accent6"/>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5" name="Isosceles Triangle 61">
            <a:extLst>
              <a:ext uri="{FF2B5EF4-FFF2-40B4-BE49-F238E27FC236}">
                <a16:creationId xmlns:a16="http://schemas.microsoft.com/office/drawing/2014/main" id="{A606B2F0-9D9C-4A84-91DA-F5AF7CFD22C2}"/>
              </a:ext>
            </a:extLst>
          </p:cNvPr>
          <p:cNvSpPr/>
          <p:nvPr/>
        </p:nvSpPr>
        <p:spPr bwMode="auto">
          <a:xfrm rot="5400000">
            <a:off x="854411" y="3465385"/>
            <a:ext cx="352813" cy="232833"/>
          </a:xfrm>
          <a:prstGeom prst="triangle">
            <a:avLst/>
          </a:prstGeom>
          <a:solidFill>
            <a:schemeClr val="bg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8" name="TextBox 85">
            <a:extLst>
              <a:ext uri="{FF2B5EF4-FFF2-40B4-BE49-F238E27FC236}">
                <a16:creationId xmlns:a16="http://schemas.microsoft.com/office/drawing/2014/main" id="{E9975D09-C099-4C75-A569-696B189B2127}"/>
              </a:ext>
            </a:extLst>
          </p:cNvPr>
          <p:cNvSpPr txBox="1"/>
          <p:nvPr/>
        </p:nvSpPr>
        <p:spPr>
          <a:xfrm>
            <a:off x="224800" y="339693"/>
            <a:ext cx="2112000" cy="738664"/>
          </a:xfrm>
          <a:prstGeom prst="rect">
            <a:avLst/>
          </a:prstGeom>
          <a:noFill/>
        </p:spPr>
        <p:txBody>
          <a:bodyPr wrap="square" lIns="0" tIns="0" rIns="0" bIns="0" rtlCol="0" anchor="t">
            <a:spAutoFit/>
          </a:bodyPr>
          <a:lstStyle/>
          <a:p>
            <a:pPr lvl="0" algn="ctr">
              <a:spcBef>
                <a:spcPct val="20000"/>
              </a:spcBef>
              <a:defRPr/>
            </a:pPr>
            <a:r>
              <a:rPr lang="es-CO" sz="2400" b="1" dirty="0">
                <a:solidFill>
                  <a:schemeClr val="bg1"/>
                </a:solidFill>
                <a:latin typeface="Ancizar Sans" panose="020B0602040300000003" pitchFamily="34" charset="0"/>
              </a:rPr>
              <a:t>ANALIZAR ESTA SITUACION : </a:t>
            </a:r>
          </a:p>
        </p:txBody>
      </p:sp>
      <p:sp>
        <p:nvSpPr>
          <p:cNvPr id="2" name="CuadroTexto 1">
            <a:extLst>
              <a:ext uri="{FF2B5EF4-FFF2-40B4-BE49-F238E27FC236}">
                <a16:creationId xmlns:a16="http://schemas.microsoft.com/office/drawing/2014/main" id="{345B0FF5-A2FD-D0EA-FE59-5AA36200C74A}"/>
              </a:ext>
            </a:extLst>
          </p:cNvPr>
          <p:cNvSpPr txBox="1"/>
          <p:nvPr/>
        </p:nvSpPr>
        <p:spPr>
          <a:xfrm>
            <a:off x="2641601" y="482601"/>
            <a:ext cx="8940799" cy="584775"/>
          </a:xfrm>
          <a:prstGeom prst="rect">
            <a:avLst/>
          </a:prstGeom>
          <a:noFill/>
        </p:spPr>
        <p:txBody>
          <a:bodyPr wrap="square">
            <a:spAutoFit/>
          </a:bodyPr>
          <a:lstStyle/>
          <a:p>
            <a:pPr algn="ctr"/>
            <a:r>
              <a:rPr lang="es-CO" sz="3200" b="1" dirty="0">
                <a:highlight>
                  <a:srgbClr val="FFFF00"/>
                </a:highlight>
              </a:rPr>
              <a:t>ANALISIS </a:t>
            </a:r>
            <a:endParaRPr lang="es-CO" sz="2400" b="1" dirty="0">
              <a:highlight>
                <a:srgbClr val="FFFF00"/>
              </a:highlight>
            </a:endParaRPr>
          </a:p>
        </p:txBody>
      </p:sp>
      <p:sp>
        <p:nvSpPr>
          <p:cNvPr id="10" name="CuadroTexto 9">
            <a:extLst>
              <a:ext uri="{FF2B5EF4-FFF2-40B4-BE49-F238E27FC236}">
                <a16:creationId xmlns:a16="http://schemas.microsoft.com/office/drawing/2014/main" id="{B47124F2-E5E1-DEA2-FFBB-219470CA5CAA}"/>
              </a:ext>
            </a:extLst>
          </p:cNvPr>
          <p:cNvSpPr txBox="1"/>
          <p:nvPr/>
        </p:nvSpPr>
        <p:spPr>
          <a:xfrm>
            <a:off x="2133600" y="1701801"/>
            <a:ext cx="9347200" cy="913199"/>
          </a:xfrm>
          <a:prstGeom prst="rect">
            <a:avLst/>
          </a:prstGeom>
          <a:noFill/>
          <a:ln>
            <a:solidFill>
              <a:schemeClr val="accent2"/>
            </a:solidFill>
          </a:ln>
        </p:spPr>
        <p:txBody>
          <a:bodyPr wrap="square">
            <a:spAutoFit/>
          </a:bodyPr>
          <a:lstStyle/>
          <a:p>
            <a:pPr algn="just"/>
            <a:r>
              <a:rPr lang="es-CO" sz="2667" dirty="0">
                <a:latin typeface="Times" pitchFamily="2" charset="0"/>
              </a:rPr>
              <a:t>Una </a:t>
            </a:r>
            <a:r>
              <a:rPr lang="es-CO" sz="2667" dirty="0">
                <a:highlight>
                  <a:srgbClr val="FFFF00"/>
                </a:highlight>
                <a:latin typeface="Times" pitchFamily="2" charset="0"/>
              </a:rPr>
              <a:t>solución</a:t>
            </a:r>
            <a:r>
              <a:rPr lang="es-CO" sz="2667" dirty="0">
                <a:latin typeface="Times" pitchFamily="2" charset="0"/>
              </a:rPr>
              <a:t> del modelo es </a:t>
            </a:r>
            <a:r>
              <a:rPr lang="es-CO" sz="2667" dirty="0">
                <a:highlight>
                  <a:srgbClr val="FFFF00"/>
                </a:highlight>
                <a:latin typeface="Times" pitchFamily="2" charset="0"/>
              </a:rPr>
              <a:t>factible</a:t>
            </a:r>
            <a:r>
              <a:rPr lang="es-CO" sz="2667" dirty="0">
                <a:latin typeface="Times" pitchFamily="2" charset="0"/>
              </a:rPr>
              <a:t> si satisface</a:t>
            </a:r>
            <a:r>
              <a:rPr lang="es-CO" sz="2667" dirty="0">
                <a:highlight>
                  <a:srgbClr val="00FF00"/>
                </a:highlight>
                <a:latin typeface="Times" pitchFamily="2" charset="0"/>
              </a:rPr>
              <a:t> todas las restricciones</a:t>
            </a:r>
            <a:r>
              <a:rPr lang="es-CO" sz="2667" dirty="0">
                <a:latin typeface="Times" pitchFamily="2" charset="0"/>
              </a:rPr>
              <a:t>;</a:t>
            </a:r>
          </a:p>
        </p:txBody>
      </p:sp>
      <p:sp>
        <p:nvSpPr>
          <p:cNvPr id="7" name="CuadroTexto 6">
            <a:extLst>
              <a:ext uri="{FF2B5EF4-FFF2-40B4-BE49-F238E27FC236}">
                <a16:creationId xmlns:a16="http://schemas.microsoft.com/office/drawing/2014/main" id="{58F1AA58-1D58-7EE4-9B1D-C0F41751547F}"/>
              </a:ext>
            </a:extLst>
          </p:cNvPr>
          <p:cNvSpPr txBox="1"/>
          <p:nvPr/>
        </p:nvSpPr>
        <p:spPr>
          <a:xfrm>
            <a:off x="2133600" y="2819401"/>
            <a:ext cx="9347200" cy="1077218"/>
          </a:xfrm>
          <a:prstGeom prst="rect">
            <a:avLst/>
          </a:prstGeom>
          <a:noFill/>
          <a:ln>
            <a:solidFill>
              <a:schemeClr val="accent2"/>
            </a:solidFill>
          </a:ln>
        </p:spPr>
        <p:txBody>
          <a:bodyPr wrap="square">
            <a:spAutoFit/>
          </a:bodyPr>
          <a:lstStyle/>
          <a:p>
            <a:pPr algn="just"/>
            <a:r>
              <a:rPr lang="es-CO" sz="3733" dirty="0">
                <a:highlight>
                  <a:srgbClr val="FFFF00"/>
                </a:highlight>
                <a:latin typeface="Times" pitchFamily="2" charset="0"/>
              </a:rPr>
              <a:t>es óptima</a:t>
            </a:r>
            <a:r>
              <a:rPr lang="es-CO" sz="2667" dirty="0">
                <a:latin typeface="Times" pitchFamily="2" charset="0"/>
              </a:rPr>
              <a:t> si, además de ser </a:t>
            </a:r>
            <a:r>
              <a:rPr lang="es-CO" sz="2667" dirty="0">
                <a:highlight>
                  <a:srgbClr val="FFFF00"/>
                </a:highlight>
                <a:latin typeface="Times" pitchFamily="2" charset="0"/>
              </a:rPr>
              <a:t>factible</a:t>
            </a:r>
            <a:r>
              <a:rPr lang="es-CO" sz="2667" dirty="0">
                <a:latin typeface="Times" pitchFamily="2" charset="0"/>
              </a:rPr>
              <a:t>, produce el </a:t>
            </a:r>
            <a:r>
              <a:rPr lang="es-CO" sz="2667" dirty="0">
                <a:highlight>
                  <a:srgbClr val="00FF00"/>
                </a:highlight>
                <a:latin typeface="Times" pitchFamily="2" charset="0"/>
              </a:rPr>
              <a:t>mejor valor (máximo o mínimo) de la función objetivo.</a:t>
            </a:r>
          </a:p>
        </p:txBody>
      </p:sp>
      <p:sp>
        <p:nvSpPr>
          <p:cNvPr id="11" name="CuadroTexto 10">
            <a:extLst>
              <a:ext uri="{FF2B5EF4-FFF2-40B4-BE49-F238E27FC236}">
                <a16:creationId xmlns:a16="http://schemas.microsoft.com/office/drawing/2014/main" id="{1F5AE63F-20B8-80BC-16C7-1C43D4BD1495}"/>
              </a:ext>
            </a:extLst>
          </p:cNvPr>
          <p:cNvSpPr txBox="1"/>
          <p:nvPr/>
        </p:nvSpPr>
        <p:spPr>
          <a:xfrm>
            <a:off x="2133600" y="4241800"/>
            <a:ext cx="9347200" cy="1323632"/>
          </a:xfrm>
          <a:prstGeom prst="rect">
            <a:avLst/>
          </a:prstGeom>
          <a:noFill/>
          <a:ln>
            <a:solidFill>
              <a:schemeClr val="accent2"/>
            </a:solidFill>
          </a:ln>
        </p:spPr>
        <p:txBody>
          <a:bodyPr wrap="square">
            <a:spAutoFit/>
          </a:bodyPr>
          <a:lstStyle/>
          <a:p>
            <a:pPr algn="just"/>
            <a:r>
              <a:rPr lang="es-CO" sz="2667" dirty="0">
                <a:latin typeface="Times" pitchFamily="2" charset="0"/>
              </a:rPr>
              <a:t>ANÁLISIS: En el ejemplo de los boletos, el problema considera </a:t>
            </a:r>
            <a:r>
              <a:rPr lang="es-CO" sz="2667" dirty="0">
                <a:highlight>
                  <a:srgbClr val="FFFF00"/>
                </a:highlight>
                <a:latin typeface="Times" pitchFamily="2" charset="0"/>
              </a:rPr>
              <a:t>tres alternativas factibles</a:t>
            </a:r>
            <a:r>
              <a:rPr lang="es-CO" sz="2667" dirty="0">
                <a:latin typeface="Times" pitchFamily="2" charset="0"/>
              </a:rPr>
              <a:t>, y la tercera es la que produce la solución óptima.</a:t>
            </a:r>
          </a:p>
        </p:txBody>
      </p:sp>
    </p:spTree>
    <p:extLst>
      <p:ext uri="{BB962C8B-B14F-4D97-AF65-F5344CB8AC3E}">
        <p14:creationId xmlns:p14="http://schemas.microsoft.com/office/powerpoint/2010/main" val="402900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2" grpId="0"/>
      <p:bldP spid="2" grpId="1"/>
      <p:bldP spid="10" grpId="0" animBg="1"/>
      <p:bldP spid="7" grpId="0" animBg="1"/>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7C2ECF08-66F7-44E3-818D-7E1664C58AFB}"/>
                  </a:ext>
                </a:extLst>
              </p:cNvPr>
              <p:cNvSpPr txBox="1"/>
              <p:nvPr/>
            </p:nvSpPr>
            <p:spPr>
              <a:xfrm>
                <a:off x="1828801"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7C2ECF08-66F7-44E3-818D-7E1664C58AFB}"/>
                  </a:ext>
                </a:extLst>
              </p:cNvPr>
              <p:cNvSpPr txBox="1">
                <a:spLocks noRot="1" noChangeAspect="1" noMove="1" noResize="1" noEditPoints="1" noAdjustHandles="1" noChangeArrowheads="1" noChangeShapeType="1" noTextEdit="1"/>
              </p:cNvSpPr>
              <p:nvPr/>
            </p:nvSpPr>
            <p:spPr>
              <a:xfrm>
                <a:off x="1828801"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AD92756-BEA3-4DA6-9044-0B08D3E4F10D}"/>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7AD92756-BEA3-4DA6-9044-0B08D3E4F10D}"/>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A0D4FEC-4666-4757-BE49-9A78F2066735}"/>
                  </a:ext>
                </a:extLst>
              </p:cNvPr>
              <p:cNvSpPr txBox="1"/>
              <p:nvPr/>
            </p:nvSpPr>
            <p:spPr>
              <a:xfrm>
                <a:off x="3511999" y="4395616"/>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𝑮𝒓𝒂𝒔𝒂𝒔</m:t>
                              </m:r>
                            </m:num>
                            <m:den>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20" name="CuadroTexto 19">
                <a:extLst>
                  <a:ext uri="{FF2B5EF4-FFF2-40B4-BE49-F238E27FC236}">
                    <a16:creationId xmlns:a16="http://schemas.microsoft.com/office/drawing/2014/main" id="{2A0D4FEC-4666-4757-BE49-9A78F2066735}"/>
                  </a:ext>
                </a:extLst>
              </p:cNvPr>
              <p:cNvSpPr txBox="1">
                <a:spLocks noRot="1" noChangeAspect="1" noMove="1" noResize="1" noEditPoints="1" noAdjustHandles="1" noChangeArrowheads="1" noChangeShapeType="1" noTextEdit="1"/>
              </p:cNvSpPr>
              <p:nvPr/>
            </p:nvSpPr>
            <p:spPr>
              <a:xfrm>
                <a:off x="3511999" y="4395616"/>
                <a:ext cx="4007109"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7F5FB65C-87F5-402D-B248-A651CD1AC0D0}"/>
                  </a:ext>
                </a:extLst>
              </p:cNvPr>
              <p:cNvSpPr txBox="1"/>
              <p:nvPr/>
            </p:nvSpPr>
            <p:spPr>
              <a:xfrm>
                <a:off x="4618785" y="540984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𝟏</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7F5FB65C-87F5-402D-B248-A651CD1AC0D0}"/>
                  </a:ext>
                </a:extLst>
              </p:cNvPr>
              <p:cNvSpPr txBox="1">
                <a:spLocks noRot="1" noChangeAspect="1" noMove="1" noResize="1" noEditPoints="1" noAdjustHandles="1" noChangeArrowheads="1" noChangeShapeType="1" noTextEdit="1"/>
              </p:cNvSpPr>
              <p:nvPr/>
            </p:nvSpPr>
            <p:spPr>
              <a:xfrm>
                <a:off x="4618785" y="5409840"/>
                <a:ext cx="1726740" cy="410369"/>
              </a:xfrm>
              <a:prstGeom prst="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4075269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7C2ECF08-66F7-44E3-818D-7E1664C58AFB}"/>
                  </a:ext>
                </a:extLst>
              </p:cNvPr>
              <p:cNvSpPr txBox="1"/>
              <p:nvPr/>
            </p:nvSpPr>
            <p:spPr>
              <a:xfrm>
                <a:off x="1828801"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7C2ECF08-66F7-44E3-818D-7E1664C58AFB}"/>
                  </a:ext>
                </a:extLst>
              </p:cNvPr>
              <p:cNvSpPr txBox="1">
                <a:spLocks noRot="1" noChangeAspect="1" noMove="1" noResize="1" noEditPoints="1" noAdjustHandles="1" noChangeArrowheads="1" noChangeShapeType="1" noTextEdit="1"/>
              </p:cNvSpPr>
              <p:nvPr/>
            </p:nvSpPr>
            <p:spPr>
              <a:xfrm>
                <a:off x="1828801"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AD92756-BEA3-4DA6-9044-0B08D3E4F10D}"/>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7AD92756-BEA3-4DA6-9044-0B08D3E4F10D}"/>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7F5FB65C-87F5-402D-B248-A651CD1AC0D0}"/>
                  </a:ext>
                </a:extLst>
              </p:cNvPr>
              <p:cNvSpPr txBox="1"/>
              <p:nvPr/>
            </p:nvSpPr>
            <p:spPr>
              <a:xfrm>
                <a:off x="3422650" y="469203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𝟏</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7F5FB65C-87F5-402D-B248-A651CD1AC0D0}"/>
                  </a:ext>
                </a:extLst>
              </p:cNvPr>
              <p:cNvSpPr txBox="1">
                <a:spLocks noRot="1" noChangeAspect="1" noMove="1" noResize="1" noEditPoints="1" noAdjustHandles="1" noChangeArrowheads="1" noChangeShapeType="1" noTextEdit="1"/>
              </p:cNvSpPr>
              <p:nvPr/>
            </p:nvSpPr>
            <p:spPr>
              <a:xfrm>
                <a:off x="3422650" y="4692032"/>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13B1A869-EA43-4690-9F3F-E60206FDE481}"/>
                  </a:ext>
                </a:extLst>
              </p:cNvPr>
              <p:cNvSpPr txBox="1"/>
              <p:nvPr/>
            </p:nvSpPr>
            <p:spPr>
              <a:xfrm>
                <a:off x="4290256" y="4387149"/>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𝑮𝒓𝒂𝒔𝒂𝒔</m:t>
                              </m:r>
                            </m:num>
                            <m:den>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32" name="CuadroTexto 31">
                <a:extLst>
                  <a:ext uri="{FF2B5EF4-FFF2-40B4-BE49-F238E27FC236}">
                    <a16:creationId xmlns:a16="http://schemas.microsoft.com/office/drawing/2014/main" id="{13B1A869-EA43-4690-9F3F-E60206FDE481}"/>
                  </a:ext>
                </a:extLst>
              </p:cNvPr>
              <p:cNvSpPr txBox="1">
                <a:spLocks noRot="1" noChangeAspect="1" noMove="1" noResize="1" noEditPoints="1" noAdjustHandles="1" noChangeArrowheads="1" noChangeShapeType="1" noTextEdit="1"/>
              </p:cNvSpPr>
              <p:nvPr/>
            </p:nvSpPr>
            <p:spPr>
              <a:xfrm>
                <a:off x="4290256" y="4387149"/>
                <a:ext cx="4007109" cy="1003200"/>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2F4FFAAD-8CA4-4C79-BC2B-689916EB5D07}"/>
                  </a:ext>
                </a:extLst>
              </p:cNvPr>
              <p:cNvSpPr txBox="1"/>
              <p:nvPr/>
            </p:nvSpPr>
            <p:spPr>
              <a:xfrm>
                <a:off x="5430441" y="536412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oMath>
                  </m:oMathPara>
                </a14:m>
                <a:endParaRPr lang="es-ES" sz="1867" dirty="0"/>
              </a:p>
            </p:txBody>
          </p:sp>
        </mc:Choice>
        <mc:Fallback xmlns="">
          <p:sp>
            <p:nvSpPr>
              <p:cNvPr id="34" name="CuadroTexto 33">
                <a:extLst>
                  <a:ext uri="{FF2B5EF4-FFF2-40B4-BE49-F238E27FC236}">
                    <a16:creationId xmlns:a16="http://schemas.microsoft.com/office/drawing/2014/main" id="{2F4FFAAD-8CA4-4C79-BC2B-689916EB5D07}"/>
                  </a:ext>
                </a:extLst>
              </p:cNvPr>
              <p:cNvSpPr txBox="1">
                <a:spLocks noRot="1" noChangeAspect="1" noMove="1" noResize="1" noEditPoints="1" noAdjustHandles="1" noChangeArrowheads="1" noChangeShapeType="1" noTextEdit="1"/>
              </p:cNvSpPr>
              <p:nvPr/>
            </p:nvSpPr>
            <p:spPr>
              <a:xfrm>
                <a:off x="5430441" y="5364128"/>
                <a:ext cx="1726740" cy="410369"/>
              </a:xfrm>
              <a:prstGeom prst="rect">
                <a:avLst/>
              </a:prstGeom>
              <a:blipFill>
                <a:blip r:embed="rId1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585533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5E7B03F6-143A-4CA4-B124-B80B7AFD0ED1}"/>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𝑮𝒓𝒂𝒔𝒂𝒔</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17" name="CuadroTexto 16">
                <a:extLst>
                  <a:ext uri="{FF2B5EF4-FFF2-40B4-BE49-F238E27FC236}">
                    <a16:creationId xmlns:a16="http://schemas.microsoft.com/office/drawing/2014/main" id="{5E7B03F6-143A-4CA4-B124-B80B7AFD0ED1}"/>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68D1A954-31F8-4020-8031-7665B8FC967F}"/>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31" name="CuadroTexto 30">
                <a:extLst>
                  <a:ext uri="{FF2B5EF4-FFF2-40B4-BE49-F238E27FC236}">
                    <a16:creationId xmlns:a16="http://schemas.microsoft.com/office/drawing/2014/main" id="{68D1A954-31F8-4020-8031-7665B8FC967F}"/>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17A0B355-0FD1-44F0-8EDD-071BE9EC0CF2}"/>
                  </a:ext>
                </a:extLst>
              </p:cNvPr>
              <p:cNvSpPr txBox="1"/>
              <p:nvPr/>
            </p:nvSpPr>
            <p:spPr>
              <a:xfrm>
                <a:off x="58203" y="449961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𝒈𝒓𝒂𝒔𝒂𝒔</m:t>
                      </m:r>
                    </m:oMath>
                  </m:oMathPara>
                </a14:m>
                <a:endParaRPr lang="es-ES" sz="1733" dirty="0"/>
              </a:p>
            </p:txBody>
          </p:sp>
        </mc:Choice>
        <mc:Fallback xmlns="">
          <p:sp>
            <p:nvSpPr>
              <p:cNvPr id="14" name="CuadroTexto 13">
                <a:extLst>
                  <a:ext uri="{FF2B5EF4-FFF2-40B4-BE49-F238E27FC236}">
                    <a16:creationId xmlns:a16="http://schemas.microsoft.com/office/drawing/2014/main" id="{17A0B355-0FD1-44F0-8EDD-071BE9EC0CF2}"/>
                  </a:ext>
                </a:extLst>
              </p:cNvPr>
              <p:cNvSpPr txBox="1">
                <a:spLocks noRot="1" noChangeAspect="1" noMove="1" noResize="1" noEditPoints="1" noAdjustHandles="1" noChangeArrowheads="1" noChangeShapeType="1" noTextEdit="1"/>
              </p:cNvSpPr>
              <p:nvPr/>
            </p:nvSpPr>
            <p:spPr>
              <a:xfrm>
                <a:off x="58203" y="4499610"/>
                <a:ext cx="2823640" cy="625684"/>
              </a:xfrm>
              <a:prstGeom prst="rect">
                <a:avLst/>
              </a:prstGeom>
              <a:blipFill>
                <a:blip r:embed="rId5"/>
                <a:stretch>
                  <a:fillRect b="-2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7C2ECF08-66F7-44E3-818D-7E1664C58AFB}"/>
                  </a:ext>
                </a:extLst>
              </p:cNvPr>
              <p:cNvSpPr txBox="1"/>
              <p:nvPr/>
            </p:nvSpPr>
            <p:spPr>
              <a:xfrm>
                <a:off x="1828801" y="46835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7C2ECF08-66F7-44E3-818D-7E1664C58AFB}"/>
                  </a:ext>
                </a:extLst>
              </p:cNvPr>
              <p:cNvSpPr txBox="1">
                <a:spLocks noRot="1" noChangeAspect="1" noMove="1" noResize="1" noEditPoints="1" noAdjustHandles="1" noChangeArrowheads="1" noChangeShapeType="1" noTextEdit="1"/>
              </p:cNvSpPr>
              <p:nvPr/>
            </p:nvSpPr>
            <p:spPr>
              <a:xfrm>
                <a:off x="1828801" y="4683565"/>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7AD92756-BEA3-4DA6-9044-0B08D3E4F10D}"/>
                  </a:ext>
                </a:extLst>
              </p:cNvPr>
              <p:cNvSpPr txBox="1"/>
              <p:nvPr/>
            </p:nvSpPr>
            <p:spPr>
              <a:xfrm>
                <a:off x="2641601"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9" name="CuadroTexto 18">
                <a:extLst>
                  <a:ext uri="{FF2B5EF4-FFF2-40B4-BE49-F238E27FC236}">
                    <a16:creationId xmlns:a16="http://schemas.microsoft.com/office/drawing/2014/main" id="{7AD92756-BEA3-4DA6-9044-0B08D3E4F10D}"/>
                  </a:ext>
                </a:extLst>
              </p:cNvPr>
              <p:cNvSpPr txBox="1">
                <a:spLocks noRot="1" noChangeAspect="1" noMove="1" noResize="1" noEditPoints="1" noAdjustHandles="1" noChangeArrowheads="1" noChangeShapeType="1" noTextEdit="1"/>
              </p:cNvSpPr>
              <p:nvPr/>
            </p:nvSpPr>
            <p:spPr>
              <a:xfrm>
                <a:off x="2641601" y="4683564"/>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7F5FB65C-87F5-402D-B248-A651CD1AC0D0}"/>
                  </a:ext>
                </a:extLst>
              </p:cNvPr>
              <p:cNvSpPr txBox="1"/>
              <p:nvPr/>
            </p:nvSpPr>
            <p:spPr>
              <a:xfrm>
                <a:off x="3422650" y="469203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9" name="CuadroTexto 28">
                <a:extLst>
                  <a:ext uri="{FF2B5EF4-FFF2-40B4-BE49-F238E27FC236}">
                    <a16:creationId xmlns:a16="http://schemas.microsoft.com/office/drawing/2014/main" id="{7F5FB65C-87F5-402D-B248-A651CD1AC0D0}"/>
                  </a:ext>
                </a:extLst>
              </p:cNvPr>
              <p:cNvSpPr txBox="1">
                <a:spLocks noRot="1" noChangeAspect="1" noMove="1" noResize="1" noEditPoints="1" noAdjustHandles="1" noChangeArrowheads="1" noChangeShapeType="1" noTextEdit="1"/>
              </p:cNvSpPr>
              <p:nvPr/>
            </p:nvSpPr>
            <p:spPr>
              <a:xfrm>
                <a:off x="3422650" y="4692032"/>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2F4FFAAD-8CA4-4C79-BC2B-689916EB5D07}"/>
                  </a:ext>
                </a:extLst>
              </p:cNvPr>
              <p:cNvSpPr txBox="1"/>
              <p:nvPr/>
            </p:nvSpPr>
            <p:spPr>
              <a:xfrm>
                <a:off x="4372577" y="468356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𝟖</m:t>
                      </m:r>
                    </m:oMath>
                  </m:oMathPara>
                </a14:m>
                <a:endParaRPr lang="es-ES" sz="1867" dirty="0"/>
              </a:p>
            </p:txBody>
          </p:sp>
        </mc:Choice>
        <mc:Fallback xmlns="">
          <p:sp>
            <p:nvSpPr>
              <p:cNvPr id="34" name="CuadroTexto 33">
                <a:extLst>
                  <a:ext uri="{FF2B5EF4-FFF2-40B4-BE49-F238E27FC236}">
                    <a16:creationId xmlns:a16="http://schemas.microsoft.com/office/drawing/2014/main" id="{2F4FFAAD-8CA4-4C79-BC2B-689916EB5D07}"/>
                  </a:ext>
                </a:extLst>
              </p:cNvPr>
              <p:cNvSpPr txBox="1">
                <a:spLocks noRot="1" noChangeAspect="1" noMove="1" noResize="1" noEditPoints="1" noAdjustHandles="1" noChangeArrowheads="1" noChangeShapeType="1" noTextEdit="1"/>
              </p:cNvSpPr>
              <p:nvPr/>
            </p:nvSpPr>
            <p:spPr>
              <a:xfrm>
                <a:off x="4372577" y="4683564"/>
                <a:ext cx="1726740" cy="410369"/>
              </a:xfrm>
              <a:prstGeom prst="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643404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31" name="TextBox 68">
            <a:extLst>
              <a:ext uri="{FF2B5EF4-FFF2-40B4-BE49-F238E27FC236}">
                <a16:creationId xmlns:a16="http://schemas.microsoft.com/office/drawing/2014/main" id="{B33EB2FA-61E8-49B1-867A-557CCB94F26D}"/>
              </a:ext>
            </a:extLst>
          </p:cNvPr>
          <p:cNvSpPr txBox="1"/>
          <p:nvPr/>
        </p:nvSpPr>
        <p:spPr>
          <a:xfrm>
            <a:off x="3251200" y="4118569"/>
            <a:ext cx="1726741"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a:t>
            </a:r>
            <a:endParaRPr lang="es-CO" sz="2133" dirty="0">
              <a:solidFill>
                <a:schemeClr val="accent3"/>
              </a:solidFill>
              <a:latin typeface="Ancizar Sans" panose="020B0602040300000003" pitchFamily="34" charset="0"/>
            </a:endParaRPr>
          </a:p>
        </p:txBody>
      </p:sp>
      <p:sp>
        <p:nvSpPr>
          <p:cNvPr id="32" name="TextBox 68">
            <a:extLst>
              <a:ext uri="{FF2B5EF4-FFF2-40B4-BE49-F238E27FC236}">
                <a16:creationId xmlns:a16="http://schemas.microsoft.com/office/drawing/2014/main" id="{4E9374C7-7392-43AE-847C-D6C048250E7F}"/>
              </a:ext>
            </a:extLst>
          </p:cNvPr>
          <p:cNvSpPr txBox="1"/>
          <p:nvPr/>
        </p:nvSpPr>
        <p:spPr>
          <a:xfrm>
            <a:off x="3252283" y="4572870"/>
            <a:ext cx="1726563"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a:t>
            </a:r>
            <a:endParaRPr lang="es-CO" sz="2133" dirty="0">
              <a:solidFill>
                <a:schemeClr val="accent3"/>
              </a:solidFill>
              <a:latin typeface="Ancizar Sans" panose="020B0602040300000003" pitchFamily="34" charset="0"/>
            </a:endParaRPr>
          </a:p>
        </p:txBody>
      </p:sp>
      <p:sp>
        <p:nvSpPr>
          <p:cNvPr id="33" name="TextBox 68">
            <a:extLst>
              <a:ext uri="{FF2B5EF4-FFF2-40B4-BE49-F238E27FC236}">
                <a16:creationId xmlns:a16="http://schemas.microsoft.com/office/drawing/2014/main" id="{CFD0C81B-5E3C-4CAC-8702-1D18E128C04E}"/>
              </a:ext>
            </a:extLst>
          </p:cNvPr>
          <p:cNvSpPr txBox="1"/>
          <p:nvPr/>
        </p:nvSpPr>
        <p:spPr>
          <a:xfrm>
            <a:off x="3252283" y="5024275"/>
            <a:ext cx="1726563"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a:t>
            </a:r>
            <a:endParaRPr lang="es-CO" sz="2133" dirty="0">
              <a:solidFill>
                <a:schemeClr val="accent3"/>
              </a:solidFill>
              <a:latin typeface="Ancizar Sans" panose="020B0602040300000003" pitchFamily="34" charset="0"/>
            </a:endParaRPr>
          </a:p>
        </p:txBody>
      </p:sp>
      <p:grpSp>
        <p:nvGrpSpPr>
          <p:cNvPr id="47" name="Group 78">
            <a:extLst>
              <a:ext uri="{FF2B5EF4-FFF2-40B4-BE49-F238E27FC236}">
                <a16:creationId xmlns:a16="http://schemas.microsoft.com/office/drawing/2014/main" id="{7E2F8513-2C74-4684-984E-76435B2FF46B}"/>
              </a:ext>
            </a:extLst>
          </p:cNvPr>
          <p:cNvGrpSpPr/>
          <p:nvPr/>
        </p:nvGrpSpPr>
        <p:grpSpPr>
          <a:xfrm>
            <a:off x="508000" y="10332651"/>
            <a:ext cx="2601384" cy="1155700"/>
            <a:chOff x="1733550" y="3700462"/>
            <a:chExt cx="1951038" cy="738188"/>
          </a:xfrm>
        </p:grpSpPr>
        <p:sp>
          <p:nvSpPr>
            <p:cNvPr id="52" name="Freeform 44">
              <a:extLst>
                <a:ext uri="{FF2B5EF4-FFF2-40B4-BE49-F238E27FC236}">
                  <a16:creationId xmlns:a16="http://schemas.microsoft.com/office/drawing/2014/main" id="{CA847B87-E901-40F2-9FFD-A78D465AC4F0}"/>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0" name="Freeform 45">
              <a:extLst>
                <a:ext uri="{FF2B5EF4-FFF2-40B4-BE49-F238E27FC236}">
                  <a16:creationId xmlns:a16="http://schemas.microsoft.com/office/drawing/2014/main" id="{D6D8330E-C9AB-4030-AE64-C543D26034D4}"/>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1" name="Freeform 46">
              <a:extLst>
                <a:ext uri="{FF2B5EF4-FFF2-40B4-BE49-F238E27FC236}">
                  <a16:creationId xmlns:a16="http://schemas.microsoft.com/office/drawing/2014/main" id="{9C307439-53EB-454C-A744-15666B36503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65" name="Freeform 47">
            <a:extLst>
              <a:ext uri="{FF2B5EF4-FFF2-40B4-BE49-F238E27FC236}">
                <a16:creationId xmlns:a16="http://schemas.microsoft.com/office/drawing/2014/main" id="{F3A8D51C-0247-438D-9B07-1A13392BD09E}"/>
              </a:ext>
            </a:extLst>
          </p:cNvPr>
          <p:cNvSpPr>
            <a:spLocks noEditPoints="1"/>
          </p:cNvSpPr>
          <p:nvPr/>
        </p:nvSpPr>
        <p:spPr bwMode="auto">
          <a:xfrm flipH="1">
            <a:off x="2741084" y="1107641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6" name="TextBox 51">
            <a:extLst>
              <a:ext uri="{FF2B5EF4-FFF2-40B4-BE49-F238E27FC236}">
                <a16:creationId xmlns:a16="http://schemas.microsoft.com/office/drawing/2014/main" id="{DB931866-A09E-434F-BE04-A32DDCD26390}"/>
              </a:ext>
            </a:extLst>
          </p:cNvPr>
          <p:cNvSpPr txBox="1"/>
          <p:nvPr/>
        </p:nvSpPr>
        <p:spPr>
          <a:xfrm>
            <a:off x="1270000" y="10651024"/>
            <a:ext cx="1549401"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Restricciones de signo</a:t>
            </a:r>
            <a:endParaRPr lang="es-CO" sz="1867" dirty="0">
              <a:solidFill>
                <a:schemeClr val="bg1"/>
              </a:solidFill>
              <a:latin typeface="Ancizar Sans" panose="020B0602040300000003" pitchFamily="34" charset="0"/>
            </a:endParaRPr>
          </a:p>
        </p:txBody>
      </p:sp>
      <p:sp>
        <p:nvSpPr>
          <p:cNvPr id="67" name="CuadroTexto 66">
            <a:extLst>
              <a:ext uri="{FF2B5EF4-FFF2-40B4-BE49-F238E27FC236}">
                <a16:creationId xmlns:a16="http://schemas.microsoft.com/office/drawing/2014/main" id="{7258EEE0-B2D5-43A1-9546-DF3F0AA2EF27}"/>
              </a:ext>
            </a:extLst>
          </p:cNvPr>
          <p:cNvSpPr txBox="1"/>
          <p:nvPr/>
        </p:nvSpPr>
        <p:spPr>
          <a:xfrm>
            <a:off x="3251200" y="10650220"/>
            <a:ext cx="7924800" cy="1282339"/>
          </a:xfrm>
          <a:prstGeom prst="rect">
            <a:avLst/>
          </a:prstGeom>
          <a:noFill/>
        </p:spPr>
        <p:txBody>
          <a:bodyPr wrap="square">
            <a:spAutoFit/>
          </a:bodyPr>
          <a:lstStyle/>
          <a:p>
            <a:r>
              <a:rPr lang="es-ES" sz="2133" dirty="0">
                <a:solidFill>
                  <a:srgbClr val="318B71"/>
                </a:solidFill>
                <a:latin typeface="Ancizar Sans" panose="020B0602040300000003" pitchFamily="34" charset="0"/>
              </a:rPr>
              <a:t>¿La variables pueden asumir solo valores positivos? o</a:t>
            </a:r>
          </a:p>
          <a:p>
            <a:r>
              <a:rPr lang="es-ES" sz="2133" dirty="0">
                <a:solidFill>
                  <a:srgbClr val="318B71"/>
                </a:solidFill>
                <a:latin typeface="Ancizar Sans" panose="020B0602040300000003" pitchFamily="34" charset="0"/>
              </a:rPr>
              <a:t>¿Las variables pueden asumir valores tanto positivos como negativos?</a:t>
            </a:r>
          </a:p>
          <a:p>
            <a:endParaRPr lang="es-ES" sz="1600" dirty="0">
              <a:solidFill>
                <a:srgbClr val="318B71"/>
              </a:solidFill>
              <a:latin typeface="Ancizar Sans" panose="020B0602040300000003" pitchFamily="34" charset="0"/>
            </a:endParaRPr>
          </a:p>
          <a:p>
            <a:r>
              <a:rPr lang="es-ES" sz="1867" dirty="0">
                <a:solidFill>
                  <a:srgbClr val="318B71"/>
                </a:solidFill>
                <a:latin typeface="Ancizar Sans" panose="020B0602040300000003" pitchFamily="34" charset="0"/>
              </a:rPr>
              <a:t>En el caso de la juguetería las variables solo pueden tener valores positivos</a:t>
            </a:r>
          </a:p>
        </p:txBody>
      </p:sp>
      <p:sp>
        <p:nvSpPr>
          <p:cNvPr id="68" name="TextBox 75">
            <a:extLst>
              <a:ext uri="{FF2B5EF4-FFF2-40B4-BE49-F238E27FC236}">
                <a16:creationId xmlns:a16="http://schemas.microsoft.com/office/drawing/2014/main" id="{AA881584-3524-4871-AAAC-19B6B9552684}"/>
              </a:ext>
            </a:extLst>
          </p:cNvPr>
          <p:cNvSpPr txBox="1"/>
          <p:nvPr/>
        </p:nvSpPr>
        <p:spPr>
          <a:xfrm>
            <a:off x="631713" y="10415129"/>
            <a:ext cx="541175" cy="420564"/>
          </a:xfrm>
          <a:prstGeom prst="rect">
            <a:avLst/>
          </a:prstGeom>
          <a:noFill/>
        </p:spPr>
        <p:txBody>
          <a:bodyPr wrap="square" rtlCol="0">
            <a:spAutoFit/>
          </a:bodyPr>
          <a:lstStyle/>
          <a:p>
            <a:pPr algn="ctr"/>
            <a:r>
              <a:rPr lang="es-CO" sz="2133" b="1" dirty="0">
                <a:solidFill>
                  <a:schemeClr val="bg1"/>
                </a:solidFill>
                <a:latin typeface="Ancizar Sans" panose="020B0602040300000003" pitchFamily="34" charset="0"/>
              </a:rPr>
              <a:t>04</a:t>
            </a:r>
          </a:p>
        </p:txBody>
      </p:sp>
      <p:grpSp>
        <p:nvGrpSpPr>
          <p:cNvPr id="62" name="Grupo 61">
            <a:extLst>
              <a:ext uri="{FF2B5EF4-FFF2-40B4-BE49-F238E27FC236}">
                <a16:creationId xmlns:a16="http://schemas.microsoft.com/office/drawing/2014/main" id="{F6A7C653-E3EF-4730-95CA-52E515649C11}"/>
              </a:ext>
            </a:extLst>
          </p:cNvPr>
          <p:cNvGrpSpPr/>
          <p:nvPr/>
        </p:nvGrpSpPr>
        <p:grpSpPr>
          <a:xfrm>
            <a:off x="2956983" y="3429003"/>
            <a:ext cx="5862340" cy="554231"/>
            <a:chOff x="2230142" y="2613277"/>
            <a:chExt cx="4396755" cy="415673"/>
          </a:xfrm>
        </p:grpSpPr>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BC7CD7F5-FF09-4BD1-9848-5D98D97A5E0B}"/>
                    </a:ext>
                  </a:extLst>
                </p:cNvPr>
                <p:cNvSpPr txBox="1"/>
                <p:nvPr/>
              </p:nvSpPr>
              <p:spPr>
                <a:xfrm>
                  <a:off x="3228059" y="2685934"/>
                  <a:ext cx="427037"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63" name="CuadroTexto 62">
                  <a:extLst>
                    <a:ext uri="{FF2B5EF4-FFF2-40B4-BE49-F238E27FC236}">
                      <a16:creationId xmlns:a16="http://schemas.microsoft.com/office/drawing/2014/main" id="{BC7CD7F5-FF09-4BD1-9848-5D98D97A5E0B}"/>
                    </a:ext>
                  </a:extLst>
                </p:cNvPr>
                <p:cNvSpPr txBox="1">
                  <a:spLocks noRot="1" noChangeAspect="1" noMove="1" noResize="1" noEditPoints="1" noAdjustHandles="1" noChangeArrowheads="1" noChangeShapeType="1" noTextEdit="1"/>
                </p:cNvSpPr>
                <p:nvPr/>
              </p:nvSpPr>
              <p:spPr>
                <a:xfrm>
                  <a:off x="3228059" y="2685934"/>
                  <a:ext cx="427037" cy="284742"/>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521CA0EC-F4B4-4AAF-92F9-18B2F7D37A90}"/>
                    </a:ext>
                  </a:extLst>
                </p:cNvPr>
                <p:cNvSpPr txBox="1"/>
                <p:nvPr/>
              </p:nvSpPr>
              <p:spPr>
                <a:xfrm>
                  <a:off x="3655096" y="2613277"/>
                  <a:ext cx="2971801" cy="415673"/>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2"/>
                            </a:solidFill>
                            <a:latin typeface="Cambria Math" panose="02040503050406030204" pitchFamily="18" charset="0"/>
                          </a:rPr>
                          <m:t>𝟓𝟎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𝟏</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𝟐𝟎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𝟐</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𝟑𝟎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𝟑</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𝟖𝟎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𝟒</m:t>
                            </m:r>
                          </m:sub>
                        </m:sSub>
                      </m:oMath>
                    </m:oMathPara>
                  </a14:m>
                  <a:endParaRPr lang="es-ES" sz="2133" b="1" i="1" dirty="0">
                    <a:solidFill>
                      <a:schemeClr val="accent2"/>
                    </a:solidFill>
                    <a:latin typeface="Cambria Math" panose="02040503050406030204" pitchFamily="18" charset="0"/>
                  </a:endParaRPr>
                </a:p>
              </p:txBody>
            </p:sp>
          </mc:Choice>
          <mc:Fallback xmlns="">
            <p:sp>
              <p:nvSpPr>
                <p:cNvPr id="64" name="CuadroTexto 63">
                  <a:extLst>
                    <a:ext uri="{FF2B5EF4-FFF2-40B4-BE49-F238E27FC236}">
                      <a16:creationId xmlns:a16="http://schemas.microsoft.com/office/drawing/2014/main" id="{521CA0EC-F4B4-4AAF-92F9-18B2F7D37A90}"/>
                    </a:ext>
                  </a:extLst>
                </p:cNvPr>
                <p:cNvSpPr txBox="1">
                  <a:spLocks noRot="1" noChangeAspect="1" noMove="1" noResize="1" noEditPoints="1" noAdjustHandles="1" noChangeArrowheads="1" noChangeShapeType="1" noTextEdit="1"/>
                </p:cNvSpPr>
                <p:nvPr/>
              </p:nvSpPr>
              <p:spPr>
                <a:xfrm>
                  <a:off x="3655096" y="2613277"/>
                  <a:ext cx="2971801" cy="415673"/>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048C45BF-5E7D-4A6C-84DF-EC0B8A416ABF}"/>
                    </a:ext>
                  </a:extLst>
                </p:cNvPr>
                <p:cNvSpPr txBox="1"/>
                <p:nvPr/>
              </p:nvSpPr>
              <p:spPr>
                <a:xfrm>
                  <a:off x="2230142" y="2712828"/>
                  <a:ext cx="1144539" cy="24617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𝑴𝒊𝒏</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69" name="CuadroTexto 68">
                  <a:extLst>
                    <a:ext uri="{FF2B5EF4-FFF2-40B4-BE49-F238E27FC236}">
                      <a16:creationId xmlns:a16="http://schemas.microsoft.com/office/drawing/2014/main" id="{048C45BF-5E7D-4A6C-84DF-EC0B8A416ABF}"/>
                    </a:ext>
                  </a:extLst>
                </p:cNvPr>
                <p:cNvSpPr txBox="1">
                  <a:spLocks noRot="1" noChangeAspect="1" noMove="1" noResize="1" noEditPoints="1" noAdjustHandles="1" noChangeArrowheads="1" noChangeShapeType="1" noTextEdit="1"/>
                </p:cNvSpPr>
                <p:nvPr/>
              </p:nvSpPr>
              <p:spPr>
                <a:xfrm>
                  <a:off x="2230142" y="2712828"/>
                  <a:ext cx="1144539" cy="246173"/>
                </a:xfrm>
                <a:prstGeom prst="rect">
                  <a:avLst/>
                </a:prstGeom>
                <a:blipFill>
                  <a:blip r:embed="rId5"/>
                  <a:stretch>
                    <a:fillRect b="-5556"/>
                  </a:stretch>
                </a:blipFill>
              </p:spPr>
              <p:txBody>
                <a:bodyPr/>
                <a:lstStyle/>
                <a:p>
                  <a:r>
                    <a:rPr lang="es-CO">
                      <a:noFill/>
                    </a:rPr>
                    <a:t> </a:t>
                  </a:r>
                </a:p>
              </p:txBody>
            </p:sp>
          </mc:Fallback>
        </mc:AlternateContent>
      </p:grpSp>
      <p:sp>
        <p:nvSpPr>
          <p:cNvPr id="70" name="Freeform 44">
            <a:extLst>
              <a:ext uri="{FF2B5EF4-FFF2-40B4-BE49-F238E27FC236}">
                <a16:creationId xmlns:a16="http://schemas.microsoft.com/office/drawing/2014/main" id="{CC780D58-6416-43F1-8E83-42CCCBC2CB66}"/>
              </a:ext>
            </a:extLst>
          </p:cNvPr>
          <p:cNvSpPr>
            <a:spLocks/>
          </p:cNvSpPr>
          <p:nvPr/>
        </p:nvSpPr>
        <p:spPr bwMode="auto">
          <a:xfrm>
            <a:off x="514352" y="1442041"/>
            <a:ext cx="2595033" cy="1875420"/>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1" name="Freeform 46">
            <a:extLst>
              <a:ext uri="{FF2B5EF4-FFF2-40B4-BE49-F238E27FC236}">
                <a16:creationId xmlns:a16="http://schemas.microsoft.com/office/drawing/2014/main" id="{1C8F13C2-7DAD-4BCC-8D52-BE7A22B8F1BD}"/>
              </a:ext>
            </a:extLst>
          </p:cNvPr>
          <p:cNvSpPr>
            <a:spLocks/>
          </p:cNvSpPr>
          <p:nvPr/>
        </p:nvSpPr>
        <p:spPr bwMode="auto">
          <a:xfrm>
            <a:off x="510861" y="2514601"/>
            <a:ext cx="2598523" cy="812800"/>
          </a:xfrm>
          <a:custGeom>
            <a:avLst/>
            <a:gdLst>
              <a:gd name="connsiteX0" fmla="*/ 9989 w 9989"/>
              <a:gd name="connsiteY0" fmla="*/ 9560 h 10000"/>
              <a:gd name="connsiteX1" fmla="*/ 2175 w 9989"/>
              <a:gd name="connsiteY1" fmla="*/ 9560 h 10000"/>
              <a:gd name="connsiteX2" fmla="*/ 2097 w 9989"/>
              <a:gd name="connsiteY2" fmla="*/ 9560 h 10000"/>
              <a:gd name="connsiteX3" fmla="*/ 1633 w 9989"/>
              <a:gd name="connsiteY3" fmla="*/ 9670 h 10000"/>
              <a:gd name="connsiteX4" fmla="*/ 1246 w 9989"/>
              <a:gd name="connsiteY4" fmla="*/ 9560 h 10000"/>
              <a:gd name="connsiteX5" fmla="*/ 1130 w 9989"/>
              <a:gd name="connsiteY5" fmla="*/ 9560 h 10000"/>
              <a:gd name="connsiteX6" fmla="*/ 1053 w 9989"/>
              <a:gd name="connsiteY6" fmla="*/ 9560 h 10000"/>
              <a:gd name="connsiteX7" fmla="*/ 917 w 9989"/>
              <a:gd name="connsiteY7" fmla="*/ 9451 h 10000"/>
              <a:gd name="connsiteX8" fmla="*/ 376 w 9989"/>
              <a:gd name="connsiteY8" fmla="*/ 8462 h 10000"/>
              <a:gd name="connsiteX9" fmla="*/ 86 w 9989"/>
              <a:gd name="connsiteY9" fmla="*/ 6374 h 10000"/>
              <a:gd name="connsiteX10" fmla="*/ 105 w 9989"/>
              <a:gd name="connsiteY10" fmla="*/ 3956 h 10000"/>
              <a:gd name="connsiteX11" fmla="*/ 337 w 9989"/>
              <a:gd name="connsiteY11" fmla="*/ 2348 h 10000"/>
              <a:gd name="connsiteX12" fmla="*/ 415 w 9989"/>
              <a:gd name="connsiteY12" fmla="*/ 1758 h 10000"/>
              <a:gd name="connsiteX13" fmla="*/ 531 w 9989"/>
              <a:gd name="connsiteY13" fmla="*/ 1429 h 10000"/>
              <a:gd name="connsiteX14" fmla="*/ 782 w 9989"/>
              <a:gd name="connsiteY14" fmla="*/ 879 h 10000"/>
              <a:gd name="connsiteX15" fmla="*/ 1324 w 9989"/>
              <a:gd name="connsiteY15" fmla="*/ 440 h 10000"/>
              <a:gd name="connsiteX16" fmla="*/ 1865 w 9989"/>
              <a:gd name="connsiteY16" fmla="*/ 330 h 10000"/>
              <a:gd name="connsiteX17" fmla="*/ 2832 w 9989"/>
              <a:gd name="connsiteY17" fmla="*/ 440 h 10000"/>
              <a:gd name="connsiteX18" fmla="*/ 2832 w 9989"/>
              <a:gd name="connsiteY18" fmla="*/ 110 h 10000"/>
              <a:gd name="connsiteX19" fmla="*/ 1730 w 9989"/>
              <a:gd name="connsiteY19" fmla="*/ 0 h 10000"/>
              <a:gd name="connsiteX20" fmla="*/ 1188 w 9989"/>
              <a:gd name="connsiteY20" fmla="*/ 110 h 10000"/>
              <a:gd name="connsiteX21" fmla="*/ 647 w 9989"/>
              <a:gd name="connsiteY21" fmla="*/ 769 h 10000"/>
              <a:gd name="connsiteX22" fmla="*/ 415 w 9989"/>
              <a:gd name="connsiteY22" fmla="*/ 1429 h 10000"/>
              <a:gd name="connsiteX23" fmla="*/ 240 w 9989"/>
              <a:gd name="connsiteY23" fmla="*/ 2198 h 10000"/>
              <a:gd name="connsiteX24" fmla="*/ 28 w 9989"/>
              <a:gd name="connsiteY24" fmla="*/ 4176 h 10000"/>
              <a:gd name="connsiteX25" fmla="*/ 47 w 9989"/>
              <a:gd name="connsiteY25" fmla="*/ 6703 h 10000"/>
              <a:gd name="connsiteX26" fmla="*/ 376 w 9989"/>
              <a:gd name="connsiteY26" fmla="*/ 8901 h 10000"/>
              <a:gd name="connsiteX27" fmla="*/ 937 w 9989"/>
              <a:gd name="connsiteY27" fmla="*/ 9890 h 10000"/>
              <a:gd name="connsiteX28" fmla="*/ 995 w 9989"/>
              <a:gd name="connsiteY28" fmla="*/ 9890 h 10000"/>
              <a:gd name="connsiteX29" fmla="*/ 1072 w 9989"/>
              <a:gd name="connsiteY29" fmla="*/ 9890 h 10000"/>
              <a:gd name="connsiteX30" fmla="*/ 1169 w 9989"/>
              <a:gd name="connsiteY30" fmla="*/ 10000 h 10000"/>
              <a:gd name="connsiteX31" fmla="*/ 1266 w 9989"/>
              <a:gd name="connsiteY31" fmla="*/ 10000 h 10000"/>
              <a:gd name="connsiteX32" fmla="*/ 1343 w 9989"/>
              <a:gd name="connsiteY32" fmla="*/ 10000 h 10000"/>
              <a:gd name="connsiteX33" fmla="*/ 1401 w 9989"/>
              <a:gd name="connsiteY33" fmla="*/ 10000 h 10000"/>
              <a:gd name="connsiteX34" fmla="*/ 1478 w 9989"/>
              <a:gd name="connsiteY34" fmla="*/ 10000 h 10000"/>
              <a:gd name="connsiteX35" fmla="*/ 2078 w 9989"/>
              <a:gd name="connsiteY35" fmla="*/ 10000 h 10000"/>
              <a:gd name="connsiteX36" fmla="*/ 2155 w 9989"/>
              <a:gd name="connsiteY36" fmla="*/ 10000 h 10000"/>
              <a:gd name="connsiteX37" fmla="*/ 9989 w 9989"/>
              <a:gd name="connsiteY37" fmla="*/ 10000 h 10000"/>
              <a:gd name="connsiteX38" fmla="*/ 9989 w 9989"/>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532 w 10000"/>
              <a:gd name="connsiteY13" fmla="*/ 1429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80 w 10000"/>
              <a:gd name="connsiteY12" fmla="*/ 1810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32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000">
                <a:moveTo>
                  <a:pt x="10000" y="9560"/>
                </a:moveTo>
                <a:lnTo>
                  <a:pt x="2177" y="9560"/>
                </a:lnTo>
                <a:lnTo>
                  <a:pt x="2099" y="9560"/>
                </a:lnTo>
                <a:cubicBezTo>
                  <a:pt x="1945" y="9560"/>
                  <a:pt x="1790" y="9560"/>
                  <a:pt x="1635" y="9670"/>
                </a:cubicBezTo>
                <a:cubicBezTo>
                  <a:pt x="1500" y="9670"/>
                  <a:pt x="1384" y="9670"/>
                  <a:pt x="1247" y="9560"/>
                </a:cubicBezTo>
                <a:lnTo>
                  <a:pt x="1131" y="9560"/>
                </a:lnTo>
                <a:lnTo>
                  <a:pt x="1054" y="9560"/>
                </a:lnTo>
                <a:cubicBezTo>
                  <a:pt x="996" y="9560"/>
                  <a:pt x="957" y="9560"/>
                  <a:pt x="918" y="9451"/>
                </a:cubicBezTo>
                <a:cubicBezTo>
                  <a:pt x="725" y="9341"/>
                  <a:pt x="532" y="9011"/>
                  <a:pt x="376" y="8462"/>
                </a:cubicBezTo>
                <a:cubicBezTo>
                  <a:pt x="240" y="7912"/>
                  <a:pt x="144" y="7253"/>
                  <a:pt x="86" y="6374"/>
                </a:cubicBezTo>
                <a:cubicBezTo>
                  <a:pt x="47" y="5604"/>
                  <a:pt x="47" y="4725"/>
                  <a:pt x="105" y="3956"/>
                </a:cubicBezTo>
                <a:cubicBezTo>
                  <a:pt x="144" y="3187"/>
                  <a:pt x="279" y="2719"/>
                  <a:pt x="337" y="2348"/>
                </a:cubicBezTo>
                <a:cubicBezTo>
                  <a:pt x="395" y="1977"/>
                  <a:pt x="436" y="1842"/>
                  <a:pt x="456" y="1732"/>
                </a:cubicBezTo>
                <a:cubicBezTo>
                  <a:pt x="494" y="1622"/>
                  <a:pt x="535" y="1467"/>
                  <a:pt x="589" y="1325"/>
                </a:cubicBezTo>
                <a:cubicBezTo>
                  <a:pt x="643" y="1183"/>
                  <a:pt x="686" y="989"/>
                  <a:pt x="783" y="879"/>
                </a:cubicBezTo>
                <a:cubicBezTo>
                  <a:pt x="957" y="549"/>
                  <a:pt x="1131" y="440"/>
                  <a:pt x="1325" y="440"/>
                </a:cubicBezTo>
                <a:cubicBezTo>
                  <a:pt x="1500" y="330"/>
                  <a:pt x="1693" y="330"/>
                  <a:pt x="1867" y="330"/>
                </a:cubicBezTo>
                <a:cubicBezTo>
                  <a:pt x="2196" y="330"/>
                  <a:pt x="2526" y="330"/>
                  <a:pt x="2835" y="440"/>
                </a:cubicBezTo>
                <a:cubicBezTo>
                  <a:pt x="2874" y="440"/>
                  <a:pt x="2874" y="110"/>
                  <a:pt x="2835" y="110"/>
                </a:cubicBezTo>
                <a:cubicBezTo>
                  <a:pt x="2468" y="0"/>
                  <a:pt x="2099" y="0"/>
                  <a:pt x="1732" y="0"/>
                </a:cubicBezTo>
                <a:cubicBezTo>
                  <a:pt x="1558" y="0"/>
                  <a:pt x="1363" y="0"/>
                  <a:pt x="1189" y="110"/>
                </a:cubicBezTo>
                <a:cubicBezTo>
                  <a:pt x="996" y="220"/>
                  <a:pt x="822" y="330"/>
                  <a:pt x="648" y="769"/>
                </a:cubicBezTo>
                <a:cubicBezTo>
                  <a:pt x="570" y="879"/>
                  <a:pt x="474" y="1099"/>
                  <a:pt x="415" y="1429"/>
                </a:cubicBezTo>
                <a:cubicBezTo>
                  <a:pt x="337" y="1648"/>
                  <a:pt x="279" y="1868"/>
                  <a:pt x="240" y="2198"/>
                </a:cubicBezTo>
                <a:cubicBezTo>
                  <a:pt x="124" y="2747"/>
                  <a:pt x="47" y="3407"/>
                  <a:pt x="28" y="4176"/>
                </a:cubicBezTo>
                <a:cubicBezTo>
                  <a:pt x="-11" y="5055"/>
                  <a:pt x="-11" y="5934"/>
                  <a:pt x="47" y="6703"/>
                </a:cubicBezTo>
                <a:cubicBezTo>
                  <a:pt x="105" y="7582"/>
                  <a:pt x="221" y="8352"/>
                  <a:pt x="376" y="8901"/>
                </a:cubicBezTo>
                <a:cubicBezTo>
                  <a:pt x="532" y="9451"/>
                  <a:pt x="725" y="9780"/>
                  <a:pt x="938" y="9890"/>
                </a:cubicBezTo>
                <a:lnTo>
                  <a:pt x="996" y="9890"/>
                </a:lnTo>
                <a:lnTo>
                  <a:pt x="1073" y="9890"/>
                </a:lnTo>
                <a:cubicBezTo>
                  <a:pt x="1112" y="10000"/>
                  <a:pt x="1151" y="10000"/>
                  <a:pt x="1170" y="10000"/>
                </a:cubicBezTo>
                <a:lnTo>
                  <a:pt x="1267" y="10000"/>
                </a:lnTo>
                <a:lnTo>
                  <a:pt x="1344" y="10000"/>
                </a:lnTo>
                <a:lnTo>
                  <a:pt x="1403" y="10000"/>
                </a:lnTo>
                <a:lnTo>
                  <a:pt x="1480" y="10000"/>
                </a:lnTo>
                <a:lnTo>
                  <a:pt x="2080" y="10000"/>
                </a:lnTo>
                <a:lnTo>
                  <a:pt x="2157" y="10000"/>
                </a:lnTo>
                <a:lnTo>
                  <a:pt x="10000" y="10000"/>
                </a:lnTo>
                <a:lnTo>
                  <a:pt x="10000" y="956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2" name="TextBox 51">
            <a:extLst>
              <a:ext uri="{FF2B5EF4-FFF2-40B4-BE49-F238E27FC236}">
                <a16:creationId xmlns:a16="http://schemas.microsoft.com/office/drawing/2014/main" id="{CAAF8351-BACB-4484-AED4-39C69F1E6530}"/>
              </a:ext>
            </a:extLst>
          </p:cNvPr>
          <p:cNvSpPr txBox="1"/>
          <p:nvPr/>
        </p:nvSpPr>
        <p:spPr>
          <a:xfrm>
            <a:off x="1447800" y="1584435"/>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73" name="Group 62">
            <a:extLst>
              <a:ext uri="{FF2B5EF4-FFF2-40B4-BE49-F238E27FC236}">
                <a16:creationId xmlns:a16="http://schemas.microsoft.com/office/drawing/2014/main" id="{A27CAC80-5208-4441-8B3D-2E71DD759A6B}"/>
              </a:ext>
            </a:extLst>
          </p:cNvPr>
          <p:cNvGrpSpPr/>
          <p:nvPr/>
        </p:nvGrpSpPr>
        <p:grpSpPr>
          <a:xfrm>
            <a:off x="508000" y="3022601"/>
            <a:ext cx="2601384" cy="1155700"/>
            <a:chOff x="1733550" y="3700462"/>
            <a:chExt cx="1951038" cy="738188"/>
          </a:xfrm>
        </p:grpSpPr>
        <p:sp>
          <p:nvSpPr>
            <p:cNvPr id="74" name="Freeform 44">
              <a:extLst>
                <a:ext uri="{FF2B5EF4-FFF2-40B4-BE49-F238E27FC236}">
                  <a16:creationId xmlns:a16="http://schemas.microsoft.com/office/drawing/2014/main" id="{F6079AB6-779A-4EB9-9E26-5D49CD771A18}"/>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5" name="Freeform 45">
              <a:extLst>
                <a:ext uri="{FF2B5EF4-FFF2-40B4-BE49-F238E27FC236}">
                  <a16:creationId xmlns:a16="http://schemas.microsoft.com/office/drawing/2014/main" id="{3609FDE8-032D-4A8C-B7E1-C79801DCBA78}"/>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6" name="Freeform 46">
              <a:extLst>
                <a:ext uri="{FF2B5EF4-FFF2-40B4-BE49-F238E27FC236}">
                  <a16:creationId xmlns:a16="http://schemas.microsoft.com/office/drawing/2014/main" id="{B304DC05-669A-4717-BA30-9F5D11B30AA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77" name="Freeform 47">
            <a:extLst>
              <a:ext uri="{FF2B5EF4-FFF2-40B4-BE49-F238E27FC236}">
                <a16:creationId xmlns:a16="http://schemas.microsoft.com/office/drawing/2014/main" id="{9C273968-9A1D-43C6-A016-E34BA65D9F7F}"/>
              </a:ext>
            </a:extLst>
          </p:cNvPr>
          <p:cNvSpPr>
            <a:spLocks noEditPoints="1"/>
          </p:cNvSpPr>
          <p:nvPr/>
        </p:nvSpPr>
        <p:spPr bwMode="auto">
          <a:xfrm flipH="1">
            <a:off x="2766484" y="38184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8" name="TextBox 67">
            <a:extLst>
              <a:ext uri="{FF2B5EF4-FFF2-40B4-BE49-F238E27FC236}">
                <a16:creationId xmlns:a16="http://schemas.microsoft.com/office/drawing/2014/main" id="{F3ADC0A4-377F-4BDD-8D5B-358AD0AA07BB}"/>
              </a:ext>
            </a:extLst>
          </p:cNvPr>
          <p:cNvSpPr txBox="1"/>
          <p:nvPr/>
        </p:nvSpPr>
        <p:spPr>
          <a:xfrm>
            <a:off x="672109" y="31220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79" name="TextBox 68">
            <a:extLst>
              <a:ext uri="{FF2B5EF4-FFF2-40B4-BE49-F238E27FC236}">
                <a16:creationId xmlns:a16="http://schemas.microsoft.com/office/drawing/2014/main" id="{FF32BECB-2B40-46CB-9222-EDB6375A6F09}"/>
              </a:ext>
            </a:extLst>
          </p:cNvPr>
          <p:cNvSpPr txBox="1"/>
          <p:nvPr/>
        </p:nvSpPr>
        <p:spPr>
          <a:xfrm>
            <a:off x="1445881" y="3248273"/>
            <a:ext cx="1318684"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p:grpSp>
        <p:nvGrpSpPr>
          <p:cNvPr id="80" name="Grupo 79">
            <a:extLst>
              <a:ext uri="{FF2B5EF4-FFF2-40B4-BE49-F238E27FC236}">
                <a16:creationId xmlns:a16="http://schemas.microsoft.com/office/drawing/2014/main" id="{883266D9-5FE4-409A-AB4D-10C27967E0CC}"/>
              </a:ext>
            </a:extLst>
          </p:cNvPr>
          <p:cNvGrpSpPr/>
          <p:nvPr/>
        </p:nvGrpSpPr>
        <p:grpSpPr>
          <a:xfrm>
            <a:off x="3301801" y="1313572"/>
            <a:ext cx="8534401" cy="1955804"/>
            <a:chOff x="2476350" y="985179"/>
            <a:chExt cx="6400801" cy="1466853"/>
          </a:xfrm>
        </p:grpSpPr>
        <mc:AlternateContent xmlns:mc="http://schemas.openxmlformats.org/markup-compatibility/2006" xmlns:a14="http://schemas.microsoft.com/office/drawing/2010/main">
          <mc:Choice Requires="a14">
            <p:sp>
              <p:nvSpPr>
                <p:cNvPr id="81" name="CuadroTexto 80">
                  <a:extLst>
                    <a:ext uri="{FF2B5EF4-FFF2-40B4-BE49-F238E27FC236}">
                      <a16:creationId xmlns:a16="http://schemas.microsoft.com/office/drawing/2014/main" id="{A660EF6E-F0AD-4835-9001-33014CD290B7}"/>
                    </a:ext>
                  </a:extLst>
                </p:cNvPr>
                <p:cNvSpPr txBox="1"/>
                <p:nvPr/>
              </p:nvSpPr>
              <p:spPr>
                <a:xfrm>
                  <a:off x="2476352" y="985179"/>
                  <a:ext cx="6400799"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solidFill>
                                <a:latin typeface="Cambria Math" panose="02040503050406030204" pitchFamily="18" charset="0"/>
                              </a:rPr>
                            </m:ctrlPr>
                          </m:sSubPr>
                          <m:e>
                            <m:r>
                              <a:rPr lang="es-ES" sz="2400" b="1" i="1">
                                <a:solidFill>
                                  <a:schemeClr val="tx2"/>
                                </a:solidFill>
                                <a:latin typeface="Cambria Math" panose="02040503050406030204" pitchFamily="18" charset="0"/>
                              </a:rPr>
                              <m:t>𝒙</m:t>
                            </m:r>
                          </m:e>
                          <m:sub>
                            <m:r>
                              <a:rPr lang="es-ES" sz="2400" b="1" i="1">
                                <a:solidFill>
                                  <a:schemeClr val="tx2"/>
                                </a:solidFill>
                                <a:latin typeface="Cambria Math" panose="02040503050406030204" pitchFamily="18" charset="0"/>
                              </a:rPr>
                              <m:t>𝟏</m:t>
                            </m:r>
                          </m:sub>
                        </m:sSub>
                        <m:r>
                          <a:rPr lang="es-CO" sz="2400" b="1" i="1">
                            <a:solidFill>
                              <a:schemeClr val="tx2"/>
                            </a:solidFill>
                            <a:latin typeface="Cambria Math" panose="02040503050406030204" pitchFamily="18" charset="0"/>
                          </a:rPr>
                          <m:t>:</m:t>
                        </m:r>
                        <m:r>
                          <a:rPr lang="es-CO" sz="2400" i="1">
                            <a:solidFill>
                              <a:schemeClr val="tx2"/>
                            </a:solidFill>
                            <a:latin typeface="Cambria Math" panose="02040503050406030204" pitchFamily="18" charset="0"/>
                          </a:rPr>
                          <m:t>𝐶𝑎𝑛𝑡𝑖𝑑𝑎𝑑</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𝑏𝑎𝑟𝑟𝑎𝑠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𝑐h𝑜𝑐𝑜𝑙𝑎𝑡𝑒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𝑐𝑜𝑛𝑠𝑢𝑚𝑖𝑑𝑎</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𝑎𝑙</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𝑑𝑖𝑎</m:t>
                        </m:r>
                      </m:oMath>
                    </m:oMathPara>
                  </a14:m>
                  <a:endParaRPr lang="es-ES" sz="2400" dirty="0">
                    <a:solidFill>
                      <a:schemeClr val="tx2"/>
                    </a:solidFill>
                  </a:endParaRPr>
                </a:p>
              </p:txBody>
            </p:sp>
          </mc:Choice>
          <mc:Fallback xmlns="">
            <p:sp>
              <p:nvSpPr>
                <p:cNvPr id="81" name="CuadroTexto 80">
                  <a:extLst>
                    <a:ext uri="{FF2B5EF4-FFF2-40B4-BE49-F238E27FC236}">
                      <a16:creationId xmlns:a16="http://schemas.microsoft.com/office/drawing/2014/main" id="{A660EF6E-F0AD-4835-9001-33014CD290B7}"/>
                    </a:ext>
                  </a:extLst>
                </p:cNvPr>
                <p:cNvSpPr txBox="1">
                  <a:spLocks noRot="1" noChangeAspect="1" noMove="1" noResize="1" noEditPoints="1" noAdjustHandles="1" noChangeArrowheads="1" noChangeShapeType="1" noTextEdit="1"/>
                </p:cNvSpPr>
                <p:nvPr/>
              </p:nvSpPr>
              <p:spPr>
                <a:xfrm>
                  <a:off x="2476352" y="985179"/>
                  <a:ext cx="6400799" cy="276999"/>
                </a:xfrm>
                <a:prstGeom prst="rect">
                  <a:avLst/>
                </a:prstGeom>
                <a:blipFill>
                  <a:blip r:embed="rId6"/>
                  <a:stretch>
                    <a:fillRect l="-929" b="-131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2" name="CuadroTexto 81">
                  <a:extLst>
                    <a:ext uri="{FF2B5EF4-FFF2-40B4-BE49-F238E27FC236}">
                      <a16:creationId xmlns:a16="http://schemas.microsoft.com/office/drawing/2014/main" id="{177F146E-760B-4CDA-B2BF-2D5A5BD3F9AF}"/>
                    </a:ext>
                  </a:extLst>
                </p:cNvPr>
                <p:cNvSpPr txBox="1"/>
                <p:nvPr/>
              </p:nvSpPr>
              <p:spPr>
                <a:xfrm>
                  <a:off x="2476350" y="1778583"/>
                  <a:ext cx="6400798"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solidFill>
                              <a:latin typeface="Cambria Math" panose="02040503050406030204" pitchFamily="18" charset="0"/>
                            </a:rPr>
                          </m:ctrlPr>
                        </m:sSubPr>
                        <m:e>
                          <m:r>
                            <a:rPr lang="es-ES" sz="2400" b="1" i="1">
                              <a:solidFill>
                                <a:schemeClr val="tx2"/>
                              </a:solidFill>
                              <a:latin typeface="Cambria Math" panose="02040503050406030204" pitchFamily="18" charset="0"/>
                            </a:rPr>
                            <m:t>𝒙</m:t>
                          </m:r>
                        </m:e>
                        <m:sub>
                          <m:r>
                            <a:rPr lang="es-CO" sz="2400" b="1" i="1">
                              <a:solidFill>
                                <a:schemeClr val="tx2"/>
                              </a:solidFill>
                              <a:latin typeface="Cambria Math" panose="02040503050406030204" pitchFamily="18" charset="0"/>
                            </a:rPr>
                            <m:t>𝟑</m:t>
                          </m:r>
                        </m:sub>
                      </m:sSub>
                    </m:oMath>
                  </a14:m>
                  <a:r>
                    <a:rPr lang="es-ES" sz="2400" i="1" dirty="0">
                      <a:solidFill>
                        <a:schemeClr val="tx2"/>
                      </a:solidFill>
                      <a:latin typeface="Cambria Math" panose="02040503050406030204" pitchFamily="18" charset="0"/>
                    </a:rPr>
                    <a:t>: </a:t>
                  </a:r>
                  <a14:m>
                    <m:oMath xmlns:m="http://schemas.openxmlformats.org/officeDocument/2006/math">
                      <m:r>
                        <a:rPr lang="es-CO" sz="2400" i="1">
                          <a:solidFill>
                            <a:schemeClr val="tx2"/>
                          </a:solidFill>
                          <a:latin typeface="Cambria Math" panose="02040503050406030204" pitchFamily="18" charset="0"/>
                        </a:rPr>
                        <m:t>𝐵𝑜𝑡𝑒𝑙𝑙𝑎𝑠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𝑏𝑒𝑏𝑖𝑑𝑎</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𝑐𝑜𝑙𝑎</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𝑡𝑜𝑚𝑎𝑑𝑎𝑠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𝑝𝑜𝑟</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𝑑𝑖𝑎</m:t>
                      </m:r>
                    </m:oMath>
                  </a14:m>
                  <a:endParaRPr lang="es-ES" sz="2400" i="1" dirty="0">
                    <a:solidFill>
                      <a:schemeClr val="tx2"/>
                    </a:solidFill>
                    <a:latin typeface="Cambria Math" panose="02040503050406030204" pitchFamily="18" charset="0"/>
                  </a:endParaRPr>
                </a:p>
              </p:txBody>
            </p:sp>
          </mc:Choice>
          <mc:Fallback xmlns="">
            <p:sp>
              <p:nvSpPr>
                <p:cNvPr id="82" name="CuadroTexto 81">
                  <a:extLst>
                    <a:ext uri="{FF2B5EF4-FFF2-40B4-BE49-F238E27FC236}">
                      <a16:creationId xmlns:a16="http://schemas.microsoft.com/office/drawing/2014/main" id="{177F146E-760B-4CDA-B2BF-2D5A5BD3F9AF}"/>
                    </a:ext>
                  </a:extLst>
                </p:cNvPr>
                <p:cNvSpPr txBox="1">
                  <a:spLocks noRot="1" noChangeAspect="1" noMove="1" noResize="1" noEditPoints="1" noAdjustHandles="1" noChangeArrowheads="1" noChangeShapeType="1" noTextEdit="1"/>
                </p:cNvSpPr>
                <p:nvPr/>
              </p:nvSpPr>
              <p:spPr>
                <a:xfrm>
                  <a:off x="2476350" y="1778583"/>
                  <a:ext cx="6400798" cy="276999"/>
                </a:xfrm>
                <a:prstGeom prst="rect">
                  <a:avLst/>
                </a:prstGeom>
                <a:blipFill>
                  <a:blip r:embed="rId7"/>
                  <a:stretch>
                    <a:fillRect l="-929" t="-24590" b="-4918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3" name="CuadroTexto 82">
                  <a:extLst>
                    <a:ext uri="{FF2B5EF4-FFF2-40B4-BE49-F238E27FC236}">
                      <a16:creationId xmlns:a16="http://schemas.microsoft.com/office/drawing/2014/main" id="{C413E380-33A7-4D76-8020-791A11183623}"/>
                    </a:ext>
                  </a:extLst>
                </p:cNvPr>
                <p:cNvSpPr txBox="1"/>
                <p:nvPr/>
              </p:nvSpPr>
              <p:spPr>
                <a:xfrm>
                  <a:off x="2476351" y="1387881"/>
                  <a:ext cx="6400798"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solidFill>
                                <a:latin typeface="Cambria Math" panose="02040503050406030204" pitchFamily="18" charset="0"/>
                              </a:rPr>
                            </m:ctrlPr>
                          </m:sSubPr>
                          <m:e>
                            <m:r>
                              <a:rPr lang="es-ES" sz="2400" b="1" i="1">
                                <a:solidFill>
                                  <a:schemeClr val="tx2"/>
                                </a:solidFill>
                                <a:latin typeface="Cambria Math" panose="02040503050406030204" pitchFamily="18" charset="0"/>
                              </a:rPr>
                              <m:t>𝒙</m:t>
                            </m:r>
                          </m:e>
                          <m:sub>
                            <m:r>
                              <a:rPr lang="es-CO" sz="2400" b="1" i="1">
                                <a:solidFill>
                                  <a:schemeClr val="tx2"/>
                                </a:solidFill>
                                <a:latin typeface="Cambria Math" panose="02040503050406030204" pitchFamily="18" charset="0"/>
                              </a:rPr>
                              <m:t>𝟐</m:t>
                            </m:r>
                          </m:sub>
                        </m:sSub>
                        <m:r>
                          <a:rPr lang="es-CO" sz="2400" b="1" i="1">
                            <a:solidFill>
                              <a:schemeClr val="tx2"/>
                            </a:solidFill>
                            <a:latin typeface="Cambria Math" panose="02040503050406030204" pitchFamily="18" charset="0"/>
                          </a:rPr>
                          <m:t>:</m:t>
                        </m:r>
                        <m:r>
                          <a:rPr lang="es-CO" sz="2400" i="1">
                            <a:solidFill>
                              <a:schemeClr val="tx2"/>
                            </a:solidFill>
                            <a:latin typeface="Cambria Math" panose="02040503050406030204" pitchFamily="18" charset="0"/>
                          </a:rPr>
                          <m:t>𝐶𝑎𝑛𝑡𝑖𝑑𝑎𝑑</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𝑏𝑜𝑙𝑎𝑠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h𝑒𝑙𝑎𝑑𝑜</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𝑐h𝑜𝑐𝑜𝑙𝑎𝑡𝑒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𝑖𝑛𝑔𝑒𝑟𝑖𝑑𝑎𝑠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𝑎𝑙</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𝑑𝑖𝑎</m:t>
                        </m:r>
                      </m:oMath>
                    </m:oMathPara>
                  </a14:m>
                  <a:endParaRPr lang="es-ES" sz="2400" dirty="0">
                    <a:solidFill>
                      <a:schemeClr val="tx2"/>
                    </a:solidFill>
                  </a:endParaRPr>
                </a:p>
              </p:txBody>
            </p:sp>
          </mc:Choice>
          <mc:Fallback xmlns="">
            <p:sp>
              <p:nvSpPr>
                <p:cNvPr id="83" name="CuadroTexto 82">
                  <a:extLst>
                    <a:ext uri="{FF2B5EF4-FFF2-40B4-BE49-F238E27FC236}">
                      <a16:creationId xmlns:a16="http://schemas.microsoft.com/office/drawing/2014/main" id="{C413E380-33A7-4D76-8020-791A11183623}"/>
                    </a:ext>
                  </a:extLst>
                </p:cNvPr>
                <p:cNvSpPr txBox="1">
                  <a:spLocks noRot="1" noChangeAspect="1" noMove="1" noResize="1" noEditPoints="1" noAdjustHandles="1" noChangeArrowheads="1" noChangeShapeType="1" noTextEdit="1"/>
                </p:cNvSpPr>
                <p:nvPr/>
              </p:nvSpPr>
              <p:spPr>
                <a:xfrm>
                  <a:off x="2476351" y="1387881"/>
                  <a:ext cx="6400798" cy="276999"/>
                </a:xfrm>
                <a:prstGeom prst="rect">
                  <a:avLst/>
                </a:prstGeom>
                <a:blipFill>
                  <a:blip r:embed="rId8"/>
                  <a:stretch>
                    <a:fillRect l="-929" t="-1667" b="-3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4" name="CuadroTexto 83">
                  <a:extLst>
                    <a:ext uri="{FF2B5EF4-FFF2-40B4-BE49-F238E27FC236}">
                      <a16:creationId xmlns:a16="http://schemas.microsoft.com/office/drawing/2014/main" id="{1E62B34B-98A1-48BC-A104-9B9D46F635D1}"/>
                    </a:ext>
                  </a:extLst>
                </p:cNvPr>
                <p:cNvSpPr txBox="1"/>
                <p:nvPr/>
              </p:nvSpPr>
              <p:spPr>
                <a:xfrm>
                  <a:off x="2476350" y="2175033"/>
                  <a:ext cx="6400800"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solidFill>
                              <a:latin typeface="Cambria Math" panose="02040503050406030204" pitchFamily="18" charset="0"/>
                            </a:rPr>
                          </m:ctrlPr>
                        </m:sSubPr>
                        <m:e>
                          <m:r>
                            <a:rPr lang="es-ES" sz="2400" b="1" i="1">
                              <a:solidFill>
                                <a:schemeClr val="tx2"/>
                              </a:solidFill>
                              <a:latin typeface="Cambria Math" panose="02040503050406030204" pitchFamily="18" charset="0"/>
                            </a:rPr>
                            <m:t>𝒙</m:t>
                          </m:r>
                        </m:e>
                        <m:sub>
                          <m:r>
                            <a:rPr lang="es-CO" sz="2400" b="1" i="1">
                              <a:solidFill>
                                <a:schemeClr val="tx2"/>
                              </a:solidFill>
                              <a:latin typeface="Cambria Math" panose="02040503050406030204" pitchFamily="18" charset="0"/>
                            </a:rPr>
                            <m:t>𝟒</m:t>
                          </m:r>
                        </m:sub>
                      </m:sSub>
                    </m:oMath>
                  </a14:m>
                  <a:r>
                    <a:rPr lang="es-ES" sz="2400" i="1" dirty="0">
                      <a:solidFill>
                        <a:schemeClr val="tx2"/>
                      </a:solidFill>
                      <a:latin typeface="Cambria Math" panose="02040503050406030204" pitchFamily="18" charset="0"/>
                    </a:rPr>
                    <a:t>: </a:t>
                  </a:r>
                  <a14:m>
                    <m:oMath xmlns:m="http://schemas.openxmlformats.org/officeDocument/2006/math">
                      <m:r>
                        <a:rPr lang="es-CO" sz="2400" i="1">
                          <a:solidFill>
                            <a:schemeClr val="tx2"/>
                          </a:solidFill>
                          <a:latin typeface="Cambria Math" panose="02040503050406030204" pitchFamily="18" charset="0"/>
                        </a:rPr>
                        <m:t>𝑅𝑒𝑏𝑎𝑛𝑎𝑑𝑎𝑠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𝑝𝑎𝑠𝑡𝑒𝑙</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𝑑𝑒</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𝑞𝑢𝑒𝑠𝑜</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𝑐𝑜𝑛</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𝑝𝑖</m:t>
                      </m:r>
                      <m:r>
                        <a:rPr lang="es-CO" sz="2400" i="1">
                          <a:solidFill>
                            <a:schemeClr val="tx2"/>
                          </a:solidFill>
                          <a:latin typeface="Cambria Math" panose="02040503050406030204" pitchFamily="18" charset="0"/>
                        </a:rPr>
                        <m:t>ñ</m:t>
                      </m:r>
                      <m:r>
                        <a:rPr lang="es-CO" sz="2400" i="1">
                          <a:solidFill>
                            <a:schemeClr val="tx2"/>
                          </a:solidFill>
                          <a:latin typeface="Cambria Math" panose="02040503050406030204" pitchFamily="18" charset="0"/>
                        </a:rPr>
                        <m:t>𝑎</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𝑐𝑜𝑛𝑠𝑢𝑚𝑖𝑑𝑎𝑠</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𝑎𝑙</m:t>
                      </m:r>
                      <m:r>
                        <a:rPr lang="es-CO" sz="2400" i="1">
                          <a:solidFill>
                            <a:schemeClr val="tx2"/>
                          </a:solidFill>
                          <a:latin typeface="Cambria Math" panose="02040503050406030204" pitchFamily="18" charset="0"/>
                        </a:rPr>
                        <m:t> </m:t>
                      </m:r>
                      <m:r>
                        <a:rPr lang="es-CO" sz="2400" i="1">
                          <a:solidFill>
                            <a:schemeClr val="tx2"/>
                          </a:solidFill>
                          <a:latin typeface="Cambria Math" panose="02040503050406030204" pitchFamily="18" charset="0"/>
                        </a:rPr>
                        <m:t>𝑑𝑖𝑎</m:t>
                      </m:r>
                    </m:oMath>
                  </a14:m>
                  <a:endParaRPr lang="es-ES" sz="2400" i="1" dirty="0">
                    <a:solidFill>
                      <a:schemeClr val="tx2"/>
                    </a:solidFill>
                    <a:latin typeface="Cambria Math" panose="02040503050406030204" pitchFamily="18" charset="0"/>
                  </a:endParaRPr>
                </a:p>
              </p:txBody>
            </p:sp>
          </mc:Choice>
          <mc:Fallback xmlns="">
            <p:sp>
              <p:nvSpPr>
                <p:cNvPr id="84" name="CuadroTexto 83">
                  <a:extLst>
                    <a:ext uri="{FF2B5EF4-FFF2-40B4-BE49-F238E27FC236}">
                      <a16:creationId xmlns:a16="http://schemas.microsoft.com/office/drawing/2014/main" id="{1E62B34B-98A1-48BC-A104-9B9D46F635D1}"/>
                    </a:ext>
                  </a:extLst>
                </p:cNvPr>
                <p:cNvSpPr txBox="1">
                  <a:spLocks noRot="1" noChangeAspect="1" noMove="1" noResize="1" noEditPoints="1" noAdjustHandles="1" noChangeArrowheads="1" noChangeShapeType="1" noTextEdit="1"/>
                </p:cNvSpPr>
                <p:nvPr/>
              </p:nvSpPr>
              <p:spPr>
                <a:xfrm>
                  <a:off x="2476350" y="2175033"/>
                  <a:ext cx="6400800" cy="276999"/>
                </a:xfrm>
                <a:prstGeom prst="rect">
                  <a:avLst/>
                </a:prstGeom>
                <a:blipFill>
                  <a:blip r:embed="rId9"/>
                  <a:stretch>
                    <a:fillRect l="-929" t="-26667" b="-50000"/>
                  </a:stretch>
                </a:blipFill>
              </p:spPr>
              <p:txBody>
                <a:bodyPr/>
                <a:lstStyle/>
                <a:p>
                  <a:r>
                    <a:rPr lang="es-CO">
                      <a:noFill/>
                    </a:rPr>
                    <a:t> </a:t>
                  </a:r>
                </a:p>
              </p:txBody>
            </p:sp>
          </mc:Fallback>
        </mc:AlternateContent>
      </p:grpSp>
      <p:sp>
        <p:nvSpPr>
          <p:cNvPr id="85" name="Freeform 47">
            <a:extLst>
              <a:ext uri="{FF2B5EF4-FFF2-40B4-BE49-F238E27FC236}">
                <a16:creationId xmlns:a16="http://schemas.microsoft.com/office/drawing/2014/main" id="{7B4D034C-B943-44BD-9915-771C28F6D44B}"/>
              </a:ext>
            </a:extLst>
          </p:cNvPr>
          <p:cNvSpPr>
            <a:spLocks noEditPoints="1"/>
          </p:cNvSpPr>
          <p:nvPr/>
        </p:nvSpPr>
        <p:spPr bwMode="auto">
          <a:xfrm flipH="1">
            <a:off x="2766484" y="2921001"/>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93" name="Freeform 45">
            <a:extLst>
              <a:ext uri="{FF2B5EF4-FFF2-40B4-BE49-F238E27FC236}">
                <a16:creationId xmlns:a16="http://schemas.microsoft.com/office/drawing/2014/main" id="{F039E0CE-699F-41AD-9384-396F133B6225}"/>
              </a:ext>
            </a:extLst>
          </p:cNvPr>
          <p:cNvSpPr>
            <a:spLocks/>
          </p:cNvSpPr>
          <p:nvPr/>
        </p:nvSpPr>
        <p:spPr bwMode="auto">
          <a:xfrm>
            <a:off x="505706" y="1266097"/>
            <a:ext cx="749676" cy="1775937"/>
          </a:xfrm>
          <a:custGeom>
            <a:avLst/>
            <a:gdLst>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559 w 10005"/>
              <a:gd name="connsiteY4" fmla="*/ 676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522 w 10005"/>
              <a:gd name="connsiteY14" fmla="*/ 8330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5" h="10000">
                <a:moveTo>
                  <a:pt x="10005" y="0"/>
                </a:moveTo>
                <a:lnTo>
                  <a:pt x="5073" y="0"/>
                </a:lnTo>
                <a:cubicBezTo>
                  <a:pt x="4667" y="0"/>
                  <a:pt x="4262" y="0"/>
                  <a:pt x="3789" y="68"/>
                </a:cubicBezTo>
                <a:cubicBezTo>
                  <a:pt x="3316" y="68"/>
                  <a:pt x="2775" y="203"/>
                  <a:pt x="2235" y="338"/>
                </a:cubicBezTo>
                <a:cubicBezTo>
                  <a:pt x="2032" y="473"/>
                  <a:pt x="1631" y="493"/>
                  <a:pt x="1361" y="628"/>
                </a:cubicBezTo>
                <a:cubicBezTo>
                  <a:pt x="685" y="1033"/>
                  <a:pt x="287" y="1086"/>
                  <a:pt x="84" y="1829"/>
                </a:cubicBezTo>
                <a:cubicBezTo>
                  <a:pt x="17" y="2032"/>
                  <a:pt x="18" y="2614"/>
                  <a:pt x="5" y="2973"/>
                </a:cubicBezTo>
                <a:cubicBezTo>
                  <a:pt x="-8" y="3332"/>
                  <a:pt x="5" y="3649"/>
                  <a:pt x="5" y="3986"/>
                </a:cubicBezTo>
                <a:lnTo>
                  <a:pt x="5" y="6486"/>
                </a:lnTo>
                <a:lnTo>
                  <a:pt x="5" y="8986"/>
                </a:lnTo>
                <a:lnTo>
                  <a:pt x="5" y="9527"/>
                </a:lnTo>
                <a:lnTo>
                  <a:pt x="344" y="10000"/>
                </a:lnTo>
                <a:cubicBezTo>
                  <a:pt x="186" y="9698"/>
                  <a:pt x="140" y="9268"/>
                  <a:pt x="134" y="9042"/>
                </a:cubicBezTo>
                <a:cubicBezTo>
                  <a:pt x="128" y="8816"/>
                  <a:pt x="243" y="8763"/>
                  <a:pt x="308" y="8644"/>
                </a:cubicBezTo>
                <a:cubicBezTo>
                  <a:pt x="373" y="8525"/>
                  <a:pt x="455" y="8466"/>
                  <a:pt x="522" y="8330"/>
                </a:cubicBezTo>
                <a:cubicBezTo>
                  <a:pt x="657" y="8263"/>
                  <a:pt x="866" y="8116"/>
                  <a:pt x="1001" y="8048"/>
                </a:cubicBezTo>
                <a:cubicBezTo>
                  <a:pt x="1406" y="7778"/>
                  <a:pt x="1897" y="7635"/>
                  <a:pt x="2302" y="7500"/>
                </a:cubicBezTo>
                <a:cubicBezTo>
                  <a:pt x="2437" y="7432"/>
                  <a:pt x="2640" y="7432"/>
                  <a:pt x="2775" y="7365"/>
                </a:cubicBezTo>
                <a:cubicBezTo>
                  <a:pt x="4194" y="6959"/>
                  <a:pt x="5681" y="7095"/>
                  <a:pt x="7167" y="7095"/>
                </a:cubicBezTo>
                <a:lnTo>
                  <a:pt x="7505" y="7095"/>
                </a:lnTo>
                <a:lnTo>
                  <a:pt x="10005" y="7095"/>
                </a:lnTo>
                <a:lnTo>
                  <a:pt x="10005"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95" name="TextBox 50">
            <a:extLst>
              <a:ext uri="{FF2B5EF4-FFF2-40B4-BE49-F238E27FC236}">
                <a16:creationId xmlns:a16="http://schemas.microsoft.com/office/drawing/2014/main" id="{7445CC64-24C7-45B7-900B-176E1A5DF879}"/>
              </a:ext>
            </a:extLst>
          </p:cNvPr>
          <p:cNvSpPr txBox="1"/>
          <p:nvPr/>
        </p:nvSpPr>
        <p:spPr>
          <a:xfrm>
            <a:off x="672109" y="1769459"/>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grpSp>
        <p:nvGrpSpPr>
          <p:cNvPr id="3" name="Grupo 2">
            <a:extLst>
              <a:ext uri="{FF2B5EF4-FFF2-40B4-BE49-F238E27FC236}">
                <a16:creationId xmlns:a16="http://schemas.microsoft.com/office/drawing/2014/main" id="{3A720FAB-55BC-49B8-891A-27E73F3D6B2F}"/>
              </a:ext>
            </a:extLst>
          </p:cNvPr>
          <p:cNvGrpSpPr/>
          <p:nvPr/>
        </p:nvGrpSpPr>
        <p:grpSpPr>
          <a:xfrm>
            <a:off x="461720" y="3825464"/>
            <a:ext cx="2789480" cy="2050033"/>
            <a:chOff x="346290" y="2955579"/>
            <a:chExt cx="2092110" cy="1202684"/>
          </a:xfrm>
        </p:grpSpPr>
        <p:grpSp>
          <p:nvGrpSpPr>
            <p:cNvPr id="21" name="Group 70">
              <a:extLst>
                <a:ext uri="{FF2B5EF4-FFF2-40B4-BE49-F238E27FC236}">
                  <a16:creationId xmlns:a16="http://schemas.microsoft.com/office/drawing/2014/main" id="{48C7CA18-D545-48C8-A3F6-BC6DD0B83C04}"/>
                </a:ext>
              </a:extLst>
            </p:cNvPr>
            <p:cNvGrpSpPr/>
            <p:nvPr/>
          </p:nvGrpSpPr>
          <p:grpSpPr>
            <a:xfrm>
              <a:off x="346290" y="2955579"/>
              <a:ext cx="2092110" cy="1202684"/>
              <a:chOff x="1698840" y="3700463"/>
              <a:chExt cx="2092110" cy="1024264"/>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847861"/>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3"/>
                <a:ext cx="557213" cy="715644"/>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698840" y="4200349"/>
                <a:ext cx="2092110" cy="524378"/>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487433" y="3149960"/>
              <a:ext cx="345287" cy="246730"/>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081538" y="3182600"/>
              <a:ext cx="1162052" cy="222731"/>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grpSp>
      <p:grpSp>
        <p:nvGrpSpPr>
          <p:cNvPr id="4" name="Grupo 3">
            <a:extLst>
              <a:ext uri="{FF2B5EF4-FFF2-40B4-BE49-F238E27FC236}">
                <a16:creationId xmlns:a16="http://schemas.microsoft.com/office/drawing/2014/main" id="{28E6E118-C08E-4A05-BB8F-2826EDDC4056}"/>
              </a:ext>
            </a:extLst>
          </p:cNvPr>
          <p:cNvGrpSpPr/>
          <p:nvPr/>
        </p:nvGrpSpPr>
        <p:grpSpPr>
          <a:xfrm>
            <a:off x="4494324" y="4121166"/>
            <a:ext cx="5800024" cy="421913"/>
            <a:chOff x="3370743" y="3090877"/>
            <a:chExt cx="4350018" cy="316435"/>
          </a:xfrm>
        </p:grpSpPr>
        <mc:AlternateContent xmlns:mc="http://schemas.openxmlformats.org/markup-compatibility/2006" xmlns:a14="http://schemas.microsoft.com/office/drawing/2010/main">
          <mc:Choice Requires="a14">
            <p:sp>
              <p:nvSpPr>
                <p:cNvPr id="96" name="CuadroTexto 95">
                  <a:extLst>
                    <a:ext uri="{FF2B5EF4-FFF2-40B4-BE49-F238E27FC236}">
                      <a16:creationId xmlns:a16="http://schemas.microsoft.com/office/drawing/2014/main" id="{06D50492-88CF-4743-89E3-D0966D49ED6A}"/>
                    </a:ext>
                  </a:extLst>
                </p:cNvPr>
                <p:cNvSpPr txBox="1"/>
                <p:nvPr/>
              </p:nvSpPr>
              <p:spPr>
                <a:xfrm>
                  <a:off x="3370743" y="309953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96" name="CuadroTexto 95">
                  <a:extLst>
                    <a:ext uri="{FF2B5EF4-FFF2-40B4-BE49-F238E27FC236}">
                      <a16:creationId xmlns:a16="http://schemas.microsoft.com/office/drawing/2014/main" id="{06D50492-88CF-4743-89E3-D0966D49ED6A}"/>
                    </a:ext>
                  </a:extLst>
                </p:cNvPr>
                <p:cNvSpPr txBox="1">
                  <a:spLocks noRot="1" noChangeAspect="1" noMove="1" noResize="1" noEditPoints="1" noAdjustHandles="1" noChangeArrowheads="1" noChangeShapeType="1" noTextEdit="1"/>
                </p:cNvSpPr>
                <p:nvPr/>
              </p:nvSpPr>
              <p:spPr>
                <a:xfrm>
                  <a:off x="3370743" y="3099535"/>
                  <a:ext cx="1295055" cy="307777"/>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7" name="CuadroTexto 96">
                  <a:extLst>
                    <a:ext uri="{FF2B5EF4-FFF2-40B4-BE49-F238E27FC236}">
                      <a16:creationId xmlns:a16="http://schemas.microsoft.com/office/drawing/2014/main" id="{AF91F1F8-564D-4009-A752-AF91FEDFB30C}"/>
                    </a:ext>
                  </a:extLst>
                </p:cNvPr>
                <p:cNvSpPr txBox="1"/>
                <p:nvPr/>
              </p:nvSpPr>
              <p:spPr>
                <a:xfrm>
                  <a:off x="41704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𝟐𝟎𝟎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97" name="CuadroTexto 96">
                  <a:extLst>
                    <a:ext uri="{FF2B5EF4-FFF2-40B4-BE49-F238E27FC236}">
                      <a16:creationId xmlns:a16="http://schemas.microsoft.com/office/drawing/2014/main" id="{AF91F1F8-564D-4009-A752-AF91FEDFB30C}"/>
                    </a:ext>
                  </a:extLst>
                </p:cNvPr>
                <p:cNvSpPr txBox="1">
                  <a:spLocks noRot="1" noChangeAspect="1" noMove="1" noResize="1" noEditPoints="1" noAdjustHandles="1" noChangeArrowheads="1" noChangeShapeType="1" noTextEdit="1"/>
                </p:cNvSpPr>
                <p:nvPr/>
              </p:nvSpPr>
              <p:spPr>
                <a:xfrm>
                  <a:off x="4170498" y="3090877"/>
                  <a:ext cx="1295055" cy="307777"/>
                </a:xfrm>
                <a:prstGeom prst="rect">
                  <a:avLst/>
                </a:prstGeom>
                <a:blipFill>
                  <a:blip r:embed="rId1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8" name="CuadroTexto 97">
                  <a:extLst>
                    <a:ext uri="{FF2B5EF4-FFF2-40B4-BE49-F238E27FC236}">
                      <a16:creationId xmlns:a16="http://schemas.microsoft.com/office/drawing/2014/main" id="{2F5B04E1-988A-4B48-8F18-7BFE0A3710E3}"/>
                    </a:ext>
                  </a:extLst>
                </p:cNvPr>
                <p:cNvSpPr txBox="1"/>
                <p:nvPr/>
              </p:nvSpPr>
              <p:spPr>
                <a:xfrm>
                  <a:off x="4970943" y="3095131"/>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𝟏𝟓𝟎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98" name="CuadroTexto 97">
                  <a:extLst>
                    <a:ext uri="{FF2B5EF4-FFF2-40B4-BE49-F238E27FC236}">
                      <a16:creationId xmlns:a16="http://schemas.microsoft.com/office/drawing/2014/main" id="{2F5B04E1-988A-4B48-8F18-7BFE0A3710E3}"/>
                    </a:ext>
                  </a:extLst>
                </p:cNvPr>
                <p:cNvSpPr txBox="1">
                  <a:spLocks noRot="1" noChangeAspect="1" noMove="1" noResize="1" noEditPoints="1" noAdjustHandles="1" noChangeArrowheads="1" noChangeShapeType="1" noTextEdit="1"/>
                </p:cNvSpPr>
                <p:nvPr/>
              </p:nvSpPr>
              <p:spPr>
                <a:xfrm>
                  <a:off x="4970943" y="3095131"/>
                  <a:ext cx="1295055" cy="307777"/>
                </a:xfrm>
                <a:prstGeom prst="rect">
                  <a:avLst/>
                </a:prstGeom>
                <a:blipFill>
                  <a:blip r:embed="rId1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9" name="CuadroTexto 98">
                  <a:extLst>
                    <a:ext uri="{FF2B5EF4-FFF2-40B4-BE49-F238E27FC236}">
                      <a16:creationId xmlns:a16="http://schemas.microsoft.com/office/drawing/2014/main" id="{10A21DB8-AE45-4604-9294-BA08113F78A3}"/>
                    </a:ext>
                  </a:extLst>
                </p:cNvPr>
                <p:cNvSpPr txBox="1"/>
                <p:nvPr/>
              </p:nvSpPr>
              <p:spPr>
                <a:xfrm>
                  <a:off x="57706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oMath>
                    </m:oMathPara>
                  </a14:m>
                  <a:endParaRPr lang="es-ES" sz="1867" dirty="0">
                    <a:solidFill>
                      <a:schemeClr val="accent3"/>
                    </a:solidFill>
                  </a:endParaRPr>
                </a:p>
              </p:txBody>
            </p:sp>
          </mc:Choice>
          <mc:Fallback xmlns="">
            <p:sp>
              <p:nvSpPr>
                <p:cNvPr id="99" name="CuadroTexto 98">
                  <a:extLst>
                    <a:ext uri="{FF2B5EF4-FFF2-40B4-BE49-F238E27FC236}">
                      <a16:creationId xmlns:a16="http://schemas.microsoft.com/office/drawing/2014/main" id="{10A21DB8-AE45-4604-9294-BA08113F78A3}"/>
                    </a:ext>
                  </a:extLst>
                </p:cNvPr>
                <p:cNvSpPr txBox="1">
                  <a:spLocks noRot="1" noChangeAspect="1" noMove="1" noResize="1" noEditPoints="1" noAdjustHandles="1" noChangeArrowheads="1" noChangeShapeType="1" noTextEdit="1"/>
                </p:cNvSpPr>
                <p:nvPr/>
              </p:nvSpPr>
              <p:spPr>
                <a:xfrm>
                  <a:off x="5770698" y="3090877"/>
                  <a:ext cx="1295055" cy="307777"/>
                </a:xfrm>
                <a:prstGeom prst="rect">
                  <a:avLst/>
                </a:prstGeom>
                <a:blipFill>
                  <a:blip r:embed="rId1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0" name="CuadroTexto 99">
                  <a:extLst>
                    <a:ext uri="{FF2B5EF4-FFF2-40B4-BE49-F238E27FC236}">
                      <a16:creationId xmlns:a16="http://schemas.microsoft.com/office/drawing/2014/main" id="{2C83892A-201A-45E3-8334-735C26AC75A5}"/>
                    </a:ext>
                  </a:extLst>
                </p:cNvPr>
                <p:cNvSpPr txBox="1"/>
                <p:nvPr/>
              </p:nvSpPr>
              <p:spPr>
                <a:xfrm>
                  <a:off x="6730161" y="3095131"/>
                  <a:ext cx="990600"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𝟓𝟎𝟎</m:t>
                        </m:r>
                      </m:oMath>
                    </m:oMathPara>
                  </a14:m>
                  <a:endParaRPr lang="es-ES" sz="1867" dirty="0">
                    <a:solidFill>
                      <a:schemeClr val="accent3"/>
                    </a:solidFill>
                  </a:endParaRPr>
                </a:p>
              </p:txBody>
            </p:sp>
          </mc:Choice>
          <mc:Fallback xmlns="">
            <p:sp>
              <p:nvSpPr>
                <p:cNvPr id="100" name="CuadroTexto 99">
                  <a:extLst>
                    <a:ext uri="{FF2B5EF4-FFF2-40B4-BE49-F238E27FC236}">
                      <a16:creationId xmlns:a16="http://schemas.microsoft.com/office/drawing/2014/main" id="{2C83892A-201A-45E3-8334-735C26AC75A5}"/>
                    </a:ext>
                  </a:extLst>
                </p:cNvPr>
                <p:cNvSpPr txBox="1">
                  <a:spLocks noRot="1" noChangeAspect="1" noMove="1" noResize="1" noEditPoints="1" noAdjustHandles="1" noChangeArrowheads="1" noChangeShapeType="1" noTextEdit="1"/>
                </p:cNvSpPr>
                <p:nvPr/>
              </p:nvSpPr>
              <p:spPr>
                <a:xfrm>
                  <a:off x="6730161" y="3095131"/>
                  <a:ext cx="990600" cy="284742"/>
                </a:xfrm>
                <a:prstGeom prst="rect">
                  <a:avLst/>
                </a:prstGeom>
                <a:blipFill>
                  <a:blip r:embed="rId14"/>
                  <a:stretch>
                    <a:fillRect/>
                  </a:stretch>
                </a:blipFill>
              </p:spPr>
              <p:txBody>
                <a:bodyPr/>
                <a:lstStyle/>
                <a:p>
                  <a:r>
                    <a:rPr lang="es-CO">
                      <a:noFill/>
                    </a:rPr>
                    <a:t> </a:t>
                  </a:r>
                </a:p>
              </p:txBody>
            </p:sp>
          </mc:Fallback>
        </mc:AlternateContent>
      </p:grpSp>
      <p:grpSp>
        <p:nvGrpSpPr>
          <p:cNvPr id="5" name="Grupo 4">
            <a:extLst>
              <a:ext uri="{FF2B5EF4-FFF2-40B4-BE49-F238E27FC236}">
                <a16:creationId xmlns:a16="http://schemas.microsoft.com/office/drawing/2014/main" id="{F3AB3622-9BCD-477A-8D01-05FFFD071C91}"/>
              </a:ext>
            </a:extLst>
          </p:cNvPr>
          <p:cNvGrpSpPr/>
          <p:nvPr/>
        </p:nvGrpSpPr>
        <p:grpSpPr>
          <a:xfrm>
            <a:off x="4267200" y="5461000"/>
            <a:ext cx="4697568" cy="418837"/>
            <a:chOff x="3439271" y="4272664"/>
            <a:chExt cx="3202887" cy="314128"/>
          </a:xfrm>
        </p:grpSpPr>
        <mc:AlternateContent xmlns:mc="http://schemas.openxmlformats.org/markup-compatibility/2006" xmlns:a14="http://schemas.microsoft.com/office/drawing/2010/main">
          <mc:Choice Requires="a14">
            <p:sp>
              <p:nvSpPr>
                <p:cNvPr id="101" name="CuadroTexto 100">
                  <a:extLst>
                    <a:ext uri="{FF2B5EF4-FFF2-40B4-BE49-F238E27FC236}">
                      <a16:creationId xmlns:a16="http://schemas.microsoft.com/office/drawing/2014/main" id="{5EC8919B-E3F9-4C22-B7C3-E73F3DDA154B}"/>
                    </a:ext>
                  </a:extLst>
                </p:cNvPr>
                <p:cNvSpPr txBox="1"/>
                <p:nvPr/>
              </p:nvSpPr>
              <p:spPr>
                <a:xfrm>
                  <a:off x="3439271" y="427266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01" name="CuadroTexto 100">
                  <a:extLst>
                    <a:ext uri="{FF2B5EF4-FFF2-40B4-BE49-F238E27FC236}">
                      <a16:creationId xmlns:a16="http://schemas.microsoft.com/office/drawing/2014/main" id="{5EC8919B-E3F9-4C22-B7C3-E73F3DDA154B}"/>
                    </a:ext>
                  </a:extLst>
                </p:cNvPr>
                <p:cNvSpPr txBox="1">
                  <a:spLocks noRot="1" noChangeAspect="1" noMove="1" noResize="1" noEditPoints="1" noAdjustHandles="1" noChangeArrowheads="1" noChangeShapeType="1" noTextEdit="1"/>
                </p:cNvSpPr>
                <p:nvPr/>
              </p:nvSpPr>
              <p:spPr>
                <a:xfrm>
                  <a:off x="3439271" y="4272665"/>
                  <a:ext cx="1295055" cy="307777"/>
                </a:xfrm>
                <a:prstGeom prst="rect">
                  <a:avLst/>
                </a:prstGeom>
                <a:blipFill>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2" name="CuadroTexto 101">
                  <a:extLst>
                    <a:ext uri="{FF2B5EF4-FFF2-40B4-BE49-F238E27FC236}">
                      <a16:creationId xmlns:a16="http://schemas.microsoft.com/office/drawing/2014/main" id="{83FAA5A7-F026-491E-8D8E-8C4B7C50D05D}"/>
                    </a:ext>
                  </a:extLst>
                </p:cNvPr>
                <p:cNvSpPr txBox="1"/>
                <p:nvPr/>
              </p:nvSpPr>
              <p:spPr>
                <a:xfrm>
                  <a:off x="4048871" y="4272664"/>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102" name="CuadroTexto 101">
                  <a:extLst>
                    <a:ext uri="{FF2B5EF4-FFF2-40B4-BE49-F238E27FC236}">
                      <a16:creationId xmlns:a16="http://schemas.microsoft.com/office/drawing/2014/main" id="{83FAA5A7-F026-491E-8D8E-8C4B7C50D05D}"/>
                    </a:ext>
                  </a:extLst>
                </p:cNvPr>
                <p:cNvSpPr txBox="1">
                  <a:spLocks noRot="1" noChangeAspect="1" noMove="1" noResize="1" noEditPoints="1" noAdjustHandles="1" noChangeArrowheads="1" noChangeShapeType="1" noTextEdit="1"/>
                </p:cNvSpPr>
                <p:nvPr/>
              </p:nvSpPr>
              <p:spPr>
                <a:xfrm>
                  <a:off x="4048871" y="4272664"/>
                  <a:ext cx="1295055" cy="307777"/>
                </a:xfrm>
                <a:prstGeom prst="rect">
                  <a:avLst/>
                </a:prstGeom>
                <a:blipFill>
                  <a:blip r:embed="rId1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3" name="CuadroTexto 102">
                  <a:extLst>
                    <a:ext uri="{FF2B5EF4-FFF2-40B4-BE49-F238E27FC236}">
                      <a16:creationId xmlns:a16="http://schemas.microsoft.com/office/drawing/2014/main" id="{9F743B37-A1D4-490E-898B-215E38AC28BC}"/>
                    </a:ext>
                  </a:extLst>
                </p:cNvPr>
                <p:cNvSpPr txBox="1"/>
                <p:nvPr/>
              </p:nvSpPr>
              <p:spPr>
                <a:xfrm>
                  <a:off x="4634658" y="427901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103" name="CuadroTexto 102">
                  <a:extLst>
                    <a:ext uri="{FF2B5EF4-FFF2-40B4-BE49-F238E27FC236}">
                      <a16:creationId xmlns:a16="http://schemas.microsoft.com/office/drawing/2014/main" id="{9F743B37-A1D4-490E-898B-215E38AC28BC}"/>
                    </a:ext>
                  </a:extLst>
                </p:cNvPr>
                <p:cNvSpPr txBox="1">
                  <a:spLocks noRot="1" noChangeAspect="1" noMove="1" noResize="1" noEditPoints="1" noAdjustHandles="1" noChangeArrowheads="1" noChangeShapeType="1" noTextEdit="1"/>
                </p:cNvSpPr>
                <p:nvPr/>
              </p:nvSpPr>
              <p:spPr>
                <a:xfrm>
                  <a:off x="4634658" y="4279015"/>
                  <a:ext cx="1295055" cy="307777"/>
                </a:xfrm>
                <a:prstGeom prst="rect">
                  <a:avLst/>
                </a:prstGeom>
                <a:blipFill>
                  <a:blip r:embed="rId1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4" name="CuadroTexto 103">
                  <a:extLst>
                    <a:ext uri="{FF2B5EF4-FFF2-40B4-BE49-F238E27FC236}">
                      <a16:creationId xmlns:a16="http://schemas.microsoft.com/office/drawing/2014/main" id="{0E4A67EF-8E8E-409C-A658-335AA757B8E4}"/>
                    </a:ext>
                  </a:extLst>
                </p:cNvPr>
                <p:cNvSpPr txBox="1"/>
                <p:nvPr/>
              </p:nvSpPr>
              <p:spPr>
                <a:xfrm>
                  <a:off x="5347103" y="4272664"/>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𝟖</m:t>
                        </m:r>
                      </m:oMath>
                    </m:oMathPara>
                  </a14:m>
                  <a:endParaRPr lang="es-ES" sz="1867" dirty="0">
                    <a:solidFill>
                      <a:schemeClr val="accent3"/>
                    </a:solidFill>
                  </a:endParaRPr>
                </a:p>
              </p:txBody>
            </p:sp>
          </mc:Choice>
          <mc:Fallback xmlns="">
            <p:sp>
              <p:nvSpPr>
                <p:cNvPr id="104" name="CuadroTexto 103">
                  <a:extLst>
                    <a:ext uri="{FF2B5EF4-FFF2-40B4-BE49-F238E27FC236}">
                      <a16:creationId xmlns:a16="http://schemas.microsoft.com/office/drawing/2014/main" id="{0E4A67EF-8E8E-409C-A658-335AA757B8E4}"/>
                    </a:ext>
                  </a:extLst>
                </p:cNvPr>
                <p:cNvSpPr txBox="1">
                  <a:spLocks noRot="1" noChangeAspect="1" noMove="1" noResize="1" noEditPoints="1" noAdjustHandles="1" noChangeArrowheads="1" noChangeShapeType="1" noTextEdit="1"/>
                </p:cNvSpPr>
                <p:nvPr/>
              </p:nvSpPr>
              <p:spPr>
                <a:xfrm>
                  <a:off x="5347103" y="4272664"/>
                  <a:ext cx="1295055" cy="307777"/>
                </a:xfrm>
                <a:prstGeom prst="rect">
                  <a:avLst/>
                </a:prstGeom>
                <a:blipFill>
                  <a:blip r:embed="rId18"/>
                  <a:stretch>
                    <a:fillRect/>
                  </a:stretch>
                </a:blipFill>
              </p:spPr>
              <p:txBody>
                <a:bodyPr/>
                <a:lstStyle/>
                <a:p>
                  <a:r>
                    <a:rPr lang="es-ES">
                      <a:noFill/>
                    </a:rPr>
                    <a:t> </a:t>
                  </a:r>
                </a:p>
              </p:txBody>
            </p:sp>
          </mc:Fallback>
        </mc:AlternateContent>
      </p:grpSp>
      <p:sp>
        <p:nvSpPr>
          <p:cNvPr id="105" name="TextBox 68">
            <a:extLst>
              <a:ext uri="{FF2B5EF4-FFF2-40B4-BE49-F238E27FC236}">
                <a16:creationId xmlns:a16="http://schemas.microsoft.com/office/drawing/2014/main" id="{221284DF-0377-484D-ADA8-8CAF7D870521}"/>
              </a:ext>
            </a:extLst>
          </p:cNvPr>
          <p:cNvSpPr txBox="1"/>
          <p:nvPr/>
        </p:nvSpPr>
        <p:spPr>
          <a:xfrm>
            <a:off x="3267629" y="5453420"/>
            <a:ext cx="1726563"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a:t>
            </a:r>
            <a:endParaRPr lang="es-CO" sz="2133" dirty="0">
              <a:solidFill>
                <a:schemeClr val="accent3"/>
              </a:solidFill>
              <a:latin typeface="Ancizar Sans" panose="020B0602040300000003" pitchFamily="34" charset="0"/>
            </a:endParaRPr>
          </a:p>
        </p:txBody>
      </p:sp>
      <p:grpSp>
        <p:nvGrpSpPr>
          <p:cNvPr id="6" name="Grupo 5">
            <a:extLst>
              <a:ext uri="{FF2B5EF4-FFF2-40B4-BE49-F238E27FC236}">
                <a16:creationId xmlns:a16="http://schemas.microsoft.com/office/drawing/2014/main" id="{6D5631A4-726A-4D3F-A9AE-7F69430DA68E}"/>
              </a:ext>
            </a:extLst>
          </p:cNvPr>
          <p:cNvGrpSpPr/>
          <p:nvPr/>
        </p:nvGrpSpPr>
        <p:grpSpPr>
          <a:xfrm>
            <a:off x="4337381" y="5014065"/>
            <a:ext cx="4382932" cy="427304"/>
            <a:chOff x="1388269" y="3512672"/>
            <a:chExt cx="3287199" cy="320478"/>
          </a:xfrm>
        </p:grpSpPr>
        <mc:AlternateContent xmlns:mc="http://schemas.openxmlformats.org/markup-compatibility/2006" xmlns:a14="http://schemas.microsoft.com/office/drawing/2010/main">
          <mc:Choice Requires="a14">
            <p:sp>
              <p:nvSpPr>
                <p:cNvPr id="106" name="CuadroTexto 105">
                  <a:extLst>
                    <a:ext uri="{FF2B5EF4-FFF2-40B4-BE49-F238E27FC236}">
                      <a16:creationId xmlns:a16="http://schemas.microsoft.com/office/drawing/2014/main" id="{3E3881DC-1D9A-4265-B0EA-7722F1DE59D6}"/>
                    </a:ext>
                  </a:extLst>
                </p:cNvPr>
                <p:cNvSpPr txBox="1"/>
                <p:nvPr/>
              </p:nvSpPr>
              <p:spPr>
                <a:xfrm>
                  <a:off x="1388269" y="351267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06" name="CuadroTexto 105">
                  <a:extLst>
                    <a:ext uri="{FF2B5EF4-FFF2-40B4-BE49-F238E27FC236}">
                      <a16:creationId xmlns:a16="http://schemas.microsoft.com/office/drawing/2014/main" id="{3E3881DC-1D9A-4265-B0EA-7722F1DE59D6}"/>
                    </a:ext>
                  </a:extLst>
                </p:cNvPr>
                <p:cNvSpPr txBox="1">
                  <a:spLocks noRot="1" noChangeAspect="1" noMove="1" noResize="1" noEditPoints="1" noAdjustHandles="1" noChangeArrowheads="1" noChangeShapeType="1" noTextEdit="1"/>
                </p:cNvSpPr>
                <p:nvPr/>
              </p:nvSpPr>
              <p:spPr>
                <a:xfrm>
                  <a:off x="1388269" y="3512673"/>
                  <a:ext cx="1295055" cy="307777"/>
                </a:xfrm>
                <a:prstGeom prst="rect">
                  <a:avLst/>
                </a:prstGeom>
                <a:blipFill>
                  <a:blip r:embed="rId1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7" name="CuadroTexto 106">
                  <a:extLst>
                    <a:ext uri="{FF2B5EF4-FFF2-40B4-BE49-F238E27FC236}">
                      <a16:creationId xmlns:a16="http://schemas.microsoft.com/office/drawing/2014/main" id="{B3E2158C-DFE2-458B-BBB7-900D24563FF3}"/>
                    </a:ext>
                  </a:extLst>
                </p:cNvPr>
                <p:cNvSpPr txBox="1"/>
                <p:nvPr/>
              </p:nvSpPr>
              <p:spPr>
                <a:xfrm>
                  <a:off x="1981200" y="3512672"/>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107" name="CuadroTexto 106">
                  <a:extLst>
                    <a:ext uri="{FF2B5EF4-FFF2-40B4-BE49-F238E27FC236}">
                      <a16:creationId xmlns:a16="http://schemas.microsoft.com/office/drawing/2014/main" id="{B3E2158C-DFE2-458B-BBB7-900D24563FF3}"/>
                    </a:ext>
                  </a:extLst>
                </p:cNvPr>
                <p:cNvSpPr txBox="1">
                  <a:spLocks noRot="1" noChangeAspect="1" noMove="1" noResize="1" noEditPoints="1" noAdjustHandles="1" noChangeArrowheads="1" noChangeShapeType="1" noTextEdit="1"/>
                </p:cNvSpPr>
                <p:nvPr/>
              </p:nvSpPr>
              <p:spPr>
                <a:xfrm>
                  <a:off x="1981200" y="3512672"/>
                  <a:ext cx="1295055" cy="307777"/>
                </a:xfrm>
                <a:prstGeom prst="rect">
                  <a:avLst/>
                </a:prstGeom>
                <a:blipFill>
                  <a:blip r:embed="rId2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8" name="CuadroTexto 107">
                  <a:extLst>
                    <a:ext uri="{FF2B5EF4-FFF2-40B4-BE49-F238E27FC236}">
                      <a16:creationId xmlns:a16="http://schemas.microsoft.com/office/drawing/2014/main" id="{8F5E5456-470D-4CDB-B3BF-34B7CAE6B5D1}"/>
                    </a:ext>
                  </a:extLst>
                </p:cNvPr>
                <p:cNvSpPr txBox="1"/>
                <p:nvPr/>
              </p:nvSpPr>
              <p:spPr>
                <a:xfrm>
                  <a:off x="2569806" y="351902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108" name="CuadroTexto 107">
                  <a:extLst>
                    <a:ext uri="{FF2B5EF4-FFF2-40B4-BE49-F238E27FC236}">
                      <a16:creationId xmlns:a16="http://schemas.microsoft.com/office/drawing/2014/main" id="{8F5E5456-470D-4CDB-B3BF-34B7CAE6B5D1}"/>
                    </a:ext>
                  </a:extLst>
                </p:cNvPr>
                <p:cNvSpPr txBox="1">
                  <a:spLocks noRot="1" noChangeAspect="1" noMove="1" noResize="1" noEditPoints="1" noAdjustHandles="1" noChangeArrowheads="1" noChangeShapeType="1" noTextEdit="1"/>
                </p:cNvSpPr>
                <p:nvPr/>
              </p:nvSpPr>
              <p:spPr>
                <a:xfrm>
                  <a:off x="2569806" y="3519023"/>
                  <a:ext cx="1295055" cy="307777"/>
                </a:xfrm>
                <a:prstGeom prst="rect">
                  <a:avLst/>
                </a:prstGeom>
                <a:blipFill>
                  <a:blip r:embed="rId2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9" name="CuadroTexto 108">
                  <a:extLst>
                    <a:ext uri="{FF2B5EF4-FFF2-40B4-BE49-F238E27FC236}">
                      <a16:creationId xmlns:a16="http://schemas.microsoft.com/office/drawing/2014/main" id="{059ECEDC-4757-46F3-BF3B-F7E2CE6642AE}"/>
                    </a:ext>
                  </a:extLst>
                </p:cNvPr>
                <p:cNvSpPr txBox="1"/>
                <p:nvPr/>
              </p:nvSpPr>
              <p:spPr>
                <a:xfrm>
                  <a:off x="3380413" y="352537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𝟏𝟎</m:t>
                        </m:r>
                      </m:oMath>
                    </m:oMathPara>
                  </a14:m>
                  <a:endParaRPr lang="es-ES" sz="1867" dirty="0">
                    <a:solidFill>
                      <a:schemeClr val="accent3"/>
                    </a:solidFill>
                  </a:endParaRPr>
                </a:p>
              </p:txBody>
            </p:sp>
          </mc:Choice>
          <mc:Fallback xmlns="">
            <p:sp>
              <p:nvSpPr>
                <p:cNvPr id="109" name="CuadroTexto 108">
                  <a:extLst>
                    <a:ext uri="{FF2B5EF4-FFF2-40B4-BE49-F238E27FC236}">
                      <a16:creationId xmlns:a16="http://schemas.microsoft.com/office/drawing/2014/main" id="{059ECEDC-4757-46F3-BF3B-F7E2CE6642AE}"/>
                    </a:ext>
                  </a:extLst>
                </p:cNvPr>
                <p:cNvSpPr txBox="1">
                  <a:spLocks noRot="1" noChangeAspect="1" noMove="1" noResize="1" noEditPoints="1" noAdjustHandles="1" noChangeArrowheads="1" noChangeShapeType="1" noTextEdit="1"/>
                </p:cNvSpPr>
                <p:nvPr/>
              </p:nvSpPr>
              <p:spPr>
                <a:xfrm>
                  <a:off x="3380413" y="3525373"/>
                  <a:ext cx="1295055" cy="307777"/>
                </a:xfrm>
                <a:prstGeom prst="rect">
                  <a:avLst/>
                </a:prstGeom>
                <a:blipFill>
                  <a:blip r:embed="rId22"/>
                  <a:stretch>
                    <a:fillRect/>
                  </a:stretch>
                </a:blipFill>
              </p:spPr>
              <p:txBody>
                <a:bodyPr/>
                <a:lstStyle/>
                <a:p>
                  <a:r>
                    <a:rPr lang="es-ES">
                      <a:noFill/>
                    </a:rPr>
                    <a:t> </a:t>
                  </a:r>
                </a:p>
              </p:txBody>
            </p:sp>
          </mc:Fallback>
        </mc:AlternateContent>
      </p:grpSp>
      <p:grpSp>
        <p:nvGrpSpPr>
          <p:cNvPr id="7" name="Grupo 6">
            <a:extLst>
              <a:ext uri="{FF2B5EF4-FFF2-40B4-BE49-F238E27FC236}">
                <a16:creationId xmlns:a16="http://schemas.microsoft.com/office/drawing/2014/main" id="{4DACC22B-1898-4B62-BED6-F7BF1154C367}"/>
              </a:ext>
            </a:extLst>
          </p:cNvPr>
          <p:cNvGrpSpPr/>
          <p:nvPr/>
        </p:nvGrpSpPr>
        <p:grpSpPr>
          <a:xfrm>
            <a:off x="4334341" y="4608725"/>
            <a:ext cx="2660179" cy="414249"/>
            <a:chOff x="2947893" y="3558977"/>
            <a:chExt cx="1995134" cy="310687"/>
          </a:xfrm>
        </p:grpSpPr>
        <mc:AlternateContent xmlns:mc="http://schemas.openxmlformats.org/markup-compatibility/2006" xmlns:a14="http://schemas.microsoft.com/office/drawing/2010/main">
          <mc:Choice Requires="a14">
            <p:sp>
              <p:nvSpPr>
                <p:cNvPr id="110" name="CuadroTexto 109">
                  <a:extLst>
                    <a:ext uri="{FF2B5EF4-FFF2-40B4-BE49-F238E27FC236}">
                      <a16:creationId xmlns:a16="http://schemas.microsoft.com/office/drawing/2014/main" id="{3BDAF883-496F-42FB-8F80-F7AF3456AA39}"/>
                    </a:ext>
                  </a:extLst>
                </p:cNvPr>
                <p:cNvSpPr txBox="1"/>
                <p:nvPr/>
              </p:nvSpPr>
              <p:spPr>
                <a:xfrm>
                  <a:off x="3647972" y="356188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𝟔</m:t>
                        </m:r>
                      </m:oMath>
                    </m:oMathPara>
                  </a14:m>
                  <a:endParaRPr lang="es-ES" sz="1867" dirty="0">
                    <a:solidFill>
                      <a:schemeClr val="accent3"/>
                    </a:solidFill>
                  </a:endParaRPr>
                </a:p>
              </p:txBody>
            </p:sp>
          </mc:Choice>
          <mc:Fallback xmlns="">
            <p:sp>
              <p:nvSpPr>
                <p:cNvPr id="110" name="CuadroTexto 109">
                  <a:extLst>
                    <a:ext uri="{FF2B5EF4-FFF2-40B4-BE49-F238E27FC236}">
                      <a16:creationId xmlns:a16="http://schemas.microsoft.com/office/drawing/2014/main" id="{3BDAF883-496F-42FB-8F80-F7AF3456AA39}"/>
                    </a:ext>
                  </a:extLst>
                </p:cNvPr>
                <p:cNvSpPr txBox="1">
                  <a:spLocks noRot="1" noChangeAspect="1" noMove="1" noResize="1" noEditPoints="1" noAdjustHandles="1" noChangeArrowheads="1" noChangeShapeType="1" noTextEdit="1"/>
                </p:cNvSpPr>
                <p:nvPr/>
              </p:nvSpPr>
              <p:spPr>
                <a:xfrm>
                  <a:off x="3647972" y="3561887"/>
                  <a:ext cx="1295055" cy="307777"/>
                </a:xfrm>
                <a:prstGeom prst="rect">
                  <a:avLst/>
                </a:prstGeom>
                <a:blipFill>
                  <a:blip r:embed="rId2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1" name="CuadroTexto 110">
                  <a:extLst>
                    <a:ext uri="{FF2B5EF4-FFF2-40B4-BE49-F238E27FC236}">
                      <a16:creationId xmlns:a16="http://schemas.microsoft.com/office/drawing/2014/main" id="{76E5C191-4656-4437-A4B8-7FBFFC670B07}"/>
                    </a:ext>
                  </a:extLst>
                </p:cNvPr>
                <p:cNvSpPr txBox="1"/>
                <p:nvPr/>
              </p:nvSpPr>
              <p:spPr>
                <a:xfrm>
                  <a:off x="2947893" y="35589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𝟑</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11" name="CuadroTexto 110">
                  <a:extLst>
                    <a:ext uri="{FF2B5EF4-FFF2-40B4-BE49-F238E27FC236}">
                      <a16:creationId xmlns:a16="http://schemas.microsoft.com/office/drawing/2014/main" id="{76E5C191-4656-4437-A4B8-7FBFFC670B07}"/>
                    </a:ext>
                  </a:extLst>
                </p:cNvPr>
                <p:cNvSpPr txBox="1">
                  <a:spLocks noRot="1" noChangeAspect="1" noMove="1" noResize="1" noEditPoints="1" noAdjustHandles="1" noChangeArrowheads="1" noChangeShapeType="1" noTextEdit="1"/>
                </p:cNvSpPr>
                <p:nvPr/>
              </p:nvSpPr>
              <p:spPr>
                <a:xfrm>
                  <a:off x="2947893" y="3558977"/>
                  <a:ext cx="1295055" cy="307777"/>
                </a:xfrm>
                <a:prstGeom prst="rect">
                  <a:avLst/>
                </a:prstGeom>
                <a:blipFill>
                  <a:blip r:embed="rId24"/>
                  <a:stretch>
                    <a:fillRect/>
                  </a:stretch>
                </a:blipFill>
              </p:spPr>
              <p:txBody>
                <a:bodyPr/>
                <a:lstStyle/>
                <a:p>
                  <a:r>
                    <a:rPr lang="es-ES">
                      <a:noFill/>
                    </a:rPr>
                    <a:t> </a:t>
                  </a:r>
                </a:p>
              </p:txBody>
            </p:sp>
          </mc:Fallback>
        </mc:AlternateContent>
      </p:grpSp>
      <p:sp>
        <p:nvSpPr>
          <p:cNvPr id="112" name="Freeform 47">
            <a:extLst>
              <a:ext uri="{FF2B5EF4-FFF2-40B4-BE49-F238E27FC236}">
                <a16:creationId xmlns:a16="http://schemas.microsoft.com/office/drawing/2014/main" id="{573ACCBB-FD9D-4E83-95E6-9A919664DECB}"/>
              </a:ext>
            </a:extLst>
          </p:cNvPr>
          <p:cNvSpPr>
            <a:spLocks noEditPoints="1"/>
          </p:cNvSpPr>
          <p:nvPr/>
        </p:nvSpPr>
        <p:spPr bwMode="auto">
          <a:xfrm flipH="1">
            <a:off x="2770982" y="5481930"/>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Tree>
    <p:extLst>
      <p:ext uri="{BB962C8B-B14F-4D97-AF65-F5344CB8AC3E}">
        <p14:creationId xmlns:p14="http://schemas.microsoft.com/office/powerpoint/2010/main" val="3198571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31" name="TextBox 68">
            <a:extLst>
              <a:ext uri="{FF2B5EF4-FFF2-40B4-BE49-F238E27FC236}">
                <a16:creationId xmlns:a16="http://schemas.microsoft.com/office/drawing/2014/main" id="{B33EB2FA-61E8-49B1-867A-557CCB94F26D}"/>
              </a:ext>
            </a:extLst>
          </p:cNvPr>
          <p:cNvSpPr txBox="1"/>
          <p:nvPr/>
        </p:nvSpPr>
        <p:spPr>
          <a:xfrm>
            <a:off x="3251200" y="4118569"/>
            <a:ext cx="1726741"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a:t>
            </a:r>
            <a:endParaRPr lang="es-CO" sz="2133" dirty="0">
              <a:solidFill>
                <a:schemeClr val="accent3"/>
              </a:solidFill>
              <a:latin typeface="Ancizar Sans" panose="020B0602040300000003" pitchFamily="34" charset="0"/>
            </a:endParaRPr>
          </a:p>
        </p:txBody>
      </p:sp>
      <p:sp>
        <p:nvSpPr>
          <p:cNvPr id="32" name="TextBox 68">
            <a:extLst>
              <a:ext uri="{FF2B5EF4-FFF2-40B4-BE49-F238E27FC236}">
                <a16:creationId xmlns:a16="http://schemas.microsoft.com/office/drawing/2014/main" id="{4E9374C7-7392-43AE-847C-D6C048250E7F}"/>
              </a:ext>
            </a:extLst>
          </p:cNvPr>
          <p:cNvSpPr txBox="1"/>
          <p:nvPr/>
        </p:nvSpPr>
        <p:spPr>
          <a:xfrm>
            <a:off x="3252283" y="4572870"/>
            <a:ext cx="1726563"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a:t>
            </a:r>
            <a:endParaRPr lang="es-CO" sz="2133" dirty="0">
              <a:solidFill>
                <a:schemeClr val="accent3"/>
              </a:solidFill>
              <a:latin typeface="Ancizar Sans" panose="020B0602040300000003" pitchFamily="34" charset="0"/>
            </a:endParaRPr>
          </a:p>
        </p:txBody>
      </p:sp>
      <p:sp>
        <p:nvSpPr>
          <p:cNvPr id="33" name="TextBox 68">
            <a:extLst>
              <a:ext uri="{FF2B5EF4-FFF2-40B4-BE49-F238E27FC236}">
                <a16:creationId xmlns:a16="http://schemas.microsoft.com/office/drawing/2014/main" id="{CFD0C81B-5E3C-4CAC-8702-1D18E128C04E}"/>
              </a:ext>
            </a:extLst>
          </p:cNvPr>
          <p:cNvSpPr txBox="1"/>
          <p:nvPr/>
        </p:nvSpPr>
        <p:spPr>
          <a:xfrm>
            <a:off x="3252283" y="5024275"/>
            <a:ext cx="1726563"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a:t>
            </a:r>
            <a:endParaRPr lang="es-CO" sz="2133" dirty="0">
              <a:solidFill>
                <a:schemeClr val="accent3"/>
              </a:solidFill>
              <a:latin typeface="Ancizar Sans" panose="020B0602040300000003" pitchFamily="34" charset="0"/>
            </a:endParaRPr>
          </a:p>
        </p:txBody>
      </p:sp>
      <p:grpSp>
        <p:nvGrpSpPr>
          <p:cNvPr id="47" name="Group 78">
            <a:extLst>
              <a:ext uri="{FF2B5EF4-FFF2-40B4-BE49-F238E27FC236}">
                <a16:creationId xmlns:a16="http://schemas.microsoft.com/office/drawing/2014/main" id="{7E2F8513-2C74-4684-984E-76435B2FF46B}"/>
              </a:ext>
            </a:extLst>
          </p:cNvPr>
          <p:cNvGrpSpPr/>
          <p:nvPr/>
        </p:nvGrpSpPr>
        <p:grpSpPr>
          <a:xfrm>
            <a:off x="508000" y="10332651"/>
            <a:ext cx="2601384" cy="1155700"/>
            <a:chOff x="1733550" y="3700462"/>
            <a:chExt cx="1951038" cy="738188"/>
          </a:xfrm>
        </p:grpSpPr>
        <p:sp>
          <p:nvSpPr>
            <p:cNvPr id="52" name="Freeform 44">
              <a:extLst>
                <a:ext uri="{FF2B5EF4-FFF2-40B4-BE49-F238E27FC236}">
                  <a16:creationId xmlns:a16="http://schemas.microsoft.com/office/drawing/2014/main" id="{CA847B87-E901-40F2-9FFD-A78D465AC4F0}"/>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0" name="Freeform 45">
              <a:extLst>
                <a:ext uri="{FF2B5EF4-FFF2-40B4-BE49-F238E27FC236}">
                  <a16:creationId xmlns:a16="http://schemas.microsoft.com/office/drawing/2014/main" id="{D6D8330E-C9AB-4030-AE64-C543D26034D4}"/>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1" name="Freeform 46">
              <a:extLst>
                <a:ext uri="{FF2B5EF4-FFF2-40B4-BE49-F238E27FC236}">
                  <a16:creationId xmlns:a16="http://schemas.microsoft.com/office/drawing/2014/main" id="{9C307439-53EB-454C-A744-15666B36503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65" name="Freeform 47">
            <a:extLst>
              <a:ext uri="{FF2B5EF4-FFF2-40B4-BE49-F238E27FC236}">
                <a16:creationId xmlns:a16="http://schemas.microsoft.com/office/drawing/2014/main" id="{F3A8D51C-0247-438D-9B07-1A13392BD09E}"/>
              </a:ext>
            </a:extLst>
          </p:cNvPr>
          <p:cNvSpPr>
            <a:spLocks noEditPoints="1"/>
          </p:cNvSpPr>
          <p:nvPr/>
        </p:nvSpPr>
        <p:spPr bwMode="auto">
          <a:xfrm flipH="1">
            <a:off x="2741084" y="1107641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6" name="TextBox 51">
            <a:extLst>
              <a:ext uri="{FF2B5EF4-FFF2-40B4-BE49-F238E27FC236}">
                <a16:creationId xmlns:a16="http://schemas.microsoft.com/office/drawing/2014/main" id="{DB931866-A09E-434F-BE04-A32DDCD26390}"/>
              </a:ext>
            </a:extLst>
          </p:cNvPr>
          <p:cNvSpPr txBox="1"/>
          <p:nvPr/>
        </p:nvSpPr>
        <p:spPr>
          <a:xfrm>
            <a:off x="1270000" y="10651024"/>
            <a:ext cx="1549401"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Restricciones de signo</a:t>
            </a:r>
            <a:endParaRPr lang="es-CO" sz="1867" dirty="0">
              <a:solidFill>
                <a:schemeClr val="bg1"/>
              </a:solidFill>
              <a:latin typeface="Ancizar Sans" panose="020B0602040300000003" pitchFamily="34" charset="0"/>
            </a:endParaRPr>
          </a:p>
        </p:txBody>
      </p:sp>
      <p:sp>
        <p:nvSpPr>
          <p:cNvPr id="67" name="CuadroTexto 66">
            <a:extLst>
              <a:ext uri="{FF2B5EF4-FFF2-40B4-BE49-F238E27FC236}">
                <a16:creationId xmlns:a16="http://schemas.microsoft.com/office/drawing/2014/main" id="{7258EEE0-B2D5-43A1-9546-DF3F0AA2EF27}"/>
              </a:ext>
            </a:extLst>
          </p:cNvPr>
          <p:cNvSpPr txBox="1"/>
          <p:nvPr/>
        </p:nvSpPr>
        <p:spPr>
          <a:xfrm>
            <a:off x="3251200" y="10650220"/>
            <a:ext cx="7924800" cy="1282339"/>
          </a:xfrm>
          <a:prstGeom prst="rect">
            <a:avLst/>
          </a:prstGeom>
          <a:noFill/>
        </p:spPr>
        <p:txBody>
          <a:bodyPr wrap="square">
            <a:spAutoFit/>
          </a:bodyPr>
          <a:lstStyle/>
          <a:p>
            <a:r>
              <a:rPr lang="es-ES" sz="2133" dirty="0">
                <a:solidFill>
                  <a:srgbClr val="318B71"/>
                </a:solidFill>
                <a:latin typeface="Ancizar Sans" panose="020B0602040300000003" pitchFamily="34" charset="0"/>
              </a:rPr>
              <a:t>¿La variables pueden asumir solo valores positivos? o</a:t>
            </a:r>
          </a:p>
          <a:p>
            <a:r>
              <a:rPr lang="es-ES" sz="2133" dirty="0">
                <a:solidFill>
                  <a:srgbClr val="318B71"/>
                </a:solidFill>
                <a:latin typeface="Ancizar Sans" panose="020B0602040300000003" pitchFamily="34" charset="0"/>
              </a:rPr>
              <a:t>¿Las variables pueden asumir valores tanto positivos como negativos?</a:t>
            </a:r>
          </a:p>
          <a:p>
            <a:endParaRPr lang="es-ES" sz="1600" dirty="0">
              <a:solidFill>
                <a:srgbClr val="318B71"/>
              </a:solidFill>
              <a:latin typeface="Ancizar Sans" panose="020B0602040300000003" pitchFamily="34" charset="0"/>
            </a:endParaRPr>
          </a:p>
          <a:p>
            <a:r>
              <a:rPr lang="es-ES" sz="1867" dirty="0">
                <a:solidFill>
                  <a:srgbClr val="318B71"/>
                </a:solidFill>
                <a:latin typeface="Ancizar Sans" panose="020B0602040300000003" pitchFamily="34" charset="0"/>
              </a:rPr>
              <a:t>En el caso de la juguetería las variables solo pueden tener valores positivos</a:t>
            </a:r>
          </a:p>
        </p:txBody>
      </p:sp>
      <p:sp>
        <p:nvSpPr>
          <p:cNvPr id="68" name="TextBox 75">
            <a:extLst>
              <a:ext uri="{FF2B5EF4-FFF2-40B4-BE49-F238E27FC236}">
                <a16:creationId xmlns:a16="http://schemas.microsoft.com/office/drawing/2014/main" id="{AA881584-3524-4871-AAAC-19B6B9552684}"/>
              </a:ext>
            </a:extLst>
          </p:cNvPr>
          <p:cNvSpPr txBox="1"/>
          <p:nvPr/>
        </p:nvSpPr>
        <p:spPr>
          <a:xfrm>
            <a:off x="631713" y="10415129"/>
            <a:ext cx="541175" cy="420564"/>
          </a:xfrm>
          <a:prstGeom prst="rect">
            <a:avLst/>
          </a:prstGeom>
          <a:noFill/>
        </p:spPr>
        <p:txBody>
          <a:bodyPr wrap="square" rtlCol="0">
            <a:spAutoFit/>
          </a:bodyPr>
          <a:lstStyle/>
          <a:p>
            <a:pPr algn="ctr"/>
            <a:r>
              <a:rPr lang="es-CO" sz="2133" b="1" dirty="0">
                <a:solidFill>
                  <a:schemeClr val="bg1"/>
                </a:solidFill>
                <a:latin typeface="Ancizar Sans" panose="020B0602040300000003" pitchFamily="34" charset="0"/>
              </a:rPr>
              <a:t>04</a:t>
            </a:r>
          </a:p>
        </p:txBody>
      </p:sp>
      <p:grpSp>
        <p:nvGrpSpPr>
          <p:cNvPr id="62" name="Grupo 61">
            <a:extLst>
              <a:ext uri="{FF2B5EF4-FFF2-40B4-BE49-F238E27FC236}">
                <a16:creationId xmlns:a16="http://schemas.microsoft.com/office/drawing/2014/main" id="{F6A7C653-E3EF-4730-95CA-52E515649C11}"/>
              </a:ext>
            </a:extLst>
          </p:cNvPr>
          <p:cNvGrpSpPr/>
          <p:nvPr/>
        </p:nvGrpSpPr>
        <p:grpSpPr>
          <a:xfrm>
            <a:off x="2956983" y="3429003"/>
            <a:ext cx="5862340" cy="554231"/>
            <a:chOff x="2230142" y="2613277"/>
            <a:chExt cx="4396755" cy="415673"/>
          </a:xfrm>
        </p:grpSpPr>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BC7CD7F5-FF09-4BD1-9848-5D98D97A5E0B}"/>
                    </a:ext>
                  </a:extLst>
                </p:cNvPr>
                <p:cNvSpPr txBox="1"/>
                <p:nvPr/>
              </p:nvSpPr>
              <p:spPr>
                <a:xfrm>
                  <a:off x="3228059" y="2685934"/>
                  <a:ext cx="427037"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63" name="CuadroTexto 62">
                  <a:extLst>
                    <a:ext uri="{FF2B5EF4-FFF2-40B4-BE49-F238E27FC236}">
                      <a16:creationId xmlns:a16="http://schemas.microsoft.com/office/drawing/2014/main" id="{BC7CD7F5-FF09-4BD1-9848-5D98D97A5E0B}"/>
                    </a:ext>
                  </a:extLst>
                </p:cNvPr>
                <p:cNvSpPr txBox="1">
                  <a:spLocks noRot="1" noChangeAspect="1" noMove="1" noResize="1" noEditPoints="1" noAdjustHandles="1" noChangeArrowheads="1" noChangeShapeType="1" noTextEdit="1"/>
                </p:cNvSpPr>
                <p:nvPr/>
              </p:nvSpPr>
              <p:spPr>
                <a:xfrm>
                  <a:off x="3228059" y="2685934"/>
                  <a:ext cx="427037" cy="284742"/>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521CA0EC-F4B4-4AAF-92F9-18B2F7D37A90}"/>
                    </a:ext>
                  </a:extLst>
                </p:cNvPr>
                <p:cNvSpPr txBox="1"/>
                <p:nvPr/>
              </p:nvSpPr>
              <p:spPr>
                <a:xfrm>
                  <a:off x="3655096" y="2613277"/>
                  <a:ext cx="2971801" cy="415673"/>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2"/>
                            </a:solidFill>
                            <a:latin typeface="Cambria Math" panose="02040503050406030204" pitchFamily="18" charset="0"/>
                          </a:rPr>
                          <m:t>𝟓𝟎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𝟏</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𝟐𝟎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𝟐</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𝟑𝟎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𝟑</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𝟖𝟎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𝟒</m:t>
                            </m:r>
                          </m:sub>
                        </m:sSub>
                      </m:oMath>
                    </m:oMathPara>
                  </a14:m>
                  <a:endParaRPr lang="es-ES" sz="2133" b="1" i="1" dirty="0">
                    <a:solidFill>
                      <a:schemeClr val="accent2"/>
                    </a:solidFill>
                    <a:latin typeface="Cambria Math" panose="02040503050406030204" pitchFamily="18" charset="0"/>
                  </a:endParaRPr>
                </a:p>
              </p:txBody>
            </p:sp>
          </mc:Choice>
          <mc:Fallback xmlns="">
            <p:sp>
              <p:nvSpPr>
                <p:cNvPr id="64" name="CuadroTexto 63">
                  <a:extLst>
                    <a:ext uri="{FF2B5EF4-FFF2-40B4-BE49-F238E27FC236}">
                      <a16:creationId xmlns:a16="http://schemas.microsoft.com/office/drawing/2014/main" id="{521CA0EC-F4B4-4AAF-92F9-18B2F7D37A90}"/>
                    </a:ext>
                  </a:extLst>
                </p:cNvPr>
                <p:cNvSpPr txBox="1">
                  <a:spLocks noRot="1" noChangeAspect="1" noMove="1" noResize="1" noEditPoints="1" noAdjustHandles="1" noChangeArrowheads="1" noChangeShapeType="1" noTextEdit="1"/>
                </p:cNvSpPr>
                <p:nvPr/>
              </p:nvSpPr>
              <p:spPr>
                <a:xfrm>
                  <a:off x="3655096" y="2613277"/>
                  <a:ext cx="2971801" cy="415673"/>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048C45BF-5E7D-4A6C-84DF-EC0B8A416ABF}"/>
                    </a:ext>
                  </a:extLst>
                </p:cNvPr>
                <p:cNvSpPr txBox="1"/>
                <p:nvPr/>
              </p:nvSpPr>
              <p:spPr>
                <a:xfrm>
                  <a:off x="2230142" y="2712828"/>
                  <a:ext cx="1144539" cy="24617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𝑴𝒊𝒏</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69" name="CuadroTexto 68">
                  <a:extLst>
                    <a:ext uri="{FF2B5EF4-FFF2-40B4-BE49-F238E27FC236}">
                      <a16:creationId xmlns:a16="http://schemas.microsoft.com/office/drawing/2014/main" id="{048C45BF-5E7D-4A6C-84DF-EC0B8A416ABF}"/>
                    </a:ext>
                  </a:extLst>
                </p:cNvPr>
                <p:cNvSpPr txBox="1">
                  <a:spLocks noRot="1" noChangeAspect="1" noMove="1" noResize="1" noEditPoints="1" noAdjustHandles="1" noChangeArrowheads="1" noChangeShapeType="1" noTextEdit="1"/>
                </p:cNvSpPr>
                <p:nvPr/>
              </p:nvSpPr>
              <p:spPr>
                <a:xfrm>
                  <a:off x="2230142" y="2712828"/>
                  <a:ext cx="1144539" cy="246173"/>
                </a:xfrm>
                <a:prstGeom prst="rect">
                  <a:avLst/>
                </a:prstGeom>
                <a:blipFill>
                  <a:blip r:embed="rId5"/>
                  <a:stretch>
                    <a:fillRect b="-5556"/>
                  </a:stretch>
                </a:blipFill>
              </p:spPr>
              <p:txBody>
                <a:bodyPr/>
                <a:lstStyle/>
                <a:p>
                  <a:r>
                    <a:rPr lang="es-CO">
                      <a:noFill/>
                    </a:rPr>
                    <a:t> </a:t>
                  </a:r>
                </a:p>
              </p:txBody>
            </p:sp>
          </mc:Fallback>
        </mc:AlternateContent>
      </p:grpSp>
      <p:sp>
        <p:nvSpPr>
          <p:cNvPr id="70" name="Freeform 44">
            <a:extLst>
              <a:ext uri="{FF2B5EF4-FFF2-40B4-BE49-F238E27FC236}">
                <a16:creationId xmlns:a16="http://schemas.microsoft.com/office/drawing/2014/main" id="{CC780D58-6416-43F1-8E83-42CCCBC2CB66}"/>
              </a:ext>
            </a:extLst>
          </p:cNvPr>
          <p:cNvSpPr>
            <a:spLocks/>
          </p:cNvSpPr>
          <p:nvPr/>
        </p:nvSpPr>
        <p:spPr bwMode="auto">
          <a:xfrm>
            <a:off x="514352" y="1442041"/>
            <a:ext cx="2595033" cy="1875420"/>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1" name="Freeform 46">
            <a:extLst>
              <a:ext uri="{FF2B5EF4-FFF2-40B4-BE49-F238E27FC236}">
                <a16:creationId xmlns:a16="http://schemas.microsoft.com/office/drawing/2014/main" id="{1C8F13C2-7DAD-4BCC-8D52-BE7A22B8F1BD}"/>
              </a:ext>
            </a:extLst>
          </p:cNvPr>
          <p:cNvSpPr>
            <a:spLocks/>
          </p:cNvSpPr>
          <p:nvPr/>
        </p:nvSpPr>
        <p:spPr bwMode="auto">
          <a:xfrm>
            <a:off x="510861" y="2514601"/>
            <a:ext cx="2598523" cy="812800"/>
          </a:xfrm>
          <a:custGeom>
            <a:avLst/>
            <a:gdLst>
              <a:gd name="connsiteX0" fmla="*/ 9989 w 9989"/>
              <a:gd name="connsiteY0" fmla="*/ 9560 h 10000"/>
              <a:gd name="connsiteX1" fmla="*/ 2175 w 9989"/>
              <a:gd name="connsiteY1" fmla="*/ 9560 h 10000"/>
              <a:gd name="connsiteX2" fmla="*/ 2097 w 9989"/>
              <a:gd name="connsiteY2" fmla="*/ 9560 h 10000"/>
              <a:gd name="connsiteX3" fmla="*/ 1633 w 9989"/>
              <a:gd name="connsiteY3" fmla="*/ 9670 h 10000"/>
              <a:gd name="connsiteX4" fmla="*/ 1246 w 9989"/>
              <a:gd name="connsiteY4" fmla="*/ 9560 h 10000"/>
              <a:gd name="connsiteX5" fmla="*/ 1130 w 9989"/>
              <a:gd name="connsiteY5" fmla="*/ 9560 h 10000"/>
              <a:gd name="connsiteX6" fmla="*/ 1053 w 9989"/>
              <a:gd name="connsiteY6" fmla="*/ 9560 h 10000"/>
              <a:gd name="connsiteX7" fmla="*/ 917 w 9989"/>
              <a:gd name="connsiteY7" fmla="*/ 9451 h 10000"/>
              <a:gd name="connsiteX8" fmla="*/ 376 w 9989"/>
              <a:gd name="connsiteY8" fmla="*/ 8462 h 10000"/>
              <a:gd name="connsiteX9" fmla="*/ 86 w 9989"/>
              <a:gd name="connsiteY9" fmla="*/ 6374 h 10000"/>
              <a:gd name="connsiteX10" fmla="*/ 105 w 9989"/>
              <a:gd name="connsiteY10" fmla="*/ 3956 h 10000"/>
              <a:gd name="connsiteX11" fmla="*/ 337 w 9989"/>
              <a:gd name="connsiteY11" fmla="*/ 2348 h 10000"/>
              <a:gd name="connsiteX12" fmla="*/ 415 w 9989"/>
              <a:gd name="connsiteY12" fmla="*/ 1758 h 10000"/>
              <a:gd name="connsiteX13" fmla="*/ 531 w 9989"/>
              <a:gd name="connsiteY13" fmla="*/ 1429 h 10000"/>
              <a:gd name="connsiteX14" fmla="*/ 782 w 9989"/>
              <a:gd name="connsiteY14" fmla="*/ 879 h 10000"/>
              <a:gd name="connsiteX15" fmla="*/ 1324 w 9989"/>
              <a:gd name="connsiteY15" fmla="*/ 440 h 10000"/>
              <a:gd name="connsiteX16" fmla="*/ 1865 w 9989"/>
              <a:gd name="connsiteY16" fmla="*/ 330 h 10000"/>
              <a:gd name="connsiteX17" fmla="*/ 2832 w 9989"/>
              <a:gd name="connsiteY17" fmla="*/ 440 h 10000"/>
              <a:gd name="connsiteX18" fmla="*/ 2832 w 9989"/>
              <a:gd name="connsiteY18" fmla="*/ 110 h 10000"/>
              <a:gd name="connsiteX19" fmla="*/ 1730 w 9989"/>
              <a:gd name="connsiteY19" fmla="*/ 0 h 10000"/>
              <a:gd name="connsiteX20" fmla="*/ 1188 w 9989"/>
              <a:gd name="connsiteY20" fmla="*/ 110 h 10000"/>
              <a:gd name="connsiteX21" fmla="*/ 647 w 9989"/>
              <a:gd name="connsiteY21" fmla="*/ 769 h 10000"/>
              <a:gd name="connsiteX22" fmla="*/ 415 w 9989"/>
              <a:gd name="connsiteY22" fmla="*/ 1429 h 10000"/>
              <a:gd name="connsiteX23" fmla="*/ 240 w 9989"/>
              <a:gd name="connsiteY23" fmla="*/ 2198 h 10000"/>
              <a:gd name="connsiteX24" fmla="*/ 28 w 9989"/>
              <a:gd name="connsiteY24" fmla="*/ 4176 h 10000"/>
              <a:gd name="connsiteX25" fmla="*/ 47 w 9989"/>
              <a:gd name="connsiteY25" fmla="*/ 6703 h 10000"/>
              <a:gd name="connsiteX26" fmla="*/ 376 w 9989"/>
              <a:gd name="connsiteY26" fmla="*/ 8901 h 10000"/>
              <a:gd name="connsiteX27" fmla="*/ 937 w 9989"/>
              <a:gd name="connsiteY27" fmla="*/ 9890 h 10000"/>
              <a:gd name="connsiteX28" fmla="*/ 995 w 9989"/>
              <a:gd name="connsiteY28" fmla="*/ 9890 h 10000"/>
              <a:gd name="connsiteX29" fmla="*/ 1072 w 9989"/>
              <a:gd name="connsiteY29" fmla="*/ 9890 h 10000"/>
              <a:gd name="connsiteX30" fmla="*/ 1169 w 9989"/>
              <a:gd name="connsiteY30" fmla="*/ 10000 h 10000"/>
              <a:gd name="connsiteX31" fmla="*/ 1266 w 9989"/>
              <a:gd name="connsiteY31" fmla="*/ 10000 h 10000"/>
              <a:gd name="connsiteX32" fmla="*/ 1343 w 9989"/>
              <a:gd name="connsiteY32" fmla="*/ 10000 h 10000"/>
              <a:gd name="connsiteX33" fmla="*/ 1401 w 9989"/>
              <a:gd name="connsiteY33" fmla="*/ 10000 h 10000"/>
              <a:gd name="connsiteX34" fmla="*/ 1478 w 9989"/>
              <a:gd name="connsiteY34" fmla="*/ 10000 h 10000"/>
              <a:gd name="connsiteX35" fmla="*/ 2078 w 9989"/>
              <a:gd name="connsiteY35" fmla="*/ 10000 h 10000"/>
              <a:gd name="connsiteX36" fmla="*/ 2155 w 9989"/>
              <a:gd name="connsiteY36" fmla="*/ 10000 h 10000"/>
              <a:gd name="connsiteX37" fmla="*/ 9989 w 9989"/>
              <a:gd name="connsiteY37" fmla="*/ 10000 h 10000"/>
              <a:gd name="connsiteX38" fmla="*/ 9989 w 9989"/>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532 w 10000"/>
              <a:gd name="connsiteY13" fmla="*/ 1429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80 w 10000"/>
              <a:gd name="connsiteY12" fmla="*/ 1810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32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000">
                <a:moveTo>
                  <a:pt x="10000" y="9560"/>
                </a:moveTo>
                <a:lnTo>
                  <a:pt x="2177" y="9560"/>
                </a:lnTo>
                <a:lnTo>
                  <a:pt x="2099" y="9560"/>
                </a:lnTo>
                <a:cubicBezTo>
                  <a:pt x="1945" y="9560"/>
                  <a:pt x="1790" y="9560"/>
                  <a:pt x="1635" y="9670"/>
                </a:cubicBezTo>
                <a:cubicBezTo>
                  <a:pt x="1500" y="9670"/>
                  <a:pt x="1384" y="9670"/>
                  <a:pt x="1247" y="9560"/>
                </a:cubicBezTo>
                <a:lnTo>
                  <a:pt x="1131" y="9560"/>
                </a:lnTo>
                <a:lnTo>
                  <a:pt x="1054" y="9560"/>
                </a:lnTo>
                <a:cubicBezTo>
                  <a:pt x="996" y="9560"/>
                  <a:pt x="957" y="9560"/>
                  <a:pt x="918" y="9451"/>
                </a:cubicBezTo>
                <a:cubicBezTo>
                  <a:pt x="725" y="9341"/>
                  <a:pt x="532" y="9011"/>
                  <a:pt x="376" y="8462"/>
                </a:cubicBezTo>
                <a:cubicBezTo>
                  <a:pt x="240" y="7912"/>
                  <a:pt x="144" y="7253"/>
                  <a:pt x="86" y="6374"/>
                </a:cubicBezTo>
                <a:cubicBezTo>
                  <a:pt x="47" y="5604"/>
                  <a:pt x="47" y="4725"/>
                  <a:pt x="105" y="3956"/>
                </a:cubicBezTo>
                <a:cubicBezTo>
                  <a:pt x="144" y="3187"/>
                  <a:pt x="279" y="2719"/>
                  <a:pt x="337" y="2348"/>
                </a:cubicBezTo>
                <a:cubicBezTo>
                  <a:pt x="395" y="1977"/>
                  <a:pt x="436" y="1842"/>
                  <a:pt x="456" y="1732"/>
                </a:cubicBezTo>
                <a:cubicBezTo>
                  <a:pt x="494" y="1622"/>
                  <a:pt x="535" y="1467"/>
                  <a:pt x="589" y="1325"/>
                </a:cubicBezTo>
                <a:cubicBezTo>
                  <a:pt x="643" y="1183"/>
                  <a:pt x="686" y="989"/>
                  <a:pt x="783" y="879"/>
                </a:cubicBezTo>
                <a:cubicBezTo>
                  <a:pt x="957" y="549"/>
                  <a:pt x="1131" y="440"/>
                  <a:pt x="1325" y="440"/>
                </a:cubicBezTo>
                <a:cubicBezTo>
                  <a:pt x="1500" y="330"/>
                  <a:pt x="1693" y="330"/>
                  <a:pt x="1867" y="330"/>
                </a:cubicBezTo>
                <a:cubicBezTo>
                  <a:pt x="2196" y="330"/>
                  <a:pt x="2526" y="330"/>
                  <a:pt x="2835" y="440"/>
                </a:cubicBezTo>
                <a:cubicBezTo>
                  <a:pt x="2874" y="440"/>
                  <a:pt x="2874" y="110"/>
                  <a:pt x="2835" y="110"/>
                </a:cubicBezTo>
                <a:cubicBezTo>
                  <a:pt x="2468" y="0"/>
                  <a:pt x="2099" y="0"/>
                  <a:pt x="1732" y="0"/>
                </a:cubicBezTo>
                <a:cubicBezTo>
                  <a:pt x="1558" y="0"/>
                  <a:pt x="1363" y="0"/>
                  <a:pt x="1189" y="110"/>
                </a:cubicBezTo>
                <a:cubicBezTo>
                  <a:pt x="996" y="220"/>
                  <a:pt x="822" y="330"/>
                  <a:pt x="648" y="769"/>
                </a:cubicBezTo>
                <a:cubicBezTo>
                  <a:pt x="570" y="879"/>
                  <a:pt x="474" y="1099"/>
                  <a:pt x="415" y="1429"/>
                </a:cubicBezTo>
                <a:cubicBezTo>
                  <a:pt x="337" y="1648"/>
                  <a:pt x="279" y="1868"/>
                  <a:pt x="240" y="2198"/>
                </a:cubicBezTo>
                <a:cubicBezTo>
                  <a:pt x="124" y="2747"/>
                  <a:pt x="47" y="3407"/>
                  <a:pt x="28" y="4176"/>
                </a:cubicBezTo>
                <a:cubicBezTo>
                  <a:pt x="-11" y="5055"/>
                  <a:pt x="-11" y="5934"/>
                  <a:pt x="47" y="6703"/>
                </a:cubicBezTo>
                <a:cubicBezTo>
                  <a:pt x="105" y="7582"/>
                  <a:pt x="221" y="8352"/>
                  <a:pt x="376" y="8901"/>
                </a:cubicBezTo>
                <a:cubicBezTo>
                  <a:pt x="532" y="9451"/>
                  <a:pt x="725" y="9780"/>
                  <a:pt x="938" y="9890"/>
                </a:cubicBezTo>
                <a:lnTo>
                  <a:pt x="996" y="9890"/>
                </a:lnTo>
                <a:lnTo>
                  <a:pt x="1073" y="9890"/>
                </a:lnTo>
                <a:cubicBezTo>
                  <a:pt x="1112" y="10000"/>
                  <a:pt x="1151" y="10000"/>
                  <a:pt x="1170" y="10000"/>
                </a:cubicBezTo>
                <a:lnTo>
                  <a:pt x="1267" y="10000"/>
                </a:lnTo>
                <a:lnTo>
                  <a:pt x="1344" y="10000"/>
                </a:lnTo>
                <a:lnTo>
                  <a:pt x="1403" y="10000"/>
                </a:lnTo>
                <a:lnTo>
                  <a:pt x="1480" y="10000"/>
                </a:lnTo>
                <a:lnTo>
                  <a:pt x="2080" y="10000"/>
                </a:lnTo>
                <a:lnTo>
                  <a:pt x="2157" y="10000"/>
                </a:lnTo>
                <a:lnTo>
                  <a:pt x="10000" y="10000"/>
                </a:lnTo>
                <a:lnTo>
                  <a:pt x="10000" y="956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2" name="TextBox 51">
            <a:extLst>
              <a:ext uri="{FF2B5EF4-FFF2-40B4-BE49-F238E27FC236}">
                <a16:creationId xmlns:a16="http://schemas.microsoft.com/office/drawing/2014/main" id="{CAAF8351-BACB-4484-AED4-39C69F1E6530}"/>
              </a:ext>
            </a:extLst>
          </p:cNvPr>
          <p:cNvSpPr txBox="1"/>
          <p:nvPr/>
        </p:nvSpPr>
        <p:spPr>
          <a:xfrm>
            <a:off x="1447800" y="1584435"/>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73" name="Group 62">
            <a:extLst>
              <a:ext uri="{FF2B5EF4-FFF2-40B4-BE49-F238E27FC236}">
                <a16:creationId xmlns:a16="http://schemas.microsoft.com/office/drawing/2014/main" id="{A27CAC80-5208-4441-8B3D-2E71DD759A6B}"/>
              </a:ext>
            </a:extLst>
          </p:cNvPr>
          <p:cNvGrpSpPr/>
          <p:nvPr/>
        </p:nvGrpSpPr>
        <p:grpSpPr>
          <a:xfrm>
            <a:off x="508000" y="3022601"/>
            <a:ext cx="2601384" cy="1155700"/>
            <a:chOff x="1733550" y="3700462"/>
            <a:chExt cx="1951038" cy="738188"/>
          </a:xfrm>
        </p:grpSpPr>
        <p:sp>
          <p:nvSpPr>
            <p:cNvPr id="74" name="Freeform 44">
              <a:extLst>
                <a:ext uri="{FF2B5EF4-FFF2-40B4-BE49-F238E27FC236}">
                  <a16:creationId xmlns:a16="http://schemas.microsoft.com/office/drawing/2014/main" id="{F6079AB6-779A-4EB9-9E26-5D49CD771A18}"/>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5" name="Freeform 45">
              <a:extLst>
                <a:ext uri="{FF2B5EF4-FFF2-40B4-BE49-F238E27FC236}">
                  <a16:creationId xmlns:a16="http://schemas.microsoft.com/office/drawing/2014/main" id="{3609FDE8-032D-4A8C-B7E1-C79801DCBA78}"/>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6" name="Freeform 46">
              <a:extLst>
                <a:ext uri="{FF2B5EF4-FFF2-40B4-BE49-F238E27FC236}">
                  <a16:creationId xmlns:a16="http://schemas.microsoft.com/office/drawing/2014/main" id="{B304DC05-669A-4717-BA30-9F5D11B30AA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77" name="Freeform 47">
            <a:extLst>
              <a:ext uri="{FF2B5EF4-FFF2-40B4-BE49-F238E27FC236}">
                <a16:creationId xmlns:a16="http://schemas.microsoft.com/office/drawing/2014/main" id="{9C273968-9A1D-43C6-A016-E34BA65D9F7F}"/>
              </a:ext>
            </a:extLst>
          </p:cNvPr>
          <p:cNvSpPr>
            <a:spLocks noEditPoints="1"/>
          </p:cNvSpPr>
          <p:nvPr/>
        </p:nvSpPr>
        <p:spPr bwMode="auto">
          <a:xfrm flipH="1">
            <a:off x="2766484" y="38184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78" name="TextBox 67">
            <a:extLst>
              <a:ext uri="{FF2B5EF4-FFF2-40B4-BE49-F238E27FC236}">
                <a16:creationId xmlns:a16="http://schemas.microsoft.com/office/drawing/2014/main" id="{F3ADC0A4-377F-4BDD-8D5B-358AD0AA07BB}"/>
              </a:ext>
            </a:extLst>
          </p:cNvPr>
          <p:cNvSpPr txBox="1"/>
          <p:nvPr/>
        </p:nvSpPr>
        <p:spPr>
          <a:xfrm>
            <a:off x="672109" y="31220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79" name="TextBox 68">
            <a:extLst>
              <a:ext uri="{FF2B5EF4-FFF2-40B4-BE49-F238E27FC236}">
                <a16:creationId xmlns:a16="http://schemas.microsoft.com/office/drawing/2014/main" id="{FF32BECB-2B40-46CB-9222-EDB6375A6F09}"/>
              </a:ext>
            </a:extLst>
          </p:cNvPr>
          <p:cNvSpPr txBox="1"/>
          <p:nvPr/>
        </p:nvSpPr>
        <p:spPr>
          <a:xfrm>
            <a:off x="1445881" y="3248273"/>
            <a:ext cx="1318684"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p:grpSp>
        <p:nvGrpSpPr>
          <p:cNvPr id="80" name="Grupo 79">
            <a:extLst>
              <a:ext uri="{FF2B5EF4-FFF2-40B4-BE49-F238E27FC236}">
                <a16:creationId xmlns:a16="http://schemas.microsoft.com/office/drawing/2014/main" id="{883266D9-5FE4-409A-AB4D-10C27967E0CC}"/>
              </a:ext>
            </a:extLst>
          </p:cNvPr>
          <p:cNvGrpSpPr/>
          <p:nvPr/>
        </p:nvGrpSpPr>
        <p:grpSpPr>
          <a:xfrm>
            <a:off x="3301801" y="1313572"/>
            <a:ext cx="8534401" cy="1955804"/>
            <a:chOff x="2476350" y="985179"/>
            <a:chExt cx="6400801" cy="1466853"/>
          </a:xfrm>
        </p:grpSpPr>
        <mc:AlternateContent xmlns:mc="http://schemas.openxmlformats.org/markup-compatibility/2006" xmlns:a14="http://schemas.microsoft.com/office/drawing/2010/main">
          <mc:Choice Requires="a14">
            <p:sp>
              <p:nvSpPr>
                <p:cNvPr id="81" name="CuadroTexto 80">
                  <a:extLst>
                    <a:ext uri="{FF2B5EF4-FFF2-40B4-BE49-F238E27FC236}">
                      <a16:creationId xmlns:a16="http://schemas.microsoft.com/office/drawing/2014/main" id="{A660EF6E-F0AD-4835-9001-33014CD290B7}"/>
                    </a:ext>
                  </a:extLst>
                </p:cNvPr>
                <p:cNvSpPr txBox="1"/>
                <p:nvPr/>
              </p:nvSpPr>
              <p:spPr>
                <a:xfrm>
                  <a:off x="2476352" y="985179"/>
                  <a:ext cx="6400799"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ES" sz="2400" b="1" i="1">
                                <a:solidFill>
                                  <a:schemeClr val="tx2">
                                    <a:lumMod val="50000"/>
                                  </a:schemeClr>
                                </a:solidFill>
                                <a:latin typeface="Cambria Math" panose="02040503050406030204" pitchFamily="18" charset="0"/>
                              </a:rPr>
                              <m:t>𝟏</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𝑏𝑎𝑟𝑟𝑎𝑠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81" name="CuadroTexto 80">
                  <a:extLst>
                    <a:ext uri="{FF2B5EF4-FFF2-40B4-BE49-F238E27FC236}">
                      <a16:creationId xmlns:a16="http://schemas.microsoft.com/office/drawing/2014/main" id="{A660EF6E-F0AD-4835-9001-33014CD290B7}"/>
                    </a:ext>
                  </a:extLst>
                </p:cNvPr>
                <p:cNvSpPr txBox="1">
                  <a:spLocks noRot="1" noChangeAspect="1" noMove="1" noResize="1" noEditPoints="1" noAdjustHandles="1" noChangeArrowheads="1" noChangeShapeType="1" noTextEdit="1"/>
                </p:cNvSpPr>
                <p:nvPr/>
              </p:nvSpPr>
              <p:spPr>
                <a:xfrm>
                  <a:off x="2476352" y="985179"/>
                  <a:ext cx="6400799" cy="276999"/>
                </a:xfrm>
                <a:prstGeom prst="rect">
                  <a:avLst/>
                </a:prstGeom>
                <a:blipFill>
                  <a:blip r:embed="rId6"/>
                  <a:stretch>
                    <a:fillRect l="-929" b="-131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2" name="CuadroTexto 81">
                  <a:extLst>
                    <a:ext uri="{FF2B5EF4-FFF2-40B4-BE49-F238E27FC236}">
                      <a16:creationId xmlns:a16="http://schemas.microsoft.com/office/drawing/2014/main" id="{177F146E-760B-4CDA-B2BF-2D5A5BD3F9AF}"/>
                    </a:ext>
                  </a:extLst>
                </p:cNvPr>
                <p:cNvSpPr txBox="1"/>
                <p:nvPr/>
              </p:nvSpPr>
              <p:spPr>
                <a:xfrm>
                  <a:off x="2476350" y="1778583"/>
                  <a:ext cx="6400798"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𝟑</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𝐵𝑜𝑡𝑒𝑙𝑙𝑎𝑠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𝑏𝑒𝑏𝑖𝑑𝑎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𝑐𝑜𝑙𝑎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𝑡𝑜𝑚𝑎𝑑𝑎𝑠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𝑝𝑜𝑟</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82" name="CuadroTexto 81">
                  <a:extLst>
                    <a:ext uri="{FF2B5EF4-FFF2-40B4-BE49-F238E27FC236}">
                      <a16:creationId xmlns:a16="http://schemas.microsoft.com/office/drawing/2014/main" id="{177F146E-760B-4CDA-B2BF-2D5A5BD3F9AF}"/>
                    </a:ext>
                  </a:extLst>
                </p:cNvPr>
                <p:cNvSpPr txBox="1">
                  <a:spLocks noRot="1" noChangeAspect="1" noMove="1" noResize="1" noEditPoints="1" noAdjustHandles="1" noChangeArrowheads="1" noChangeShapeType="1" noTextEdit="1"/>
                </p:cNvSpPr>
                <p:nvPr/>
              </p:nvSpPr>
              <p:spPr>
                <a:xfrm>
                  <a:off x="2476350" y="1778583"/>
                  <a:ext cx="6400798" cy="276999"/>
                </a:xfrm>
                <a:prstGeom prst="rect">
                  <a:avLst/>
                </a:prstGeom>
                <a:blipFill>
                  <a:blip r:embed="rId7"/>
                  <a:stretch>
                    <a:fillRect l="-929" t="-24590" b="-4918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3" name="CuadroTexto 82">
                  <a:extLst>
                    <a:ext uri="{FF2B5EF4-FFF2-40B4-BE49-F238E27FC236}">
                      <a16:creationId xmlns:a16="http://schemas.microsoft.com/office/drawing/2014/main" id="{C413E380-33A7-4D76-8020-791A11183623}"/>
                    </a:ext>
                  </a:extLst>
                </p:cNvPr>
                <p:cNvSpPr txBox="1"/>
                <p:nvPr/>
              </p:nvSpPr>
              <p:spPr>
                <a:xfrm>
                  <a:off x="2476351" y="1387881"/>
                  <a:ext cx="6400798"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𝟐</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𝑏𝑜𝑙𝑎𝑠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h𝑒𝑙𝑎𝑑𝑜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𝑖𝑛𝑔𝑒𝑟𝑖𝑑𝑎𝑠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83" name="CuadroTexto 82">
                  <a:extLst>
                    <a:ext uri="{FF2B5EF4-FFF2-40B4-BE49-F238E27FC236}">
                      <a16:creationId xmlns:a16="http://schemas.microsoft.com/office/drawing/2014/main" id="{C413E380-33A7-4D76-8020-791A11183623}"/>
                    </a:ext>
                  </a:extLst>
                </p:cNvPr>
                <p:cNvSpPr txBox="1">
                  <a:spLocks noRot="1" noChangeAspect="1" noMove="1" noResize="1" noEditPoints="1" noAdjustHandles="1" noChangeArrowheads="1" noChangeShapeType="1" noTextEdit="1"/>
                </p:cNvSpPr>
                <p:nvPr/>
              </p:nvSpPr>
              <p:spPr>
                <a:xfrm>
                  <a:off x="2476351" y="1387881"/>
                  <a:ext cx="6400798" cy="276999"/>
                </a:xfrm>
                <a:prstGeom prst="rect">
                  <a:avLst/>
                </a:prstGeom>
                <a:blipFill>
                  <a:blip r:embed="rId8"/>
                  <a:stretch>
                    <a:fillRect l="-929" t="-1667" b="-3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4" name="CuadroTexto 83">
                  <a:extLst>
                    <a:ext uri="{FF2B5EF4-FFF2-40B4-BE49-F238E27FC236}">
                      <a16:creationId xmlns:a16="http://schemas.microsoft.com/office/drawing/2014/main" id="{1E62B34B-98A1-48BC-A104-9B9D46F635D1}"/>
                    </a:ext>
                  </a:extLst>
                </p:cNvPr>
                <p:cNvSpPr txBox="1"/>
                <p:nvPr/>
              </p:nvSpPr>
              <p:spPr>
                <a:xfrm>
                  <a:off x="2476350" y="2175033"/>
                  <a:ext cx="6400800"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𝟒</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𝑅𝑒𝑏𝑎𝑛𝑎𝑑𝑎𝑠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𝑝𝑎𝑠𝑡𝑒𝑙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𝑞𝑢𝑒𝑠𝑜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𝑝𝑖</m:t>
                      </m:r>
                      <m:r>
                        <a:rPr lang="es-CO" sz="2400" i="1">
                          <a:solidFill>
                            <a:schemeClr val="tx2">
                              <a:lumMod val="50000"/>
                            </a:schemeClr>
                          </a:solidFill>
                          <a:latin typeface="Cambria Math" panose="02040503050406030204" pitchFamily="18" charset="0"/>
                        </a:rPr>
                        <m:t>ñ</m:t>
                      </m:r>
                      <m:r>
                        <a:rPr lang="es-CO" sz="2400" i="1">
                          <a:solidFill>
                            <a:schemeClr val="tx2">
                              <a:lumMod val="50000"/>
                            </a:schemeClr>
                          </a:solidFill>
                          <a:latin typeface="Cambria Math" panose="02040503050406030204" pitchFamily="18" charset="0"/>
                        </a:rPr>
                        <m:t>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84" name="CuadroTexto 83">
                  <a:extLst>
                    <a:ext uri="{FF2B5EF4-FFF2-40B4-BE49-F238E27FC236}">
                      <a16:creationId xmlns:a16="http://schemas.microsoft.com/office/drawing/2014/main" id="{1E62B34B-98A1-48BC-A104-9B9D46F635D1}"/>
                    </a:ext>
                  </a:extLst>
                </p:cNvPr>
                <p:cNvSpPr txBox="1">
                  <a:spLocks noRot="1" noChangeAspect="1" noMove="1" noResize="1" noEditPoints="1" noAdjustHandles="1" noChangeArrowheads="1" noChangeShapeType="1" noTextEdit="1"/>
                </p:cNvSpPr>
                <p:nvPr/>
              </p:nvSpPr>
              <p:spPr>
                <a:xfrm>
                  <a:off x="2476350" y="2175033"/>
                  <a:ext cx="6400800" cy="276999"/>
                </a:xfrm>
                <a:prstGeom prst="rect">
                  <a:avLst/>
                </a:prstGeom>
                <a:blipFill>
                  <a:blip r:embed="rId9"/>
                  <a:stretch>
                    <a:fillRect l="-929" t="-26667" b="-50000"/>
                  </a:stretch>
                </a:blipFill>
              </p:spPr>
              <p:txBody>
                <a:bodyPr/>
                <a:lstStyle/>
                <a:p>
                  <a:r>
                    <a:rPr lang="es-CO">
                      <a:noFill/>
                    </a:rPr>
                    <a:t> </a:t>
                  </a:r>
                </a:p>
              </p:txBody>
            </p:sp>
          </mc:Fallback>
        </mc:AlternateContent>
      </p:grpSp>
      <p:sp>
        <p:nvSpPr>
          <p:cNvPr id="85" name="Freeform 47">
            <a:extLst>
              <a:ext uri="{FF2B5EF4-FFF2-40B4-BE49-F238E27FC236}">
                <a16:creationId xmlns:a16="http://schemas.microsoft.com/office/drawing/2014/main" id="{7B4D034C-B943-44BD-9915-771C28F6D44B}"/>
              </a:ext>
            </a:extLst>
          </p:cNvPr>
          <p:cNvSpPr>
            <a:spLocks noEditPoints="1"/>
          </p:cNvSpPr>
          <p:nvPr/>
        </p:nvSpPr>
        <p:spPr bwMode="auto">
          <a:xfrm flipH="1">
            <a:off x="2766484" y="2921001"/>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93" name="Freeform 45">
            <a:extLst>
              <a:ext uri="{FF2B5EF4-FFF2-40B4-BE49-F238E27FC236}">
                <a16:creationId xmlns:a16="http://schemas.microsoft.com/office/drawing/2014/main" id="{F039E0CE-699F-41AD-9384-396F133B6225}"/>
              </a:ext>
            </a:extLst>
          </p:cNvPr>
          <p:cNvSpPr>
            <a:spLocks/>
          </p:cNvSpPr>
          <p:nvPr/>
        </p:nvSpPr>
        <p:spPr bwMode="auto">
          <a:xfrm>
            <a:off x="505706" y="1266097"/>
            <a:ext cx="749676" cy="1775937"/>
          </a:xfrm>
          <a:custGeom>
            <a:avLst/>
            <a:gdLst>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559 w 10005"/>
              <a:gd name="connsiteY4" fmla="*/ 676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522 w 10005"/>
              <a:gd name="connsiteY14" fmla="*/ 8330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5" h="10000">
                <a:moveTo>
                  <a:pt x="10005" y="0"/>
                </a:moveTo>
                <a:lnTo>
                  <a:pt x="5073" y="0"/>
                </a:lnTo>
                <a:cubicBezTo>
                  <a:pt x="4667" y="0"/>
                  <a:pt x="4262" y="0"/>
                  <a:pt x="3789" y="68"/>
                </a:cubicBezTo>
                <a:cubicBezTo>
                  <a:pt x="3316" y="68"/>
                  <a:pt x="2775" y="203"/>
                  <a:pt x="2235" y="338"/>
                </a:cubicBezTo>
                <a:cubicBezTo>
                  <a:pt x="2032" y="473"/>
                  <a:pt x="1631" y="493"/>
                  <a:pt x="1361" y="628"/>
                </a:cubicBezTo>
                <a:cubicBezTo>
                  <a:pt x="685" y="1033"/>
                  <a:pt x="287" y="1086"/>
                  <a:pt x="84" y="1829"/>
                </a:cubicBezTo>
                <a:cubicBezTo>
                  <a:pt x="17" y="2032"/>
                  <a:pt x="18" y="2614"/>
                  <a:pt x="5" y="2973"/>
                </a:cubicBezTo>
                <a:cubicBezTo>
                  <a:pt x="-8" y="3332"/>
                  <a:pt x="5" y="3649"/>
                  <a:pt x="5" y="3986"/>
                </a:cubicBezTo>
                <a:lnTo>
                  <a:pt x="5" y="6486"/>
                </a:lnTo>
                <a:lnTo>
                  <a:pt x="5" y="8986"/>
                </a:lnTo>
                <a:lnTo>
                  <a:pt x="5" y="9527"/>
                </a:lnTo>
                <a:lnTo>
                  <a:pt x="344" y="10000"/>
                </a:lnTo>
                <a:cubicBezTo>
                  <a:pt x="186" y="9698"/>
                  <a:pt x="140" y="9268"/>
                  <a:pt x="134" y="9042"/>
                </a:cubicBezTo>
                <a:cubicBezTo>
                  <a:pt x="128" y="8816"/>
                  <a:pt x="243" y="8763"/>
                  <a:pt x="308" y="8644"/>
                </a:cubicBezTo>
                <a:cubicBezTo>
                  <a:pt x="373" y="8525"/>
                  <a:pt x="455" y="8466"/>
                  <a:pt x="522" y="8330"/>
                </a:cubicBezTo>
                <a:cubicBezTo>
                  <a:pt x="657" y="8263"/>
                  <a:pt x="866" y="8116"/>
                  <a:pt x="1001" y="8048"/>
                </a:cubicBezTo>
                <a:cubicBezTo>
                  <a:pt x="1406" y="7778"/>
                  <a:pt x="1897" y="7635"/>
                  <a:pt x="2302" y="7500"/>
                </a:cubicBezTo>
                <a:cubicBezTo>
                  <a:pt x="2437" y="7432"/>
                  <a:pt x="2640" y="7432"/>
                  <a:pt x="2775" y="7365"/>
                </a:cubicBezTo>
                <a:cubicBezTo>
                  <a:pt x="4194" y="6959"/>
                  <a:pt x="5681" y="7095"/>
                  <a:pt x="7167" y="7095"/>
                </a:cubicBezTo>
                <a:lnTo>
                  <a:pt x="7505" y="7095"/>
                </a:lnTo>
                <a:lnTo>
                  <a:pt x="10005" y="7095"/>
                </a:lnTo>
                <a:lnTo>
                  <a:pt x="10005"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95" name="TextBox 50">
            <a:extLst>
              <a:ext uri="{FF2B5EF4-FFF2-40B4-BE49-F238E27FC236}">
                <a16:creationId xmlns:a16="http://schemas.microsoft.com/office/drawing/2014/main" id="{7445CC64-24C7-45B7-900B-176E1A5DF879}"/>
              </a:ext>
            </a:extLst>
          </p:cNvPr>
          <p:cNvSpPr txBox="1"/>
          <p:nvPr/>
        </p:nvSpPr>
        <p:spPr>
          <a:xfrm>
            <a:off x="672109" y="1769459"/>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grpSp>
        <p:nvGrpSpPr>
          <p:cNvPr id="3" name="Grupo 2">
            <a:extLst>
              <a:ext uri="{FF2B5EF4-FFF2-40B4-BE49-F238E27FC236}">
                <a16:creationId xmlns:a16="http://schemas.microsoft.com/office/drawing/2014/main" id="{3A720FAB-55BC-49B8-891A-27E73F3D6B2F}"/>
              </a:ext>
            </a:extLst>
          </p:cNvPr>
          <p:cNvGrpSpPr/>
          <p:nvPr/>
        </p:nvGrpSpPr>
        <p:grpSpPr>
          <a:xfrm>
            <a:off x="461720" y="3825464"/>
            <a:ext cx="2789480" cy="2050033"/>
            <a:chOff x="346290" y="2955579"/>
            <a:chExt cx="2092110" cy="1202684"/>
          </a:xfrm>
        </p:grpSpPr>
        <p:grpSp>
          <p:nvGrpSpPr>
            <p:cNvPr id="21" name="Group 70">
              <a:extLst>
                <a:ext uri="{FF2B5EF4-FFF2-40B4-BE49-F238E27FC236}">
                  <a16:creationId xmlns:a16="http://schemas.microsoft.com/office/drawing/2014/main" id="{48C7CA18-D545-48C8-A3F6-BC6DD0B83C04}"/>
                </a:ext>
              </a:extLst>
            </p:cNvPr>
            <p:cNvGrpSpPr/>
            <p:nvPr/>
          </p:nvGrpSpPr>
          <p:grpSpPr>
            <a:xfrm>
              <a:off x="346290" y="2955579"/>
              <a:ext cx="2092110" cy="1202684"/>
              <a:chOff x="1698840" y="3700463"/>
              <a:chExt cx="2092110" cy="1024264"/>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847861"/>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3"/>
                <a:ext cx="557213" cy="715644"/>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698840" y="4200349"/>
                <a:ext cx="2092110" cy="524378"/>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487433" y="3149960"/>
              <a:ext cx="345287" cy="246730"/>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081538" y="3182600"/>
              <a:ext cx="1162052" cy="222731"/>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grpSp>
      <p:grpSp>
        <p:nvGrpSpPr>
          <p:cNvPr id="4" name="Grupo 3">
            <a:extLst>
              <a:ext uri="{FF2B5EF4-FFF2-40B4-BE49-F238E27FC236}">
                <a16:creationId xmlns:a16="http://schemas.microsoft.com/office/drawing/2014/main" id="{28E6E118-C08E-4A05-BB8F-2826EDDC4056}"/>
              </a:ext>
            </a:extLst>
          </p:cNvPr>
          <p:cNvGrpSpPr/>
          <p:nvPr/>
        </p:nvGrpSpPr>
        <p:grpSpPr>
          <a:xfrm>
            <a:off x="4494324" y="4121166"/>
            <a:ext cx="5800024" cy="421913"/>
            <a:chOff x="3370743" y="3090877"/>
            <a:chExt cx="4350018" cy="316435"/>
          </a:xfrm>
        </p:grpSpPr>
        <mc:AlternateContent xmlns:mc="http://schemas.openxmlformats.org/markup-compatibility/2006" xmlns:a14="http://schemas.microsoft.com/office/drawing/2010/main">
          <mc:Choice Requires="a14">
            <p:sp>
              <p:nvSpPr>
                <p:cNvPr id="96" name="CuadroTexto 95">
                  <a:extLst>
                    <a:ext uri="{FF2B5EF4-FFF2-40B4-BE49-F238E27FC236}">
                      <a16:creationId xmlns:a16="http://schemas.microsoft.com/office/drawing/2014/main" id="{06D50492-88CF-4743-89E3-D0966D49ED6A}"/>
                    </a:ext>
                  </a:extLst>
                </p:cNvPr>
                <p:cNvSpPr txBox="1"/>
                <p:nvPr/>
              </p:nvSpPr>
              <p:spPr>
                <a:xfrm>
                  <a:off x="3370743" y="309953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96" name="CuadroTexto 95">
                  <a:extLst>
                    <a:ext uri="{FF2B5EF4-FFF2-40B4-BE49-F238E27FC236}">
                      <a16:creationId xmlns:a16="http://schemas.microsoft.com/office/drawing/2014/main" id="{06D50492-88CF-4743-89E3-D0966D49ED6A}"/>
                    </a:ext>
                  </a:extLst>
                </p:cNvPr>
                <p:cNvSpPr txBox="1">
                  <a:spLocks noRot="1" noChangeAspect="1" noMove="1" noResize="1" noEditPoints="1" noAdjustHandles="1" noChangeArrowheads="1" noChangeShapeType="1" noTextEdit="1"/>
                </p:cNvSpPr>
                <p:nvPr/>
              </p:nvSpPr>
              <p:spPr>
                <a:xfrm>
                  <a:off x="3370743" y="3099535"/>
                  <a:ext cx="1295055" cy="307777"/>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7" name="CuadroTexto 96">
                  <a:extLst>
                    <a:ext uri="{FF2B5EF4-FFF2-40B4-BE49-F238E27FC236}">
                      <a16:creationId xmlns:a16="http://schemas.microsoft.com/office/drawing/2014/main" id="{AF91F1F8-564D-4009-A752-AF91FEDFB30C}"/>
                    </a:ext>
                  </a:extLst>
                </p:cNvPr>
                <p:cNvSpPr txBox="1"/>
                <p:nvPr/>
              </p:nvSpPr>
              <p:spPr>
                <a:xfrm>
                  <a:off x="41704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𝟐𝟎𝟎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97" name="CuadroTexto 96">
                  <a:extLst>
                    <a:ext uri="{FF2B5EF4-FFF2-40B4-BE49-F238E27FC236}">
                      <a16:creationId xmlns:a16="http://schemas.microsoft.com/office/drawing/2014/main" id="{AF91F1F8-564D-4009-A752-AF91FEDFB30C}"/>
                    </a:ext>
                  </a:extLst>
                </p:cNvPr>
                <p:cNvSpPr txBox="1">
                  <a:spLocks noRot="1" noChangeAspect="1" noMove="1" noResize="1" noEditPoints="1" noAdjustHandles="1" noChangeArrowheads="1" noChangeShapeType="1" noTextEdit="1"/>
                </p:cNvSpPr>
                <p:nvPr/>
              </p:nvSpPr>
              <p:spPr>
                <a:xfrm>
                  <a:off x="4170498" y="3090877"/>
                  <a:ext cx="1295055" cy="307777"/>
                </a:xfrm>
                <a:prstGeom prst="rect">
                  <a:avLst/>
                </a:prstGeom>
                <a:blipFill>
                  <a:blip r:embed="rId1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8" name="CuadroTexto 97">
                  <a:extLst>
                    <a:ext uri="{FF2B5EF4-FFF2-40B4-BE49-F238E27FC236}">
                      <a16:creationId xmlns:a16="http://schemas.microsoft.com/office/drawing/2014/main" id="{2F5B04E1-988A-4B48-8F18-7BFE0A3710E3}"/>
                    </a:ext>
                  </a:extLst>
                </p:cNvPr>
                <p:cNvSpPr txBox="1"/>
                <p:nvPr/>
              </p:nvSpPr>
              <p:spPr>
                <a:xfrm>
                  <a:off x="4970943" y="3095131"/>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𝟏𝟓𝟎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98" name="CuadroTexto 97">
                  <a:extLst>
                    <a:ext uri="{FF2B5EF4-FFF2-40B4-BE49-F238E27FC236}">
                      <a16:creationId xmlns:a16="http://schemas.microsoft.com/office/drawing/2014/main" id="{2F5B04E1-988A-4B48-8F18-7BFE0A3710E3}"/>
                    </a:ext>
                  </a:extLst>
                </p:cNvPr>
                <p:cNvSpPr txBox="1">
                  <a:spLocks noRot="1" noChangeAspect="1" noMove="1" noResize="1" noEditPoints="1" noAdjustHandles="1" noChangeArrowheads="1" noChangeShapeType="1" noTextEdit="1"/>
                </p:cNvSpPr>
                <p:nvPr/>
              </p:nvSpPr>
              <p:spPr>
                <a:xfrm>
                  <a:off x="4970943" y="3095131"/>
                  <a:ext cx="1295055" cy="307777"/>
                </a:xfrm>
                <a:prstGeom prst="rect">
                  <a:avLst/>
                </a:prstGeom>
                <a:blipFill>
                  <a:blip r:embed="rId1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9" name="CuadroTexto 98">
                  <a:extLst>
                    <a:ext uri="{FF2B5EF4-FFF2-40B4-BE49-F238E27FC236}">
                      <a16:creationId xmlns:a16="http://schemas.microsoft.com/office/drawing/2014/main" id="{10A21DB8-AE45-4604-9294-BA08113F78A3}"/>
                    </a:ext>
                  </a:extLst>
                </p:cNvPr>
                <p:cNvSpPr txBox="1"/>
                <p:nvPr/>
              </p:nvSpPr>
              <p:spPr>
                <a:xfrm>
                  <a:off x="57706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𝟓𝟎𝟎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oMath>
                    </m:oMathPara>
                  </a14:m>
                  <a:endParaRPr lang="es-ES" sz="1867" dirty="0">
                    <a:solidFill>
                      <a:schemeClr val="accent3"/>
                    </a:solidFill>
                  </a:endParaRPr>
                </a:p>
              </p:txBody>
            </p:sp>
          </mc:Choice>
          <mc:Fallback xmlns="">
            <p:sp>
              <p:nvSpPr>
                <p:cNvPr id="99" name="CuadroTexto 98">
                  <a:extLst>
                    <a:ext uri="{FF2B5EF4-FFF2-40B4-BE49-F238E27FC236}">
                      <a16:creationId xmlns:a16="http://schemas.microsoft.com/office/drawing/2014/main" id="{10A21DB8-AE45-4604-9294-BA08113F78A3}"/>
                    </a:ext>
                  </a:extLst>
                </p:cNvPr>
                <p:cNvSpPr txBox="1">
                  <a:spLocks noRot="1" noChangeAspect="1" noMove="1" noResize="1" noEditPoints="1" noAdjustHandles="1" noChangeArrowheads="1" noChangeShapeType="1" noTextEdit="1"/>
                </p:cNvSpPr>
                <p:nvPr/>
              </p:nvSpPr>
              <p:spPr>
                <a:xfrm>
                  <a:off x="5770698" y="3090877"/>
                  <a:ext cx="1295055" cy="307777"/>
                </a:xfrm>
                <a:prstGeom prst="rect">
                  <a:avLst/>
                </a:prstGeom>
                <a:blipFill>
                  <a:blip r:embed="rId1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0" name="CuadroTexto 99">
                  <a:extLst>
                    <a:ext uri="{FF2B5EF4-FFF2-40B4-BE49-F238E27FC236}">
                      <a16:creationId xmlns:a16="http://schemas.microsoft.com/office/drawing/2014/main" id="{2C83892A-201A-45E3-8334-735C26AC75A5}"/>
                    </a:ext>
                  </a:extLst>
                </p:cNvPr>
                <p:cNvSpPr txBox="1"/>
                <p:nvPr/>
              </p:nvSpPr>
              <p:spPr>
                <a:xfrm>
                  <a:off x="6730161" y="3095131"/>
                  <a:ext cx="990600"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𝟓𝟎𝟎</m:t>
                        </m:r>
                      </m:oMath>
                    </m:oMathPara>
                  </a14:m>
                  <a:endParaRPr lang="es-ES" sz="1867" dirty="0">
                    <a:solidFill>
                      <a:schemeClr val="accent3"/>
                    </a:solidFill>
                  </a:endParaRPr>
                </a:p>
              </p:txBody>
            </p:sp>
          </mc:Choice>
          <mc:Fallback xmlns="">
            <p:sp>
              <p:nvSpPr>
                <p:cNvPr id="100" name="CuadroTexto 99">
                  <a:extLst>
                    <a:ext uri="{FF2B5EF4-FFF2-40B4-BE49-F238E27FC236}">
                      <a16:creationId xmlns:a16="http://schemas.microsoft.com/office/drawing/2014/main" id="{2C83892A-201A-45E3-8334-735C26AC75A5}"/>
                    </a:ext>
                  </a:extLst>
                </p:cNvPr>
                <p:cNvSpPr txBox="1">
                  <a:spLocks noRot="1" noChangeAspect="1" noMove="1" noResize="1" noEditPoints="1" noAdjustHandles="1" noChangeArrowheads="1" noChangeShapeType="1" noTextEdit="1"/>
                </p:cNvSpPr>
                <p:nvPr/>
              </p:nvSpPr>
              <p:spPr>
                <a:xfrm>
                  <a:off x="6730161" y="3095131"/>
                  <a:ext cx="990600" cy="284742"/>
                </a:xfrm>
                <a:prstGeom prst="rect">
                  <a:avLst/>
                </a:prstGeom>
                <a:blipFill>
                  <a:blip r:embed="rId14"/>
                  <a:stretch>
                    <a:fillRect/>
                  </a:stretch>
                </a:blipFill>
              </p:spPr>
              <p:txBody>
                <a:bodyPr/>
                <a:lstStyle/>
                <a:p>
                  <a:r>
                    <a:rPr lang="es-CO">
                      <a:noFill/>
                    </a:rPr>
                    <a:t> </a:t>
                  </a:r>
                </a:p>
              </p:txBody>
            </p:sp>
          </mc:Fallback>
        </mc:AlternateContent>
      </p:grpSp>
      <p:grpSp>
        <p:nvGrpSpPr>
          <p:cNvPr id="5" name="Grupo 4">
            <a:extLst>
              <a:ext uri="{FF2B5EF4-FFF2-40B4-BE49-F238E27FC236}">
                <a16:creationId xmlns:a16="http://schemas.microsoft.com/office/drawing/2014/main" id="{F3AB3622-9BCD-477A-8D01-05FFFD071C91}"/>
              </a:ext>
            </a:extLst>
          </p:cNvPr>
          <p:cNvGrpSpPr/>
          <p:nvPr/>
        </p:nvGrpSpPr>
        <p:grpSpPr>
          <a:xfrm>
            <a:off x="4267200" y="5461000"/>
            <a:ext cx="4697568" cy="418837"/>
            <a:chOff x="3439271" y="4272664"/>
            <a:chExt cx="3202887" cy="314128"/>
          </a:xfrm>
        </p:grpSpPr>
        <mc:AlternateContent xmlns:mc="http://schemas.openxmlformats.org/markup-compatibility/2006" xmlns:a14="http://schemas.microsoft.com/office/drawing/2010/main">
          <mc:Choice Requires="a14">
            <p:sp>
              <p:nvSpPr>
                <p:cNvPr id="101" name="CuadroTexto 100">
                  <a:extLst>
                    <a:ext uri="{FF2B5EF4-FFF2-40B4-BE49-F238E27FC236}">
                      <a16:creationId xmlns:a16="http://schemas.microsoft.com/office/drawing/2014/main" id="{5EC8919B-E3F9-4C22-B7C3-E73F3DDA154B}"/>
                    </a:ext>
                  </a:extLst>
                </p:cNvPr>
                <p:cNvSpPr txBox="1"/>
                <p:nvPr/>
              </p:nvSpPr>
              <p:spPr>
                <a:xfrm>
                  <a:off x="3439271" y="427266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01" name="CuadroTexto 100">
                  <a:extLst>
                    <a:ext uri="{FF2B5EF4-FFF2-40B4-BE49-F238E27FC236}">
                      <a16:creationId xmlns:a16="http://schemas.microsoft.com/office/drawing/2014/main" id="{5EC8919B-E3F9-4C22-B7C3-E73F3DDA154B}"/>
                    </a:ext>
                  </a:extLst>
                </p:cNvPr>
                <p:cNvSpPr txBox="1">
                  <a:spLocks noRot="1" noChangeAspect="1" noMove="1" noResize="1" noEditPoints="1" noAdjustHandles="1" noChangeArrowheads="1" noChangeShapeType="1" noTextEdit="1"/>
                </p:cNvSpPr>
                <p:nvPr/>
              </p:nvSpPr>
              <p:spPr>
                <a:xfrm>
                  <a:off x="3439271" y="4272665"/>
                  <a:ext cx="1295055" cy="307777"/>
                </a:xfrm>
                <a:prstGeom prst="rect">
                  <a:avLst/>
                </a:prstGeom>
                <a:blipFill>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2" name="CuadroTexto 101">
                  <a:extLst>
                    <a:ext uri="{FF2B5EF4-FFF2-40B4-BE49-F238E27FC236}">
                      <a16:creationId xmlns:a16="http://schemas.microsoft.com/office/drawing/2014/main" id="{83FAA5A7-F026-491E-8D8E-8C4B7C50D05D}"/>
                    </a:ext>
                  </a:extLst>
                </p:cNvPr>
                <p:cNvSpPr txBox="1"/>
                <p:nvPr/>
              </p:nvSpPr>
              <p:spPr>
                <a:xfrm>
                  <a:off x="4048871" y="4272664"/>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102" name="CuadroTexto 101">
                  <a:extLst>
                    <a:ext uri="{FF2B5EF4-FFF2-40B4-BE49-F238E27FC236}">
                      <a16:creationId xmlns:a16="http://schemas.microsoft.com/office/drawing/2014/main" id="{83FAA5A7-F026-491E-8D8E-8C4B7C50D05D}"/>
                    </a:ext>
                  </a:extLst>
                </p:cNvPr>
                <p:cNvSpPr txBox="1">
                  <a:spLocks noRot="1" noChangeAspect="1" noMove="1" noResize="1" noEditPoints="1" noAdjustHandles="1" noChangeArrowheads="1" noChangeShapeType="1" noTextEdit="1"/>
                </p:cNvSpPr>
                <p:nvPr/>
              </p:nvSpPr>
              <p:spPr>
                <a:xfrm>
                  <a:off x="4048871" y="4272664"/>
                  <a:ext cx="1295055" cy="307777"/>
                </a:xfrm>
                <a:prstGeom prst="rect">
                  <a:avLst/>
                </a:prstGeom>
                <a:blipFill>
                  <a:blip r:embed="rId1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3" name="CuadroTexto 102">
                  <a:extLst>
                    <a:ext uri="{FF2B5EF4-FFF2-40B4-BE49-F238E27FC236}">
                      <a16:creationId xmlns:a16="http://schemas.microsoft.com/office/drawing/2014/main" id="{9F743B37-A1D4-490E-898B-215E38AC28BC}"/>
                    </a:ext>
                  </a:extLst>
                </p:cNvPr>
                <p:cNvSpPr txBox="1"/>
                <p:nvPr/>
              </p:nvSpPr>
              <p:spPr>
                <a:xfrm>
                  <a:off x="4634658" y="4279015"/>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103" name="CuadroTexto 102">
                  <a:extLst>
                    <a:ext uri="{FF2B5EF4-FFF2-40B4-BE49-F238E27FC236}">
                      <a16:creationId xmlns:a16="http://schemas.microsoft.com/office/drawing/2014/main" id="{9F743B37-A1D4-490E-898B-215E38AC28BC}"/>
                    </a:ext>
                  </a:extLst>
                </p:cNvPr>
                <p:cNvSpPr txBox="1">
                  <a:spLocks noRot="1" noChangeAspect="1" noMove="1" noResize="1" noEditPoints="1" noAdjustHandles="1" noChangeArrowheads="1" noChangeShapeType="1" noTextEdit="1"/>
                </p:cNvSpPr>
                <p:nvPr/>
              </p:nvSpPr>
              <p:spPr>
                <a:xfrm>
                  <a:off x="4634658" y="4279015"/>
                  <a:ext cx="1295055" cy="307777"/>
                </a:xfrm>
                <a:prstGeom prst="rect">
                  <a:avLst/>
                </a:prstGeom>
                <a:blipFill>
                  <a:blip r:embed="rId1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4" name="CuadroTexto 103">
                  <a:extLst>
                    <a:ext uri="{FF2B5EF4-FFF2-40B4-BE49-F238E27FC236}">
                      <a16:creationId xmlns:a16="http://schemas.microsoft.com/office/drawing/2014/main" id="{0E4A67EF-8E8E-409C-A658-335AA757B8E4}"/>
                    </a:ext>
                  </a:extLst>
                </p:cNvPr>
                <p:cNvSpPr txBox="1"/>
                <p:nvPr/>
              </p:nvSpPr>
              <p:spPr>
                <a:xfrm>
                  <a:off x="5347103" y="4272664"/>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𝟓</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𝟖</m:t>
                        </m:r>
                      </m:oMath>
                    </m:oMathPara>
                  </a14:m>
                  <a:endParaRPr lang="es-ES" sz="1867" dirty="0">
                    <a:solidFill>
                      <a:schemeClr val="accent3"/>
                    </a:solidFill>
                  </a:endParaRPr>
                </a:p>
              </p:txBody>
            </p:sp>
          </mc:Choice>
          <mc:Fallback xmlns="">
            <p:sp>
              <p:nvSpPr>
                <p:cNvPr id="104" name="CuadroTexto 103">
                  <a:extLst>
                    <a:ext uri="{FF2B5EF4-FFF2-40B4-BE49-F238E27FC236}">
                      <a16:creationId xmlns:a16="http://schemas.microsoft.com/office/drawing/2014/main" id="{0E4A67EF-8E8E-409C-A658-335AA757B8E4}"/>
                    </a:ext>
                  </a:extLst>
                </p:cNvPr>
                <p:cNvSpPr txBox="1">
                  <a:spLocks noRot="1" noChangeAspect="1" noMove="1" noResize="1" noEditPoints="1" noAdjustHandles="1" noChangeArrowheads="1" noChangeShapeType="1" noTextEdit="1"/>
                </p:cNvSpPr>
                <p:nvPr/>
              </p:nvSpPr>
              <p:spPr>
                <a:xfrm>
                  <a:off x="5347103" y="4272664"/>
                  <a:ext cx="1295055" cy="307777"/>
                </a:xfrm>
                <a:prstGeom prst="rect">
                  <a:avLst/>
                </a:prstGeom>
                <a:blipFill>
                  <a:blip r:embed="rId18"/>
                  <a:stretch>
                    <a:fillRect/>
                  </a:stretch>
                </a:blipFill>
              </p:spPr>
              <p:txBody>
                <a:bodyPr/>
                <a:lstStyle/>
                <a:p>
                  <a:r>
                    <a:rPr lang="es-ES">
                      <a:noFill/>
                    </a:rPr>
                    <a:t> </a:t>
                  </a:r>
                </a:p>
              </p:txBody>
            </p:sp>
          </mc:Fallback>
        </mc:AlternateContent>
      </p:grpSp>
      <p:sp>
        <p:nvSpPr>
          <p:cNvPr id="105" name="TextBox 68">
            <a:extLst>
              <a:ext uri="{FF2B5EF4-FFF2-40B4-BE49-F238E27FC236}">
                <a16:creationId xmlns:a16="http://schemas.microsoft.com/office/drawing/2014/main" id="{221284DF-0377-484D-ADA8-8CAF7D870521}"/>
              </a:ext>
            </a:extLst>
          </p:cNvPr>
          <p:cNvSpPr txBox="1"/>
          <p:nvPr/>
        </p:nvSpPr>
        <p:spPr>
          <a:xfrm>
            <a:off x="3267629" y="5453420"/>
            <a:ext cx="1726563"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a:t>
            </a:r>
            <a:endParaRPr lang="es-CO" sz="2133" dirty="0">
              <a:solidFill>
                <a:schemeClr val="accent3"/>
              </a:solidFill>
              <a:latin typeface="Ancizar Sans" panose="020B0602040300000003" pitchFamily="34" charset="0"/>
            </a:endParaRPr>
          </a:p>
        </p:txBody>
      </p:sp>
      <p:grpSp>
        <p:nvGrpSpPr>
          <p:cNvPr id="6" name="Grupo 5">
            <a:extLst>
              <a:ext uri="{FF2B5EF4-FFF2-40B4-BE49-F238E27FC236}">
                <a16:creationId xmlns:a16="http://schemas.microsoft.com/office/drawing/2014/main" id="{6D5631A4-726A-4D3F-A9AE-7F69430DA68E}"/>
              </a:ext>
            </a:extLst>
          </p:cNvPr>
          <p:cNvGrpSpPr/>
          <p:nvPr/>
        </p:nvGrpSpPr>
        <p:grpSpPr>
          <a:xfrm>
            <a:off x="4337381" y="5014065"/>
            <a:ext cx="4382932" cy="427304"/>
            <a:chOff x="1388269" y="3512672"/>
            <a:chExt cx="3287199" cy="320478"/>
          </a:xfrm>
        </p:grpSpPr>
        <mc:AlternateContent xmlns:mc="http://schemas.openxmlformats.org/markup-compatibility/2006" xmlns:a14="http://schemas.microsoft.com/office/drawing/2010/main">
          <mc:Choice Requires="a14">
            <p:sp>
              <p:nvSpPr>
                <p:cNvPr id="106" name="CuadroTexto 105">
                  <a:extLst>
                    <a:ext uri="{FF2B5EF4-FFF2-40B4-BE49-F238E27FC236}">
                      <a16:creationId xmlns:a16="http://schemas.microsoft.com/office/drawing/2014/main" id="{3E3881DC-1D9A-4265-B0EA-7722F1DE59D6}"/>
                    </a:ext>
                  </a:extLst>
                </p:cNvPr>
                <p:cNvSpPr txBox="1"/>
                <p:nvPr/>
              </p:nvSpPr>
              <p:spPr>
                <a:xfrm>
                  <a:off x="1388269" y="351267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06" name="CuadroTexto 105">
                  <a:extLst>
                    <a:ext uri="{FF2B5EF4-FFF2-40B4-BE49-F238E27FC236}">
                      <a16:creationId xmlns:a16="http://schemas.microsoft.com/office/drawing/2014/main" id="{3E3881DC-1D9A-4265-B0EA-7722F1DE59D6}"/>
                    </a:ext>
                  </a:extLst>
                </p:cNvPr>
                <p:cNvSpPr txBox="1">
                  <a:spLocks noRot="1" noChangeAspect="1" noMove="1" noResize="1" noEditPoints="1" noAdjustHandles="1" noChangeArrowheads="1" noChangeShapeType="1" noTextEdit="1"/>
                </p:cNvSpPr>
                <p:nvPr/>
              </p:nvSpPr>
              <p:spPr>
                <a:xfrm>
                  <a:off x="1388269" y="3512673"/>
                  <a:ext cx="1295055" cy="307777"/>
                </a:xfrm>
                <a:prstGeom prst="rect">
                  <a:avLst/>
                </a:prstGeom>
                <a:blipFill>
                  <a:blip r:embed="rId1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7" name="CuadroTexto 106">
                  <a:extLst>
                    <a:ext uri="{FF2B5EF4-FFF2-40B4-BE49-F238E27FC236}">
                      <a16:creationId xmlns:a16="http://schemas.microsoft.com/office/drawing/2014/main" id="{B3E2158C-DFE2-458B-BBB7-900D24563FF3}"/>
                    </a:ext>
                  </a:extLst>
                </p:cNvPr>
                <p:cNvSpPr txBox="1"/>
                <p:nvPr/>
              </p:nvSpPr>
              <p:spPr>
                <a:xfrm>
                  <a:off x="1981200" y="3512672"/>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107" name="CuadroTexto 106">
                  <a:extLst>
                    <a:ext uri="{FF2B5EF4-FFF2-40B4-BE49-F238E27FC236}">
                      <a16:creationId xmlns:a16="http://schemas.microsoft.com/office/drawing/2014/main" id="{B3E2158C-DFE2-458B-BBB7-900D24563FF3}"/>
                    </a:ext>
                  </a:extLst>
                </p:cNvPr>
                <p:cNvSpPr txBox="1">
                  <a:spLocks noRot="1" noChangeAspect="1" noMove="1" noResize="1" noEditPoints="1" noAdjustHandles="1" noChangeArrowheads="1" noChangeShapeType="1" noTextEdit="1"/>
                </p:cNvSpPr>
                <p:nvPr/>
              </p:nvSpPr>
              <p:spPr>
                <a:xfrm>
                  <a:off x="1981200" y="3512672"/>
                  <a:ext cx="1295055" cy="307777"/>
                </a:xfrm>
                <a:prstGeom prst="rect">
                  <a:avLst/>
                </a:prstGeom>
                <a:blipFill>
                  <a:blip r:embed="rId2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8" name="CuadroTexto 107">
                  <a:extLst>
                    <a:ext uri="{FF2B5EF4-FFF2-40B4-BE49-F238E27FC236}">
                      <a16:creationId xmlns:a16="http://schemas.microsoft.com/office/drawing/2014/main" id="{8F5E5456-470D-4CDB-B3BF-34B7CAE6B5D1}"/>
                    </a:ext>
                  </a:extLst>
                </p:cNvPr>
                <p:cNvSpPr txBox="1"/>
                <p:nvPr/>
              </p:nvSpPr>
              <p:spPr>
                <a:xfrm>
                  <a:off x="2569806" y="351902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𝟑</m:t>
                            </m:r>
                          </m:sub>
                        </m:sSub>
                      </m:oMath>
                    </m:oMathPara>
                  </a14:m>
                  <a:endParaRPr lang="es-ES" sz="1867" dirty="0">
                    <a:solidFill>
                      <a:schemeClr val="accent3"/>
                    </a:solidFill>
                  </a:endParaRPr>
                </a:p>
              </p:txBody>
            </p:sp>
          </mc:Choice>
          <mc:Fallback xmlns="">
            <p:sp>
              <p:nvSpPr>
                <p:cNvPr id="108" name="CuadroTexto 107">
                  <a:extLst>
                    <a:ext uri="{FF2B5EF4-FFF2-40B4-BE49-F238E27FC236}">
                      <a16:creationId xmlns:a16="http://schemas.microsoft.com/office/drawing/2014/main" id="{8F5E5456-470D-4CDB-B3BF-34B7CAE6B5D1}"/>
                    </a:ext>
                  </a:extLst>
                </p:cNvPr>
                <p:cNvSpPr txBox="1">
                  <a:spLocks noRot="1" noChangeAspect="1" noMove="1" noResize="1" noEditPoints="1" noAdjustHandles="1" noChangeArrowheads="1" noChangeShapeType="1" noTextEdit="1"/>
                </p:cNvSpPr>
                <p:nvPr/>
              </p:nvSpPr>
              <p:spPr>
                <a:xfrm>
                  <a:off x="2569806" y="3519023"/>
                  <a:ext cx="1295055" cy="307777"/>
                </a:xfrm>
                <a:prstGeom prst="rect">
                  <a:avLst/>
                </a:prstGeom>
                <a:blipFill>
                  <a:blip r:embed="rId2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9" name="CuadroTexto 108">
                  <a:extLst>
                    <a:ext uri="{FF2B5EF4-FFF2-40B4-BE49-F238E27FC236}">
                      <a16:creationId xmlns:a16="http://schemas.microsoft.com/office/drawing/2014/main" id="{059ECEDC-4757-46F3-BF3B-F7E2CE6642AE}"/>
                    </a:ext>
                  </a:extLst>
                </p:cNvPr>
                <p:cNvSpPr txBox="1"/>
                <p:nvPr/>
              </p:nvSpPr>
              <p:spPr>
                <a:xfrm>
                  <a:off x="3380413" y="352537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𝟒</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𝟒</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𝟏𝟎</m:t>
                        </m:r>
                      </m:oMath>
                    </m:oMathPara>
                  </a14:m>
                  <a:endParaRPr lang="es-ES" sz="1867" dirty="0">
                    <a:solidFill>
                      <a:schemeClr val="accent3"/>
                    </a:solidFill>
                  </a:endParaRPr>
                </a:p>
              </p:txBody>
            </p:sp>
          </mc:Choice>
          <mc:Fallback xmlns="">
            <p:sp>
              <p:nvSpPr>
                <p:cNvPr id="109" name="CuadroTexto 108">
                  <a:extLst>
                    <a:ext uri="{FF2B5EF4-FFF2-40B4-BE49-F238E27FC236}">
                      <a16:creationId xmlns:a16="http://schemas.microsoft.com/office/drawing/2014/main" id="{059ECEDC-4757-46F3-BF3B-F7E2CE6642AE}"/>
                    </a:ext>
                  </a:extLst>
                </p:cNvPr>
                <p:cNvSpPr txBox="1">
                  <a:spLocks noRot="1" noChangeAspect="1" noMove="1" noResize="1" noEditPoints="1" noAdjustHandles="1" noChangeArrowheads="1" noChangeShapeType="1" noTextEdit="1"/>
                </p:cNvSpPr>
                <p:nvPr/>
              </p:nvSpPr>
              <p:spPr>
                <a:xfrm>
                  <a:off x="3380413" y="3525373"/>
                  <a:ext cx="1295055" cy="307777"/>
                </a:xfrm>
                <a:prstGeom prst="rect">
                  <a:avLst/>
                </a:prstGeom>
                <a:blipFill>
                  <a:blip r:embed="rId22"/>
                  <a:stretch>
                    <a:fillRect/>
                  </a:stretch>
                </a:blipFill>
              </p:spPr>
              <p:txBody>
                <a:bodyPr/>
                <a:lstStyle/>
                <a:p>
                  <a:r>
                    <a:rPr lang="es-ES">
                      <a:noFill/>
                    </a:rPr>
                    <a:t> </a:t>
                  </a:r>
                </a:p>
              </p:txBody>
            </p:sp>
          </mc:Fallback>
        </mc:AlternateContent>
      </p:grpSp>
      <p:grpSp>
        <p:nvGrpSpPr>
          <p:cNvPr id="7" name="Grupo 6">
            <a:extLst>
              <a:ext uri="{FF2B5EF4-FFF2-40B4-BE49-F238E27FC236}">
                <a16:creationId xmlns:a16="http://schemas.microsoft.com/office/drawing/2014/main" id="{4DACC22B-1898-4B62-BED6-F7BF1154C367}"/>
              </a:ext>
            </a:extLst>
          </p:cNvPr>
          <p:cNvGrpSpPr/>
          <p:nvPr/>
        </p:nvGrpSpPr>
        <p:grpSpPr>
          <a:xfrm>
            <a:off x="4334341" y="4608725"/>
            <a:ext cx="2660179" cy="414249"/>
            <a:chOff x="2947893" y="3558977"/>
            <a:chExt cx="1995134" cy="310687"/>
          </a:xfrm>
        </p:grpSpPr>
        <mc:AlternateContent xmlns:mc="http://schemas.openxmlformats.org/markup-compatibility/2006" xmlns:a14="http://schemas.microsoft.com/office/drawing/2010/main">
          <mc:Choice Requires="a14">
            <p:sp>
              <p:nvSpPr>
                <p:cNvPr id="110" name="CuadroTexto 109">
                  <a:extLst>
                    <a:ext uri="{FF2B5EF4-FFF2-40B4-BE49-F238E27FC236}">
                      <a16:creationId xmlns:a16="http://schemas.microsoft.com/office/drawing/2014/main" id="{3BDAF883-496F-42FB-8F80-F7AF3456AA39}"/>
                    </a:ext>
                  </a:extLst>
                </p:cNvPr>
                <p:cNvSpPr txBox="1"/>
                <p:nvPr/>
              </p:nvSpPr>
              <p:spPr>
                <a:xfrm>
                  <a:off x="3647972" y="356188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𝟐</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r>
                          <a:rPr lang="es-CO" sz="1867" b="1" i="1">
                            <a:solidFill>
                              <a:schemeClr val="accent3"/>
                            </a:solidFill>
                            <a:latin typeface="Cambria Math" panose="02040503050406030204" pitchFamily="18" charset="0"/>
                            <a:ea typeface="Cambria Math" panose="02040503050406030204" pitchFamily="18" charset="0"/>
                          </a:rPr>
                          <m:t>≥</m:t>
                        </m:r>
                        <m:r>
                          <a:rPr lang="es-CO" sz="1867" b="1" i="1">
                            <a:solidFill>
                              <a:schemeClr val="accent3"/>
                            </a:solidFill>
                            <a:latin typeface="Cambria Math" panose="02040503050406030204" pitchFamily="18" charset="0"/>
                            <a:ea typeface="Cambria Math" panose="02040503050406030204" pitchFamily="18" charset="0"/>
                          </a:rPr>
                          <m:t>𝟔</m:t>
                        </m:r>
                      </m:oMath>
                    </m:oMathPara>
                  </a14:m>
                  <a:endParaRPr lang="es-ES" sz="1867" dirty="0">
                    <a:solidFill>
                      <a:schemeClr val="accent3"/>
                    </a:solidFill>
                  </a:endParaRPr>
                </a:p>
              </p:txBody>
            </p:sp>
          </mc:Choice>
          <mc:Fallback xmlns="">
            <p:sp>
              <p:nvSpPr>
                <p:cNvPr id="110" name="CuadroTexto 109">
                  <a:extLst>
                    <a:ext uri="{FF2B5EF4-FFF2-40B4-BE49-F238E27FC236}">
                      <a16:creationId xmlns:a16="http://schemas.microsoft.com/office/drawing/2014/main" id="{3BDAF883-496F-42FB-8F80-F7AF3456AA39}"/>
                    </a:ext>
                  </a:extLst>
                </p:cNvPr>
                <p:cNvSpPr txBox="1">
                  <a:spLocks noRot="1" noChangeAspect="1" noMove="1" noResize="1" noEditPoints="1" noAdjustHandles="1" noChangeArrowheads="1" noChangeShapeType="1" noTextEdit="1"/>
                </p:cNvSpPr>
                <p:nvPr/>
              </p:nvSpPr>
              <p:spPr>
                <a:xfrm>
                  <a:off x="3647972" y="3561887"/>
                  <a:ext cx="1295055" cy="307777"/>
                </a:xfrm>
                <a:prstGeom prst="rect">
                  <a:avLst/>
                </a:prstGeom>
                <a:blipFill>
                  <a:blip r:embed="rId2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1" name="CuadroTexto 110">
                  <a:extLst>
                    <a:ext uri="{FF2B5EF4-FFF2-40B4-BE49-F238E27FC236}">
                      <a16:creationId xmlns:a16="http://schemas.microsoft.com/office/drawing/2014/main" id="{76E5C191-4656-4437-A4B8-7FBFFC670B07}"/>
                    </a:ext>
                  </a:extLst>
                </p:cNvPr>
                <p:cNvSpPr txBox="1"/>
                <p:nvPr/>
              </p:nvSpPr>
              <p:spPr>
                <a:xfrm>
                  <a:off x="2947893" y="35589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m:t>
                        </m:r>
                        <m:r>
                          <a:rPr lang="es-CO" sz="1867" b="1" i="1">
                            <a:solidFill>
                              <a:schemeClr val="accent3"/>
                            </a:solidFill>
                            <a:latin typeface="Cambria Math" panose="02040503050406030204" pitchFamily="18" charset="0"/>
                          </a:rPr>
                          <m:t>𝟑</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𝟏</m:t>
                            </m:r>
                          </m:sub>
                        </m:sSub>
                      </m:oMath>
                    </m:oMathPara>
                  </a14:m>
                  <a:endParaRPr lang="es-ES" sz="1867" dirty="0">
                    <a:solidFill>
                      <a:schemeClr val="accent3"/>
                    </a:solidFill>
                  </a:endParaRPr>
                </a:p>
              </p:txBody>
            </p:sp>
          </mc:Choice>
          <mc:Fallback xmlns="">
            <p:sp>
              <p:nvSpPr>
                <p:cNvPr id="111" name="CuadroTexto 110">
                  <a:extLst>
                    <a:ext uri="{FF2B5EF4-FFF2-40B4-BE49-F238E27FC236}">
                      <a16:creationId xmlns:a16="http://schemas.microsoft.com/office/drawing/2014/main" id="{76E5C191-4656-4437-A4B8-7FBFFC670B07}"/>
                    </a:ext>
                  </a:extLst>
                </p:cNvPr>
                <p:cNvSpPr txBox="1">
                  <a:spLocks noRot="1" noChangeAspect="1" noMove="1" noResize="1" noEditPoints="1" noAdjustHandles="1" noChangeArrowheads="1" noChangeShapeType="1" noTextEdit="1"/>
                </p:cNvSpPr>
                <p:nvPr/>
              </p:nvSpPr>
              <p:spPr>
                <a:xfrm>
                  <a:off x="2947893" y="3558977"/>
                  <a:ext cx="1295055" cy="307777"/>
                </a:xfrm>
                <a:prstGeom prst="rect">
                  <a:avLst/>
                </a:prstGeom>
                <a:blipFill>
                  <a:blip r:embed="rId24"/>
                  <a:stretch>
                    <a:fillRect/>
                  </a:stretch>
                </a:blipFill>
              </p:spPr>
              <p:txBody>
                <a:bodyPr/>
                <a:lstStyle/>
                <a:p>
                  <a:r>
                    <a:rPr lang="es-ES">
                      <a:noFill/>
                    </a:rPr>
                    <a:t> </a:t>
                  </a:r>
                </a:p>
              </p:txBody>
            </p:sp>
          </mc:Fallback>
        </mc:AlternateContent>
      </p:grpSp>
      <p:sp>
        <p:nvSpPr>
          <p:cNvPr id="112" name="Freeform 47">
            <a:extLst>
              <a:ext uri="{FF2B5EF4-FFF2-40B4-BE49-F238E27FC236}">
                <a16:creationId xmlns:a16="http://schemas.microsoft.com/office/drawing/2014/main" id="{573ACCBB-FD9D-4E83-95E6-9A919664DECB}"/>
              </a:ext>
            </a:extLst>
          </p:cNvPr>
          <p:cNvSpPr>
            <a:spLocks noEditPoints="1"/>
          </p:cNvSpPr>
          <p:nvPr/>
        </p:nvSpPr>
        <p:spPr bwMode="auto">
          <a:xfrm flipH="1">
            <a:off x="2770982" y="5481930"/>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mc:AlternateContent xmlns:mc="http://schemas.openxmlformats.org/markup-compatibility/2006" xmlns:a14="http://schemas.microsoft.com/office/drawing/2010/main">
        <mc:Choice Requires="a14">
          <p:sp>
            <p:nvSpPr>
              <p:cNvPr id="86" name="CuadroTexto 85">
                <a:extLst>
                  <a:ext uri="{FF2B5EF4-FFF2-40B4-BE49-F238E27FC236}">
                    <a16:creationId xmlns:a16="http://schemas.microsoft.com/office/drawing/2014/main" id="{2B6A502D-C55E-4A0A-A262-A4CDD5C0C8D5}"/>
                  </a:ext>
                </a:extLst>
              </p:cNvPr>
              <p:cNvSpPr txBox="1"/>
              <p:nvPr/>
            </p:nvSpPr>
            <p:spPr>
              <a:xfrm>
                <a:off x="3585649" y="6112450"/>
                <a:ext cx="220555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ea typeface="Cambria Math" panose="02040503050406030204" pitchFamily="18" charset="0"/>
                        </a:rPr>
                        <m:t>≥</m:t>
                      </m:r>
                      <m:r>
                        <a:rPr lang="es-CO" sz="1867" b="1" i="1">
                          <a:solidFill>
                            <a:schemeClr val="accent1"/>
                          </a:solidFill>
                          <a:latin typeface="Cambria Math" panose="02040503050406030204" pitchFamily="18" charset="0"/>
                          <a:ea typeface="Cambria Math" panose="02040503050406030204" pitchFamily="18" charset="0"/>
                        </a:rPr>
                        <m:t>𝟎</m:t>
                      </m:r>
                      <m:r>
                        <a:rPr lang="es-CO" sz="1867" b="1" i="1">
                          <a:solidFill>
                            <a:schemeClr val="accent1"/>
                          </a:solidFill>
                          <a:latin typeface="Cambria Math" panose="02040503050406030204" pitchFamily="18" charset="0"/>
                          <a:ea typeface="Cambria Math" panose="02040503050406030204" pitchFamily="18" charset="0"/>
                        </a:rPr>
                        <m:t> (</m:t>
                      </m:r>
                      <m:r>
                        <a:rPr lang="es-CO" sz="1867" b="1" i="1">
                          <a:solidFill>
                            <a:schemeClr val="accent1"/>
                          </a:solidFill>
                          <a:latin typeface="Cambria Math" panose="02040503050406030204" pitchFamily="18" charset="0"/>
                          <a:ea typeface="Cambria Math" panose="02040503050406030204" pitchFamily="18" charset="0"/>
                        </a:rPr>
                        <m:t>𝒊</m:t>
                      </m:r>
                      <m:r>
                        <a:rPr lang="es-CO" sz="1867" b="1" i="1">
                          <a:solidFill>
                            <a:schemeClr val="accent1"/>
                          </a:solidFill>
                          <a:latin typeface="Cambria Math" panose="02040503050406030204" pitchFamily="18" charset="0"/>
                          <a:ea typeface="Cambria Math" panose="02040503050406030204" pitchFamily="18" charset="0"/>
                        </a:rPr>
                        <m:t>=</m:t>
                      </m:r>
                      <m:r>
                        <a:rPr lang="es-CO" sz="1867" b="1" i="1">
                          <a:solidFill>
                            <a:schemeClr val="accent1"/>
                          </a:solidFill>
                          <a:latin typeface="Cambria Math" panose="02040503050406030204" pitchFamily="18" charset="0"/>
                          <a:ea typeface="Cambria Math" panose="02040503050406030204" pitchFamily="18" charset="0"/>
                        </a:rPr>
                        <m:t>𝟏</m:t>
                      </m:r>
                      <m:r>
                        <a:rPr lang="es-CO" sz="1867" b="1" i="1">
                          <a:solidFill>
                            <a:schemeClr val="accent1"/>
                          </a:solidFill>
                          <a:latin typeface="Cambria Math" panose="02040503050406030204" pitchFamily="18" charset="0"/>
                          <a:ea typeface="Cambria Math" panose="02040503050406030204" pitchFamily="18" charset="0"/>
                        </a:rPr>
                        <m:t>,</m:t>
                      </m:r>
                      <m:r>
                        <a:rPr lang="es-CO" sz="1867" b="1" i="1">
                          <a:solidFill>
                            <a:schemeClr val="accent1"/>
                          </a:solidFill>
                          <a:latin typeface="Cambria Math" panose="02040503050406030204" pitchFamily="18" charset="0"/>
                          <a:ea typeface="Cambria Math" panose="02040503050406030204" pitchFamily="18" charset="0"/>
                        </a:rPr>
                        <m:t>𝟐</m:t>
                      </m:r>
                      <m:r>
                        <a:rPr lang="es-CO" sz="1867" b="1" i="1">
                          <a:solidFill>
                            <a:schemeClr val="accent1"/>
                          </a:solidFill>
                          <a:latin typeface="Cambria Math" panose="02040503050406030204" pitchFamily="18" charset="0"/>
                          <a:ea typeface="Cambria Math" panose="02040503050406030204" pitchFamily="18" charset="0"/>
                        </a:rPr>
                        <m:t>,</m:t>
                      </m:r>
                      <m:r>
                        <a:rPr lang="es-CO" sz="1867" b="1" i="1">
                          <a:solidFill>
                            <a:schemeClr val="accent1"/>
                          </a:solidFill>
                          <a:latin typeface="Cambria Math" panose="02040503050406030204" pitchFamily="18" charset="0"/>
                          <a:ea typeface="Cambria Math" panose="02040503050406030204" pitchFamily="18" charset="0"/>
                        </a:rPr>
                        <m:t>𝟑</m:t>
                      </m:r>
                      <m:r>
                        <a:rPr lang="es-CO" sz="1867" b="1" i="1">
                          <a:solidFill>
                            <a:schemeClr val="accent1"/>
                          </a:solidFill>
                          <a:latin typeface="Cambria Math" panose="02040503050406030204" pitchFamily="18" charset="0"/>
                          <a:ea typeface="Cambria Math" panose="02040503050406030204" pitchFamily="18" charset="0"/>
                        </a:rPr>
                        <m:t>,</m:t>
                      </m:r>
                      <m:r>
                        <a:rPr lang="es-CO" sz="1867" b="1" i="1">
                          <a:solidFill>
                            <a:schemeClr val="accent1"/>
                          </a:solidFill>
                          <a:latin typeface="Cambria Math" panose="02040503050406030204" pitchFamily="18" charset="0"/>
                          <a:ea typeface="Cambria Math" panose="02040503050406030204" pitchFamily="18" charset="0"/>
                        </a:rPr>
                        <m:t>𝟒</m:t>
                      </m:r>
                      <m:r>
                        <a:rPr lang="es-CO" sz="1867" b="1" i="1">
                          <a:solidFill>
                            <a:schemeClr val="accent1"/>
                          </a:solidFill>
                          <a:latin typeface="Cambria Math" panose="02040503050406030204" pitchFamily="18" charset="0"/>
                          <a:ea typeface="Cambria Math" panose="02040503050406030204" pitchFamily="18" charset="0"/>
                        </a:rPr>
                        <m:t>)</m:t>
                      </m:r>
                    </m:oMath>
                  </m:oMathPara>
                </a14:m>
                <a:endParaRPr lang="es-ES" sz="1867" b="1" dirty="0">
                  <a:solidFill>
                    <a:schemeClr val="accent1"/>
                  </a:solidFill>
                </a:endParaRPr>
              </a:p>
            </p:txBody>
          </p:sp>
        </mc:Choice>
        <mc:Fallback xmlns="">
          <p:sp>
            <p:nvSpPr>
              <p:cNvPr id="86" name="CuadroTexto 85">
                <a:extLst>
                  <a:ext uri="{FF2B5EF4-FFF2-40B4-BE49-F238E27FC236}">
                    <a16:creationId xmlns:a16="http://schemas.microsoft.com/office/drawing/2014/main" id="{2B6A502D-C55E-4A0A-A262-A4CDD5C0C8D5}"/>
                  </a:ext>
                </a:extLst>
              </p:cNvPr>
              <p:cNvSpPr txBox="1">
                <a:spLocks noRot="1" noChangeAspect="1" noMove="1" noResize="1" noEditPoints="1" noAdjustHandles="1" noChangeArrowheads="1" noChangeShapeType="1" noTextEdit="1"/>
              </p:cNvSpPr>
              <p:nvPr/>
            </p:nvSpPr>
            <p:spPr>
              <a:xfrm>
                <a:off x="3585649" y="6112450"/>
                <a:ext cx="2205551" cy="379656"/>
              </a:xfrm>
              <a:prstGeom prst="rect">
                <a:avLst/>
              </a:prstGeom>
              <a:blipFill>
                <a:blip r:embed="rId25"/>
                <a:stretch>
                  <a:fillRect b="-1451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7" name="CuadroTexto 86">
                <a:extLst>
                  <a:ext uri="{FF2B5EF4-FFF2-40B4-BE49-F238E27FC236}">
                    <a16:creationId xmlns:a16="http://schemas.microsoft.com/office/drawing/2014/main" id="{EEBF7F83-B9A1-44E1-B90A-5E46D994DCF4}"/>
                  </a:ext>
                </a:extLst>
              </p:cNvPr>
              <p:cNvSpPr txBox="1"/>
              <p:nvPr/>
            </p:nvSpPr>
            <p:spPr>
              <a:xfrm>
                <a:off x="3368754" y="6072830"/>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solidFill>
                                <a:schemeClr val="accent1"/>
                              </a:solidFill>
                              <a:latin typeface="Cambria Math" panose="02040503050406030204" pitchFamily="18" charset="0"/>
                            </a:rPr>
                          </m:ctrlPr>
                        </m:sSubPr>
                        <m:e>
                          <m:r>
                            <a:rPr lang="es-CO" sz="1867" b="1" i="1">
                              <a:solidFill>
                                <a:schemeClr val="accent1"/>
                              </a:solidFill>
                              <a:latin typeface="Cambria Math" panose="02040503050406030204" pitchFamily="18" charset="0"/>
                            </a:rPr>
                            <m:t>𝒙</m:t>
                          </m:r>
                        </m:e>
                        <m:sub>
                          <m:r>
                            <a:rPr lang="es-ES" sz="1867" b="1" i="1">
                              <a:solidFill>
                                <a:schemeClr val="accent1"/>
                              </a:solidFill>
                              <a:latin typeface="Cambria Math" panose="02040503050406030204" pitchFamily="18" charset="0"/>
                            </a:rPr>
                            <m:t>𝒋</m:t>
                          </m:r>
                        </m:sub>
                      </m:sSub>
                    </m:oMath>
                  </m:oMathPara>
                </a14:m>
                <a:endParaRPr lang="es-ES" sz="1867" b="1" dirty="0">
                  <a:solidFill>
                    <a:schemeClr val="accent1"/>
                  </a:solidFill>
                </a:endParaRPr>
              </a:p>
            </p:txBody>
          </p:sp>
        </mc:Choice>
        <mc:Fallback xmlns="">
          <p:sp>
            <p:nvSpPr>
              <p:cNvPr id="87" name="CuadroTexto 86">
                <a:extLst>
                  <a:ext uri="{FF2B5EF4-FFF2-40B4-BE49-F238E27FC236}">
                    <a16:creationId xmlns:a16="http://schemas.microsoft.com/office/drawing/2014/main" id="{EEBF7F83-B9A1-44E1-B90A-5E46D994DCF4}"/>
                  </a:ext>
                </a:extLst>
              </p:cNvPr>
              <p:cNvSpPr txBox="1">
                <a:spLocks noRot="1" noChangeAspect="1" noMove="1" noResize="1" noEditPoints="1" noAdjustHandles="1" noChangeArrowheads="1" noChangeShapeType="1" noTextEdit="1"/>
              </p:cNvSpPr>
              <p:nvPr/>
            </p:nvSpPr>
            <p:spPr>
              <a:xfrm>
                <a:off x="3368754" y="6072830"/>
                <a:ext cx="499029" cy="410369"/>
              </a:xfrm>
              <a:prstGeom prst="rect">
                <a:avLst/>
              </a:prstGeom>
              <a:blipFill>
                <a:blip r:embed="rId26"/>
                <a:stretch>
                  <a:fillRect b="-5882"/>
                </a:stretch>
              </a:blipFill>
            </p:spPr>
            <p:txBody>
              <a:bodyPr/>
              <a:lstStyle/>
              <a:p>
                <a:r>
                  <a:rPr lang="es-CO">
                    <a:noFill/>
                  </a:rPr>
                  <a:t> </a:t>
                </a:r>
              </a:p>
            </p:txBody>
          </p:sp>
        </mc:Fallback>
      </mc:AlternateContent>
      <p:grpSp>
        <p:nvGrpSpPr>
          <p:cNvPr id="90" name="Grupo 89">
            <a:extLst>
              <a:ext uri="{FF2B5EF4-FFF2-40B4-BE49-F238E27FC236}">
                <a16:creationId xmlns:a16="http://schemas.microsoft.com/office/drawing/2014/main" id="{D96C9A6C-BFEE-48D1-BD0A-689814C84B13}"/>
              </a:ext>
            </a:extLst>
          </p:cNvPr>
          <p:cNvGrpSpPr/>
          <p:nvPr/>
        </p:nvGrpSpPr>
        <p:grpSpPr>
          <a:xfrm>
            <a:off x="508000" y="5558121"/>
            <a:ext cx="2601384" cy="1155700"/>
            <a:chOff x="381000" y="3562350"/>
            <a:chExt cx="1951038" cy="866775"/>
          </a:xfrm>
        </p:grpSpPr>
        <p:grpSp>
          <p:nvGrpSpPr>
            <p:cNvPr id="91" name="Group 78">
              <a:extLst>
                <a:ext uri="{FF2B5EF4-FFF2-40B4-BE49-F238E27FC236}">
                  <a16:creationId xmlns:a16="http://schemas.microsoft.com/office/drawing/2014/main" id="{DD0F21EA-2D7F-4EA8-90B8-80D1EB175409}"/>
                </a:ext>
              </a:extLst>
            </p:cNvPr>
            <p:cNvGrpSpPr/>
            <p:nvPr/>
          </p:nvGrpSpPr>
          <p:grpSpPr>
            <a:xfrm>
              <a:off x="381000" y="3562350"/>
              <a:ext cx="1951038" cy="866775"/>
              <a:chOff x="1733550" y="3700462"/>
              <a:chExt cx="1951038" cy="738188"/>
            </a:xfrm>
          </p:grpSpPr>
          <p:sp>
            <p:nvSpPr>
              <p:cNvPr id="114" name="Freeform 44">
                <a:extLst>
                  <a:ext uri="{FF2B5EF4-FFF2-40B4-BE49-F238E27FC236}">
                    <a16:creationId xmlns:a16="http://schemas.microsoft.com/office/drawing/2014/main" id="{33088CD9-03BE-42AE-B098-7D8DE5537CFB}"/>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115" name="Freeform 45">
                <a:extLst>
                  <a:ext uri="{FF2B5EF4-FFF2-40B4-BE49-F238E27FC236}">
                    <a16:creationId xmlns:a16="http://schemas.microsoft.com/office/drawing/2014/main" id="{63AC4238-375C-4867-AE3B-100764455C00}"/>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1">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116" name="Freeform 46">
                <a:extLst>
                  <a:ext uri="{FF2B5EF4-FFF2-40B4-BE49-F238E27FC236}">
                    <a16:creationId xmlns:a16="http://schemas.microsoft.com/office/drawing/2014/main" id="{4E146BE1-FD02-4A70-8497-6A81D6D18F24}"/>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92" name="Freeform 47">
              <a:extLst>
                <a:ext uri="{FF2B5EF4-FFF2-40B4-BE49-F238E27FC236}">
                  <a16:creationId xmlns:a16="http://schemas.microsoft.com/office/drawing/2014/main" id="{7677D241-80C4-4C29-AF60-942653A6B380}"/>
                </a:ext>
              </a:extLst>
            </p:cNvPr>
            <p:cNvSpPr>
              <a:spLocks noEditPoints="1"/>
            </p:cNvSpPr>
            <p:nvPr/>
          </p:nvSpPr>
          <p:spPr bwMode="auto">
            <a:xfrm flipH="1">
              <a:off x="2055813" y="4120174"/>
              <a:ext cx="173038" cy="174625"/>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94" name="TextBox 51">
              <a:extLst>
                <a:ext uri="{FF2B5EF4-FFF2-40B4-BE49-F238E27FC236}">
                  <a16:creationId xmlns:a16="http://schemas.microsoft.com/office/drawing/2014/main" id="{F82D81F9-E65A-4766-9630-1F7AC7DE9E6E}"/>
                </a:ext>
              </a:extLst>
            </p:cNvPr>
            <p:cNvSpPr txBox="1"/>
            <p:nvPr/>
          </p:nvSpPr>
          <p:spPr>
            <a:xfrm>
              <a:off x="952499" y="3801130"/>
              <a:ext cx="1162051" cy="500233"/>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Restricciones de signo</a:t>
              </a:r>
              <a:endParaRPr lang="es-CO" sz="1867" dirty="0">
                <a:solidFill>
                  <a:schemeClr val="bg1"/>
                </a:solidFill>
                <a:latin typeface="Ancizar Sans" panose="020B0602040300000003" pitchFamily="34" charset="0"/>
              </a:endParaRPr>
            </a:p>
          </p:txBody>
        </p:sp>
        <p:sp>
          <p:nvSpPr>
            <p:cNvPr id="113" name="TextBox 75">
              <a:extLst>
                <a:ext uri="{FF2B5EF4-FFF2-40B4-BE49-F238E27FC236}">
                  <a16:creationId xmlns:a16="http://schemas.microsoft.com/office/drawing/2014/main" id="{28FA2BA1-EA6C-4177-A7EE-6EDD9F31C6F7}"/>
                </a:ext>
              </a:extLst>
            </p:cNvPr>
            <p:cNvSpPr txBox="1"/>
            <p:nvPr/>
          </p:nvSpPr>
          <p:spPr>
            <a:xfrm>
              <a:off x="473784" y="3624209"/>
              <a:ext cx="405881" cy="315423"/>
            </a:xfrm>
            <a:prstGeom prst="rect">
              <a:avLst/>
            </a:prstGeom>
            <a:noFill/>
          </p:spPr>
          <p:txBody>
            <a:bodyPr wrap="square" rtlCol="0">
              <a:spAutoFit/>
            </a:bodyPr>
            <a:lstStyle/>
            <a:p>
              <a:pPr algn="ctr"/>
              <a:r>
                <a:rPr lang="es-CO" sz="2133" b="1" dirty="0">
                  <a:solidFill>
                    <a:schemeClr val="bg1"/>
                  </a:solidFill>
                  <a:latin typeface="Ancizar Sans" panose="020B0602040300000003" pitchFamily="34" charset="0"/>
                </a:rPr>
                <a:t>04</a:t>
              </a:r>
            </a:p>
          </p:txBody>
        </p:sp>
      </p:grpSp>
    </p:spTree>
    <p:extLst>
      <p:ext uri="{BB962C8B-B14F-4D97-AF65-F5344CB8AC3E}">
        <p14:creationId xmlns:p14="http://schemas.microsoft.com/office/powerpoint/2010/main" val="23047103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92B40D90-FED2-47F6-8197-34FFD33725C2}"/>
                  </a:ext>
                </a:extLst>
              </p:cNvPr>
              <p:cNvSpPr txBox="1"/>
              <p:nvPr/>
            </p:nvSpPr>
            <p:spPr>
              <a:xfrm>
                <a:off x="1231983" y="2646181"/>
                <a:ext cx="569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400" i="1">
                          <a:latin typeface="Cambria Math" panose="02040503050406030204" pitchFamily="18" charset="0"/>
                          <a:ea typeface="Cambria Math" panose="02040503050406030204" pitchFamily="18" charset="0"/>
                        </a:rPr>
                        <m:t>=</m:t>
                      </m:r>
                    </m:oMath>
                  </m:oMathPara>
                </a14:m>
                <a:endParaRPr lang="es-ES" sz="2400" dirty="0"/>
              </a:p>
            </p:txBody>
          </p:sp>
        </mc:Choice>
        <mc:Fallback xmlns="">
          <p:sp>
            <p:nvSpPr>
              <p:cNvPr id="37" name="CuadroTexto 36">
                <a:extLst>
                  <a:ext uri="{FF2B5EF4-FFF2-40B4-BE49-F238E27FC236}">
                    <a16:creationId xmlns:a16="http://schemas.microsoft.com/office/drawing/2014/main" id="{92B40D90-FED2-47F6-8197-34FFD33725C2}"/>
                  </a:ext>
                </a:extLst>
              </p:cNvPr>
              <p:cNvSpPr txBox="1">
                <a:spLocks noRot="1" noChangeAspect="1" noMove="1" noResize="1" noEditPoints="1" noAdjustHandles="1" noChangeArrowheads="1" noChangeShapeType="1" noTextEdit="1"/>
              </p:cNvSpPr>
              <p:nvPr/>
            </p:nvSpPr>
            <p:spPr>
              <a:xfrm>
                <a:off x="1231983" y="2646181"/>
                <a:ext cx="569383" cy="461665"/>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B1E638B4-5539-42ED-A109-C0FD44D192BA}"/>
                  </a:ext>
                </a:extLst>
              </p:cNvPr>
              <p:cNvSpPr txBox="1"/>
              <p:nvPr/>
            </p:nvSpPr>
            <p:spPr>
              <a:xfrm>
                <a:off x="1231984" y="2673382"/>
                <a:ext cx="4784817" cy="465241"/>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400" b="1" i="1">
                          <a:latin typeface="Cambria Math" panose="02040503050406030204" pitchFamily="18" charset="0"/>
                        </a:rPr>
                        <m:t>𝟓𝟎</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𝟏</m:t>
                          </m:r>
                        </m:sub>
                      </m:sSub>
                      <m:r>
                        <a:rPr lang="es-CO" sz="2400" b="1" i="1">
                          <a:latin typeface="Cambria Math" panose="02040503050406030204" pitchFamily="18" charset="0"/>
                        </a:rPr>
                        <m:t>+</m:t>
                      </m:r>
                      <m:r>
                        <a:rPr lang="es-CO" sz="2400" b="1" i="1">
                          <a:latin typeface="Cambria Math" panose="02040503050406030204" pitchFamily="18" charset="0"/>
                        </a:rPr>
                        <m:t>𝟐𝟎</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𝟐</m:t>
                          </m:r>
                        </m:sub>
                      </m:sSub>
                      <m:r>
                        <a:rPr lang="es-CO" sz="2400" b="1" i="1">
                          <a:latin typeface="Cambria Math" panose="02040503050406030204" pitchFamily="18" charset="0"/>
                        </a:rPr>
                        <m:t>+</m:t>
                      </m:r>
                      <m:r>
                        <a:rPr lang="es-CO" sz="2400" b="1" i="1">
                          <a:latin typeface="Cambria Math" panose="02040503050406030204" pitchFamily="18" charset="0"/>
                        </a:rPr>
                        <m:t>𝟑𝟎</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𝟑</m:t>
                          </m:r>
                        </m:sub>
                      </m:sSub>
                      <m:r>
                        <a:rPr lang="es-CO" sz="2400" b="1" i="1">
                          <a:latin typeface="Cambria Math" panose="02040503050406030204" pitchFamily="18" charset="0"/>
                        </a:rPr>
                        <m:t>+</m:t>
                      </m:r>
                      <m:r>
                        <a:rPr lang="es-CO" sz="2400" b="1" i="1">
                          <a:latin typeface="Cambria Math" panose="02040503050406030204" pitchFamily="18" charset="0"/>
                        </a:rPr>
                        <m:t>𝟖𝟎</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𝟒</m:t>
                          </m:r>
                        </m:sub>
                      </m:sSub>
                    </m:oMath>
                  </m:oMathPara>
                </a14:m>
                <a:endParaRPr lang="es-ES" sz="2400" dirty="0"/>
              </a:p>
            </p:txBody>
          </p:sp>
        </mc:Choice>
        <mc:Fallback xmlns="">
          <p:sp>
            <p:nvSpPr>
              <p:cNvPr id="38" name="CuadroTexto 37">
                <a:extLst>
                  <a:ext uri="{FF2B5EF4-FFF2-40B4-BE49-F238E27FC236}">
                    <a16:creationId xmlns:a16="http://schemas.microsoft.com/office/drawing/2014/main" id="{B1E638B4-5539-42ED-A109-C0FD44D192BA}"/>
                  </a:ext>
                </a:extLst>
              </p:cNvPr>
              <p:cNvSpPr txBox="1">
                <a:spLocks noRot="1" noChangeAspect="1" noMove="1" noResize="1" noEditPoints="1" noAdjustHandles="1" noChangeArrowheads="1" noChangeShapeType="1" noTextEdit="1"/>
              </p:cNvSpPr>
              <p:nvPr/>
            </p:nvSpPr>
            <p:spPr>
              <a:xfrm>
                <a:off x="1231984" y="2673382"/>
                <a:ext cx="4784817" cy="465241"/>
              </a:xfrm>
              <a:prstGeom prst="rect">
                <a:avLst/>
              </a:prstGeom>
              <a:blipFill>
                <a:blip r:embed="rId4"/>
                <a:stretch>
                  <a:fillRect b="-131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FEF95F4A-1029-45B6-90E2-9977AACB29E6}"/>
                  </a:ext>
                </a:extLst>
              </p:cNvPr>
              <p:cNvSpPr txBox="1"/>
              <p:nvPr/>
            </p:nvSpPr>
            <p:spPr>
              <a:xfrm>
                <a:off x="1" y="2699604"/>
                <a:ext cx="1526052" cy="369332"/>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400" b="1" i="1">
                          <a:latin typeface="Cambria Math" panose="02040503050406030204" pitchFamily="18" charset="0"/>
                        </a:rPr>
                        <m:t>𝑴𝒊𝒏</m:t>
                      </m:r>
                      <m:r>
                        <a:rPr lang="es-CO" sz="2400" b="1" i="1">
                          <a:latin typeface="Cambria Math" panose="02040503050406030204" pitchFamily="18" charset="0"/>
                        </a:rPr>
                        <m:t> </m:t>
                      </m:r>
                      <m:r>
                        <a:rPr lang="es-CO" sz="2400" b="1" i="1">
                          <a:latin typeface="Cambria Math" panose="02040503050406030204" pitchFamily="18" charset="0"/>
                        </a:rPr>
                        <m:t>𝒁</m:t>
                      </m:r>
                    </m:oMath>
                  </m:oMathPara>
                </a14:m>
                <a:endParaRPr lang="es-ES" sz="2400" dirty="0"/>
              </a:p>
            </p:txBody>
          </p:sp>
        </mc:Choice>
        <mc:Fallback xmlns="">
          <p:sp>
            <p:nvSpPr>
              <p:cNvPr id="39" name="CuadroTexto 38">
                <a:extLst>
                  <a:ext uri="{FF2B5EF4-FFF2-40B4-BE49-F238E27FC236}">
                    <a16:creationId xmlns:a16="http://schemas.microsoft.com/office/drawing/2014/main" id="{FEF95F4A-1029-45B6-90E2-9977AACB29E6}"/>
                  </a:ext>
                </a:extLst>
              </p:cNvPr>
              <p:cNvSpPr txBox="1">
                <a:spLocks noRot="1" noChangeAspect="1" noMove="1" noResize="1" noEditPoints="1" noAdjustHandles="1" noChangeArrowheads="1" noChangeShapeType="1" noTextEdit="1"/>
              </p:cNvSpPr>
              <p:nvPr/>
            </p:nvSpPr>
            <p:spPr>
              <a:xfrm>
                <a:off x="1" y="2699604"/>
                <a:ext cx="1526052" cy="369332"/>
              </a:xfrm>
              <a:prstGeom prst="rect">
                <a:avLst/>
              </a:prstGeom>
              <a:blipFill>
                <a:blip r:embed="rId5"/>
                <a:stretch>
                  <a:fillRect b="-5000"/>
                </a:stretch>
              </a:blipFill>
            </p:spPr>
            <p:txBody>
              <a:bodyPr/>
              <a:lstStyle/>
              <a:p>
                <a:r>
                  <a:rPr lang="es-CO">
                    <a:noFill/>
                  </a:rPr>
                  <a:t> </a:t>
                </a:r>
              </a:p>
            </p:txBody>
          </p:sp>
        </mc:Fallback>
      </mc:AlternateContent>
      <p:sp>
        <p:nvSpPr>
          <p:cNvPr id="67" name="CuadroTexto 66">
            <a:extLst>
              <a:ext uri="{FF2B5EF4-FFF2-40B4-BE49-F238E27FC236}">
                <a16:creationId xmlns:a16="http://schemas.microsoft.com/office/drawing/2014/main" id="{8D1A31CA-3446-4362-8245-1CD143813974}"/>
              </a:ext>
            </a:extLst>
          </p:cNvPr>
          <p:cNvSpPr txBox="1"/>
          <p:nvPr/>
        </p:nvSpPr>
        <p:spPr>
          <a:xfrm>
            <a:off x="277533" y="1805959"/>
            <a:ext cx="6096000" cy="461665"/>
          </a:xfrm>
          <a:prstGeom prst="rect">
            <a:avLst/>
          </a:prstGeom>
          <a:noFill/>
        </p:spPr>
        <p:txBody>
          <a:bodyPr wrap="square">
            <a:spAutoFit/>
          </a:bodyPr>
          <a:lstStyle/>
          <a:p>
            <a:r>
              <a:rPr lang="es-ES" sz="2400" dirty="0">
                <a:latin typeface="Ancizar Sans" panose="020B0602040300000003" pitchFamily="34" charset="0"/>
              </a:rPr>
              <a:t>El modelo de optimización resultante es: </a:t>
            </a:r>
            <a:endParaRPr lang="es-ES" sz="2400" dirty="0"/>
          </a:p>
        </p:txBody>
      </p:sp>
      <p:sp>
        <p:nvSpPr>
          <p:cNvPr id="70" name="CuadroTexto 69">
            <a:extLst>
              <a:ext uri="{FF2B5EF4-FFF2-40B4-BE49-F238E27FC236}">
                <a16:creationId xmlns:a16="http://schemas.microsoft.com/office/drawing/2014/main" id="{2EFC3F8A-1B3B-42F1-88AF-CA796D261FEA}"/>
              </a:ext>
            </a:extLst>
          </p:cNvPr>
          <p:cNvSpPr txBox="1"/>
          <p:nvPr/>
        </p:nvSpPr>
        <p:spPr>
          <a:xfrm>
            <a:off x="280284" y="3269904"/>
            <a:ext cx="6096000" cy="461665"/>
          </a:xfrm>
          <a:prstGeom prst="rect">
            <a:avLst/>
          </a:prstGeom>
          <a:noFill/>
        </p:spPr>
        <p:txBody>
          <a:bodyPr wrap="square">
            <a:spAutoFit/>
          </a:bodyPr>
          <a:lstStyle/>
          <a:p>
            <a:r>
              <a:rPr lang="es-ES" sz="2400" dirty="0">
                <a:latin typeface="Ancizar Sans" panose="020B0602040300000003" pitchFamily="34" charset="0"/>
              </a:rPr>
              <a:t>Sujeto a: </a:t>
            </a:r>
            <a:endParaRPr lang="es-ES" sz="2400" dirty="0"/>
          </a:p>
        </p:txBody>
      </p:sp>
      <p:grpSp>
        <p:nvGrpSpPr>
          <p:cNvPr id="18" name="Grupo 17">
            <a:extLst>
              <a:ext uri="{FF2B5EF4-FFF2-40B4-BE49-F238E27FC236}">
                <a16:creationId xmlns:a16="http://schemas.microsoft.com/office/drawing/2014/main" id="{671E27E3-B5D7-4DD5-A756-134278B97B62}"/>
              </a:ext>
            </a:extLst>
          </p:cNvPr>
          <p:cNvGrpSpPr/>
          <p:nvPr/>
        </p:nvGrpSpPr>
        <p:grpSpPr>
          <a:xfrm>
            <a:off x="114383" y="3874485"/>
            <a:ext cx="5642991" cy="424417"/>
            <a:chOff x="3488518" y="3090877"/>
            <a:chExt cx="4232243" cy="318313"/>
          </a:xfrm>
        </p:grpSpPr>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FA7F1F01-47A0-46AF-AC30-42CBEA979CA1}"/>
                    </a:ext>
                  </a:extLst>
                </p:cNvPr>
                <p:cNvSpPr txBox="1"/>
                <p:nvPr/>
              </p:nvSpPr>
              <p:spPr>
                <a:xfrm>
                  <a:off x="3488518" y="310141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9" name="CuadroTexto 18">
                  <a:extLst>
                    <a:ext uri="{FF2B5EF4-FFF2-40B4-BE49-F238E27FC236}">
                      <a16:creationId xmlns:a16="http://schemas.microsoft.com/office/drawing/2014/main" id="{FA7F1F01-47A0-46AF-AC30-42CBEA979CA1}"/>
                    </a:ext>
                  </a:extLst>
                </p:cNvPr>
                <p:cNvSpPr txBox="1">
                  <a:spLocks noRot="1" noChangeAspect="1" noMove="1" noResize="1" noEditPoints="1" noAdjustHandles="1" noChangeArrowheads="1" noChangeShapeType="1" noTextEdit="1"/>
                </p:cNvSpPr>
                <p:nvPr/>
              </p:nvSpPr>
              <p:spPr>
                <a:xfrm>
                  <a:off x="3488518" y="3101413"/>
                  <a:ext cx="1295055" cy="307777"/>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735E4F37-4032-4088-8E6A-274C778A6F9D}"/>
                    </a:ext>
                  </a:extLst>
                </p:cNvPr>
                <p:cNvSpPr txBox="1"/>
                <p:nvPr/>
              </p:nvSpPr>
              <p:spPr>
                <a:xfrm>
                  <a:off x="41704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97" name="CuadroTexto 96">
                  <a:extLst>
                    <a:ext uri="{FF2B5EF4-FFF2-40B4-BE49-F238E27FC236}">
                      <a16:creationId xmlns:a16="http://schemas.microsoft.com/office/drawing/2014/main" id="{AF91F1F8-564D-4009-A752-AF91FEDFB30C}"/>
                    </a:ext>
                  </a:extLst>
                </p:cNvPr>
                <p:cNvSpPr txBox="1">
                  <a:spLocks noRot="1" noChangeAspect="1" noMove="1" noResize="1" noEditPoints="1" noAdjustHandles="1" noChangeArrowheads="1" noChangeShapeType="1" noTextEdit="1"/>
                </p:cNvSpPr>
                <p:nvPr/>
              </p:nvSpPr>
              <p:spPr>
                <a:xfrm>
                  <a:off x="4170498" y="3090877"/>
                  <a:ext cx="1295055" cy="307777"/>
                </a:xfrm>
                <a:prstGeom prst="rect">
                  <a:avLst/>
                </a:prstGeom>
                <a:blipFill>
                  <a:blip r:embed="rId1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3320422E-0EDD-41BF-8FA1-49DC9D579CF4}"/>
                    </a:ext>
                  </a:extLst>
                </p:cNvPr>
                <p:cNvSpPr txBox="1"/>
                <p:nvPr/>
              </p:nvSpPr>
              <p:spPr>
                <a:xfrm>
                  <a:off x="4970943" y="3095131"/>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𝟏𝟓𝟎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1" name="CuadroTexto 20">
                  <a:extLst>
                    <a:ext uri="{FF2B5EF4-FFF2-40B4-BE49-F238E27FC236}">
                      <a16:creationId xmlns:a16="http://schemas.microsoft.com/office/drawing/2014/main" id="{3320422E-0EDD-41BF-8FA1-49DC9D579CF4}"/>
                    </a:ext>
                  </a:extLst>
                </p:cNvPr>
                <p:cNvSpPr txBox="1">
                  <a:spLocks noRot="1" noChangeAspect="1" noMove="1" noResize="1" noEditPoints="1" noAdjustHandles="1" noChangeArrowheads="1" noChangeShapeType="1" noTextEdit="1"/>
                </p:cNvSpPr>
                <p:nvPr/>
              </p:nvSpPr>
              <p:spPr>
                <a:xfrm>
                  <a:off x="4970943" y="3095131"/>
                  <a:ext cx="1295055" cy="307777"/>
                </a:xfrm>
                <a:prstGeom prst="rect">
                  <a:avLst/>
                </a:prstGeom>
                <a:blipFill>
                  <a:blip r:embed="rId1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97A36EEB-B6AA-41E1-A208-EA3A447C4DC4}"/>
                    </a:ext>
                  </a:extLst>
                </p:cNvPr>
                <p:cNvSpPr txBox="1"/>
                <p:nvPr/>
              </p:nvSpPr>
              <p:spPr>
                <a:xfrm>
                  <a:off x="5770698" y="309087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oMath>
                    </m:oMathPara>
                  </a14:m>
                  <a:endParaRPr lang="es-ES" sz="1867" dirty="0"/>
                </a:p>
              </p:txBody>
            </p:sp>
          </mc:Choice>
          <mc:Fallback xmlns="">
            <p:sp>
              <p:nvSpPr>
                <p:cNvPr id="99" name="CuadroTexto 98">
                  <a:extLst>
                    <a:ext uri="{FF2B5EF4-FFF2-40B4-BE49-F238E27FC236}">
                      <a16:creationId xmlns:a16="http://schemas.microsoft.com/office/drawing/2014/main" id="{10A21DB8-AE45-4604-9294-BA08113F78A3}"/>
                    </a:ext>
                  </a:extLst>
                </p:cNvPr>
                <p:cNvSpPr txBox="1">
                  <a:spLocks noRot="1" noChangeAspect="1" noMove="1" noResize="1" noEditPoints="1" noAdjustHandles="1" noChangeArrowheads="1" noChangeShapeType="1" noTextEdit="1"/>
                </p:cNvSpPr>
                <p:nvPr/>
              </p:nvSpPr>
              <p:spPr>
                <a:xfrm>
                  <a:off x="5770698" y="3090877"/>
                  <a:ext cx="1295055" cy="307777"/>
                </a:xfrm>
                <a:prstGeom prst="rect">
                  <a:avLst/>
                </a:prstGeom>
                <a:blipFill>
                  <a:blip r:embed="rId1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17DD5AA1-C76C-4E89-88B7-185F7571719D}"/>
                    </a:ext>
                  </a:extLst>
                </p:cNvPr>
                <p:cNvSpPr txBox="1"/>
                <p:nvPr/>
              </p:nvSpPr>
              <p:spPr>
                <a:xfrm>
                  <a:off x="6730161" y="3095131"/>
                  <a:ext cx="990600"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rPr>
                          <m:t> </m:t>
                        </m:r>
                        <m:r>
                          <a:rPr lang="es-CO" sz="1867" b="1" i="1">
                            <a:latin typeface="Cambria Math" panose="02040503050406030204" pitchFamily="18" charset="0"/>
                          </a:rPr>
                          <m:t>𝟓𝟎𝟎</m:t>
                        </m:r>
                      </m:oMath>
                    </m:oMathPara>
                  </a14:m>
                  <a:endParaRPr lang="es-ES" sz="1867" dirty="0"/>
                </a:p>
              </p:txBody>
            </p:sp>
          </mc:Choice>
          <mc:Fallback xmlns="">
            <p:sp>
              <p:nvSpPr>
                <p:cNvPr id="23" name="CuadroTexto 22">
                  <a:extLst>
                    <a:ext uri="{FF2B5EF4-FFF2-40B4-BE49-F238E27FC236}">
                      <a16:creationId xmlns:a16="http://schemas.microsoft.com/office/drawing/2014/main" id="{17DD5AA1-C76C-4E89-88B7-185F7571719D}"/>
                    </a:ext>
                  </a:extLst>
                </p:cNvPr>
                <p:cNvSpPr txBox="1">
                  <a:spLocks noRot="1" noChangeAspect="1" noMove="1" noResize="1" noEditPoints="1" noAdjustHandles="1" noChangeArrowheads="1" noChangeShapeType="1" noTextEdit="1"/>
                </p:cNvSpPr>
                <p:nvPr/>
              </p:nvSpPr>
              <p:spPr>
                <a:xfrm>
                  <a:off x="6730161" y="3095131"/>
                  <a:ext cx="990600" cy="284742"/>
                </a:xfrm>
                <a:prstGeom prst="rect">
                  <a:avLst/>
                </a:prstGeom>
                <a:blipFill>
                  <a:blip r:embed="rId14"/>
                  <a:stretch>
                    <a:fillRect/>
                  </a:stretch>
                </a:blipFill>
              </p:spPr>
              <p:txBody>
                <a:bodyPr/>
                <a:lstStyle/>
                <a:p>
                  <a:r>
                    <a:rPr lang="es-CO">
                      <a:noFill/>
                    </a:rPr>
                    <a:t> </a:t>
                  </a:r>
                </a:p>
              </p:txBody>
            </p:sp>
          </mc:Fallback>
        </mc:AlternateContent>
      </p:grpSp>
      <p:grpSp>
        <p:nvGrpSpPr>
          <p:cNvPr id="24" name="Grupo 23">
            <a:extLst>
              <a:ext uri="{FF2B5EF4-FFF2-40B4-BE49-F238E27FC236}">
                <a16:creationId xmlns:a16="http://schemas.microsoft.com/office/drawing/2014/main" id="{67BFE9AA-9145-4017-9AA2-B8F468CAF603}"/>
              </a:ext>
            </a:extLst>
          </p:cNvPr>
          <p:cNvGrpSpPr/>
          <p:nvPr/>
        </p:nvGrpSpPr>
        <p:grpSpPr>
          <a:xfrm>
            <a:off x="137387" y="5110680"/>
            <a:ext cx="4263860" cy="446537"/>
            <a:chOff x="3637419" y="4262163"/>
            <a:chExt cx="2907177" cy="334903"/>
          </a:xfrm>
        </p:grpSpPr>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769C505A-7464-40B8-ABA1-5A442FAEB3CB}"/>
                    </a:ext>
                  </a:extLst>
                </p:cNvPr>
                <p:cNvSpPr txBox="1"/>
                <p:nvPr/>
              </p:nvSpPr>
              <p:spPr>
                <a:xfrm>
                  <a:off x="3637419" y="4289289"/>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25" name="CuadroTexto 24">
                  <a:extLst>
                    <a:ext uri="{FF2B5EF4-FFF2-40B4-BE49-F238E27FC236}">
                      <a16:creationId xmlns:a16="http://schemas.microsoft.com/office/drawing/2014/main" id="{769C505A-7464-40B8-ABA1-5A442FAEB3CB}"/>
                    </a:ext>
                  </a:extLst>
                </p:cNvPr>
                <p:cNvSpPr txBox="1">
                  <a:spLocks noRot="1" noChangeAspect="1" noMove="1" noResize="1" noEditPoints="1" noAdjustHandles="1" noChangeArrowheads="1" noChangeShapeType="1" noTextEdit="1"/>
                </p:cNvSpPr>
                <p:nvPr/>
              </p:nvSpPr>
              <p:spPr>
                <a:xfrm>
                  <a:off x="3637419" y="4289289"/>
                  <a:ext cx="1295055" cy="307777"/>
                </a:xfrm>
                <a:prstGeom prst="rect">
                  <a:avLst/>
                </a:prstGeom>
                <a:blipFill>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352EEF66-6150-4A3E-9056-0FE1A1C0A9B6}"/>
                    </a:ext>
                  </a:extLst>
                </p:cNvPr>
                <p:cNvSpPr txBox="1"/>
                <p:nvPr/>
              </p:nvSpPr>
              <p:spPr>
                <a:xfrm>
                  <a:off x="4048871" y="4272664"/>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02" name="CuadroTexto 101">
                  <a:extLst>
                    <a:ext uri="{FF2B5EF4-FFF2-40B4-BE49-F238E27FC236}">
                      <a16:creationId xmlns:a16="http://schemas.microsoft.com/office/drawing/2014/main" id="{83FAA5A7-F026-491E-8D8E-8C4B7C50D05D}"/>
                    </a:ext>
                  </a:extLst>
                </p:cNvPr>
                <p:cNvSpPr txBox="1">
                  <a:spLocks noRot="1" noChangeAspect="1" noMove="1" noResize="1" noEditPoints="1" noAdjustHandles="1" noChangeArrowheads="1" noChangeShapeType="1" noTextEdit="1"/>
                </p:cNvSpPr>
                <p:nvPr/>
              </p:nvSpPr>
              <p:spPr>
                <a:xfrm>
                  <a:off x="4048871" y="4272664"/>
                  <a:ext cx="1295055" cy="307777"/>
                </a:xfrm>
                <a:prstGeom prst="rect">
                  <a:avLst/>
                </a:prstGeom>
                <a:blipFill>
                  <a:blip r:embed="rId1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A5D7B25B-E511-41BD-BF36-942468F0D0BB}"/>
                    </a:ext>
                  </a:extLst>
                </p:cNvPr>
                <p:cNvSpPr txBox="1"/>
                <p:nvPr/>
              </p:nvSpPr>
              <p:spPr>
                <a:xfrm>
                  <a:off x="4572580" y="426216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27" name="CuadroTexto 26">
                  <a:extLst>
                    <a:ext uri="{FF2B5EF4-FFF2-40B4-BE49-F238E27FC236}">
                      <a16:creationId xmlns:a16="http://schemas.microsoft.com/office/drawing/2014/main" id="{A5D7B25B-E511-41BD-BF36-942468F0D0BB}"/>
                    </a:ext>
                  </a:extLst>
                </p:cNvPr>
                <p:cNvSpPr txBox="1">
                  <a:spLocks noRot="1" noChangeAspect="1" noMove="1" noResize="1" noEditPoints="1" noAdjustHandles="1" noChangeArrowheads="1" noChangeShapeType="1" noTextEdit="1"/>
                </p:cNvSpPr>
                <p:nvPr/>
              </p:nvSpPr>
              <p:spPr>
                <a:xfrm>
                  <a:off x="4572580" y="4262163"/>
                  <a:ext cx="1295055" cy="307777"/>
                </a:xfrm>
                <a:prstGeom prst="rect">
                  <a:avLst/>
                </a:prstGeom>
                <a:blipFill>
                  <a:blip r:embed="rId1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8AA62F8C-CC8E-4E05-B1EB-1CF999FF5835}"/>
                    </a:ext>
                  </a:extLst>
                </p:cNvPr>
                <p:cNvSpPr txBox="1"/>
                <p:nvPr/>
              </p:nvSpPr>
              <p:spPr>
                <a:xfrm>
                  <a:off x="5249541" y="427266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𝟖</m:t>
                        </m:r>
                      </m:oMath>
                    </m:oMathPara>
                  </a14:m>
                  <a:endParaRPr lang="es-ES" sz="1867" dirty="0"/>
                </a:p>
              </p:txBody>
            </p:sp>
          </mc:Choice>
          <mc:Fallback xmlns="">
            <p:sp>
              <p:nvSpPr>
                <p:cNvPr id="28" name="CuadroTexto 27">
                  <a:extLst>
                    <a:ext uri="{FF2B5EF4-FFF2-40B4-BE49-F238E27FC236}">
                      <a16:creationId xmlns:a16="http://schemas.microsoft.com/office/drawing/2014/main" id="{8AA62F8C-CC8E-4E05-B1EB-1CF999FF5835}"/>
                    </a:ext>
                  </a:extLst>
                </p:cNvPr>
                <p:cNvSpPr txBox="1">
                  <a:spLocks noRot="1" noChangeAspect="1" noMove="1" noResize="1" noEditPoints="1" noAdjustHandles="1" noChangeArrowheads="1" noChangeShapeType="1" noTextEdit="1"/>
                </p:cNvSpPr>
                <p:nvPr/>
              </p:nvSpPr>
              <p:spPr>
                <a:xfrm>
                  <a:off x="5249541" y="4272663"/>
                  <a:ext cx="1295055" cy="307777"/>
                </a:xfrm>
                <a:prstGeom prst="rect">
                  <a:avLst/>
                </a:prstGeom>
                <a:blipFill>
                  <a:blip r:embed="rId18"/>
                  <a:stretch>
                    <a:fillRect/>
                  </a:stretch>
                </a:blipFill>
              </p:spPr>
              <p:txBody>
                <a:bodyPr/>
                <a:lstStyle/>
                <a:p>
                  <a:r>
                    <a:rPr lang="es-ES">
                      <a:noFill/>
                    </a:rPr>
                    <a:t> </a:t>
                  </a:r>
                </a:p>
              </p:txBody>
            </p:sp>
          </mc:Fallback>
        </mc:AlternateContent>
      </p:grpSp>
      <p:grpSp>
        <p:nvGrpSpPr>
          <p:cNvPr id="29" name="Grupo 28">
            <a:extLst>
              <a:ext uri="{FF2B5EF4-FFF2-40B4-BE49-F238E27FC236}">
                <a16:creationId xmlns:a16="http://schemas.microsoft.com/office/drawing/2014/main" id="{097B2262-7EC9-4472-A4A8-D979882A9B89}"/>
              </a:ext>
            </a:extLst>
          </p:cNvPr>
          <p:cNvGrpSpPr/>
          <p:nvPr/>
        </p:nvGrpSpPr>
        <p:grpSpPr>
          <a:xfrm>
            <a:off x="227265" y="4718764"/>
            <a:ext cx="4175579" cy="427305"/>
            <a:chOff x="1543784" y="3512671"/>
            <a:chExt cx="3131684" cy="320479"/>
          </a:xfrm>
        </p:grpSpPr>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9BE12914-8C3A-4A11-8A3A-9327BD78D618}"/>
                    </a:ext>
                  </a:extLst>
                </p:cNvPr>
                <p:cNvSpPr txBox="1"/>
                <p:nvPr/>
              </p:nvSpPr>
              <p:spPr>
                <a:xfrm>
                  <a:off x="1543784" y="3512671"/>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0" name="CuadroTexto 29">
                  <a:extLst>
                    <a:ext uri="{FF2B5EF4-FFF2-40B4-BE49-F238E27FC236}">
                      <a16:creationId xmlns:a16="http://schemas.microsoft.com/office/drawing/2014/main" id="{9BE12914-8C3A-4A11-8A3A-9327BD78D618}"/>
                    </a:ext>
                  </a:extLst>
                </p:cNvPr>
                <p:cNvSpPr txBox="1">
                  <a:spLocks noRot="1" noChangeAspect="1" noMove="1" noResize="1" noEditPoints="1" noAdjustHandles="1" noChangeArrowheads="1" noChangeShapeType="1" noTextEdit="1"/>
                </p:cNvSpPr>
                <p:nvPr/>
              </p:nvSpPr>
              <p:spPr>
                <a:xfrm>
                  <a:off x="1543784" y="3512671"/>
                  <a:ext cx="1295055" cy="307777"/>
                </a:xfrm>
                <a:prstGeom prst="rect">
                  <a:avLst/>
                </a:prstGeom>
                <a:blipFill>
                  <a:blip r:embed="rId1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0EA071AE-D598-4A05-B4D6-1D0E608777B7}"/>
                    </a:ext>
                  </a:extLst>
                </p:cNvPr>
                <p:cNvSpPr txBox="1"/>
                <p:nvPr/>
              </p:nvSpPr>
              <p:spPr>
                <a:xfrm>
                  <a:off x="1981200" y="3512672"/>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07" name="CuadroTexto 106">
                  <a:extLst>
                    <a:ext uri="{FF2B5EF4-FFF2-40B4-BE49-F238E27FC236}">
                      <a16:creationId xmlns:a16="http://schemas.microsoft.com/office/drawing/2014/main" id="{B3E2158C-DFE2-458B-BBB7-900D24563FF3}"/>
                    </a:ext>
                  </a:extLst>
                </p:cNvPr>
                <p:cNvSpPr txBox="1">
                  <a:spLocks noRot="1" noChangeAspect="1" noMove="1" noResize="1" noEditPoints="1" noAdjustHandles="1" noChangeArrowheads="1" noChangeShapeType="1" noTextEdit="1"/>
                </p:cNvSpPr>
                <p:nvPr/>
              </p:nvSpPr>
              <p:spPr>
                <a:xfrm>
                  <a:off x="1981200" y="3512672"/>
                  <a:ext cx="1295055" cy="307777"/>
                </a:xfrm>
                <a:prstGeom prst="rect">
                  <a:avLst/>
                </a:prstGeom>
                <a:blipFill>
                  <a:blip r:embed="rId2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71B4DDAE-961D-4DD5-A2AA-FF553478AFA5}"/>
                    </a:ext>
                  </a:extLst>
                </p:cNvPr>
                <p:cNvSpPr txBox="1"/>
                <p:nvPr/>
              </p:nvSpPr>
              <p:spPr>
                <a:xfrm>
                  <a:off x="2569806" y="351902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108" name="CuadroTexto 107">
                  <a:extLst>
                    <a:ext uri="{FF2B5EF4-FFF2-40B4-BE49-F238E27FC236}">
                      <a16:creationId xmlns:a16="http://schemas.microsoft.com/office/drawing/2014/main" id="{8F5E5456-470D-4CDB-B3BF-34B7CAE6B5D1}"/>
                    </a:ext>
                  </a:extLst>
                </p:cNvPr>
                <p:cNvSpPr txBox="1">
                  <a:spLocks noRot="1" noChangeAspect="1" noMove="1" noResize="1" noEditPoints="1" noAdjustHandles="1" noChangeArrowheads="1" noChangeShapeType="1" noTextEdit="1"/>
                </p:cNvSpPr>
                <p:nvPr/>
              </p:nvSpPr>
              <p:spPr>
                <a:xfrm>
                  <a:off x="2569806" y="3519023"/>
                  <a:ext cx="1295055" cy="307777"/>
                </a:xfrm>
                <a:prstGeom prst="rect">
                  <a:avLst/>
                </a:prstGeom>
                <a:blipFill>
                  <a:blip r:embed="rId2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4954AAAD-CEC3-480F-957D-B4B83A8F704D}"/>
                    </a:ext>
                  </a:extLst>
                </p:cNvPr>
                <p:cNvSpPr txBox="1"/>
                <p:nvPr/>
              </p:nvSpPr>
              <p:spPr>
                <a:xfrm>
                  <a:off x="3380413" y="3525373"/>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𝟏𝟎</m:t>
                        </m:r>
                      </m:oMath>
                    </m:oMathPara>
                  </a14:m>
                  <a:endParaRPr lang="es-ES" sz="1867" dirty="0"/>
                </a:p>
              </p:txBody>
            </p:sp>
          </mc:Choice>
          <mc:Fallback xmlns="">
            <p:sp>
              <p:nvSpPr>
                <p:cNvPr id="109" name="CuadroTexto 108">
                  <a:extLst>
                    <a:ext uri="{FF2B5EF4-FFF2-40B4-BE49-F238E27FC236}">
                      <a16:creationId xmlns:a16="http://schemas.microsoft.com/office/drawing/2014/main" id="{059ECEDC-4757-46F3-BF3B-F7E2CE6642AE}"/>
                    </a:ext>
                  </a:extLst>
                </p:cNvPr>
                <p:cNvSpPr txBox="1">
                  <a:spLocks noRot="1" noChangeAspect="1" noMove="1" noResize="1" noEditPoints="1" noAdjustHandles="1" noChangeArrowheads="1" noChangeShapeType="1" noTextEdit="1"/>
                </p:cNvSpPr>
                <p:nvPr/>
              </p:nvSpPr>
              <p:spPr>
                <a:xfrm>
                  <a:off x="3380413" y="3525373"/>
                  <a:ext cx="1295055" cy="307777"/>
                </a:xfrm>
                <a:prstGeom prst="rect">
                  <a:avLst/>
                </a:prstGeom>
                <a:blipFill>
                  <a:blip r:embed="rId22"/>
                  <a:stretch>
                    <a:fillRect/>
                  </a:stretch>
                </a:blipFill>
              </p:spPr>
              <p:txBody>
                <a:bodyPr/>
                <a:lstStyle/>
                <a:p>
                  <a:r>
                    <a:rPr lang="es-ES">
                      <a:noFill/>
                    </a:rPr>
                    <a:t> </a:t>
                  </a:r>
                </a:p>
              </p:txBody>
            </p:sp>
          </mc:Fallback>
        </mc:AlternateContent>
      </p:grpSp>
      <p:grpSp>
        <p:nvGrpSpPr>
          <p:cNvPr id="35" name="Grupo 34">
            <a:extLst>
              <a:ext uri="{FF2B5EF4-FFF2-40B4-BE49-F238E27FC236}">
                <a16:creationId xmlns:a16="http://schemas.microsoft.com/office/drawing/2014/main" id="{BF837FB9-5E08-43F9-B3A7-1CE70066CA2C}"/>
              </a:ext>
            </a:extLst>
          </p:cNvPr>
          <p:cNvGrpSpPr/>
          <p:nvPr/>
        </p:nvGrpSpPr>
        <p:grpSpPr>
          <a:xfrm>
            <a:off x="288839" y="4309614"/>
            <a:ext cx="2511548" cy="414823"/>
            <a:chOff x="3059366" y="3558547"/>
            <a:chExt cx="1883661" cy="311117"/>
          </a:xfrm>
        </p:grpSpPr>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F511C292-4904-49CA-915D-22A6C29334AC}"/>
                    </a:ext>
                  </a:extLst>
                </p:cNvPr>
                <p:cNvSpPr txBox="1"/>
                <p:nvPr/>
              </p:nvSpPr>
              <p:spPr>
                <a:xfrm>
                  <a:off x="3647972" y="356188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𝟔</m:t>
                        </m:r>
                      </m:oMath>
                    </m:oMathPara>
                  </a14:m>
                  <a:endParaRPr lang="es-ES" sz="1867" dirty="0"/>
                </a:p>
              </p:txBody>
            </p:sp>
          </mc:Choice>
          <mc:Fallback xmlns="">
            <p:sp>
              <p:nvSpPr>
                <p:cNvPr id="110" name="CuadroTexto 109">
                  <a:extLst>
                    <a:ext uri="{FF2B5EF4-FFF2-40B4-BE49-F238E27FC236}">
                      <a16:creationId xmlns:a16="http://schemas.microsoft.com/office/drawing/2014/main" id="{3BDAF883-496F-42FB-8F80-F7AF3456AA39}"/>
                    </a:ext>
                  </a:extLst>
                </p:cNvPr>
                <p:cNvSpPr txBox="1">
                  <a:spLocks noRot="1" noChangeAspect="1" noMove="1" noResize="1" noEditPoints="1" noAdjustHandles="1" noChangeArrowheads="1" noChangeShapeType="1" noTextEdit="1"/>
                </p:cNvSpPr>
                <p:nvPr/>
              </p:nvSpPr>
              <p:spPr>
                <a:xfrm>
                  <a:off x="3647972" y="3561887"/>
                  <a:ext cx="1295055" cy="307777"/>
                </a:xfrm>
                <a:prstGeom prst="rect">
                  <a:avLst/>
                </a:prstGeom>
                <a:blipFill>
                  <a:blip r:embed="rId2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B96AAF63-0821-4CD2-A628-EB0B63DD0B5E}"/>
                    </a:ext>
                  </a:extLst>
                </p:cNvPr>
                <p:cNvSpPr txBox="1"/>
                <p:nvPr/>
              </p:nvSpPr>
              <p:spPr>
                <a:xfrm>
                  <a:off x="3059366" y="3558547"/>
                  <a:ext cx="1295055" cy="307777"/>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𝟑</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45" name="CuadroTexto 44">
                  <a:extLst>
                    <a:ext uri="{FF2B5EF4-FFF2-40B4-BE49-F238E27FC236}">
                      <a16:creationId xmlns:a16="http://schemas.microsoft.com/office/drawing/2014/main" id="{B96AAF63-0821-4CD2-A628-EB0B63DD0B5E}"/>
                    </a:ext>
                  </a:extLst>
                </p:cNvPr>
                <p:cNvSpPr txBox="1">
                  <a:spLocks noRot="1" noChangeAspect="1" noMove="1" noResize="1" noEditPoints="1" noAdjustHandles="1" noChangeArrowheads="1" noChangeShapeType="1" noTextEdit="1"/>
                </p:cNvSpPr>
                <p:nvPr/>
              </p:nvSpPr>
              <p:spPr>
                <a:xfrm>
                  <a:off x="3059366" y="3558547"/>
                  <a:ext cx="1295055" cy="307777"/>
                </a:xfrm>
                <a:prstGeom prst="rect">
                  <a:avLst/>
                </a:prstGeom>
                <a:blipFill>
                  <a:blip r:embed="rId24"/>
                  <a:stretch>
                    <a:fillRect/>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FAEB03A7-C365-42AD-B070-ED2CEC257112}"/>
                  </a:ext>
                </a:extLst>
              </p:cNvPr>
              <p:cNvSpPr txBox="1"/>
              <p:nvPr/>
            </p:nvSpPr>
            <p:spPr>
              <a:xfrm>
                <a:off x="1073647" y="5664884"/>
                <a:ext cx="220555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𝟎</m:t>
                      </m:r>
                      <m:r>
                        <a:rPr lang="es-CO" sz="1867" b="1" i="1">
                          <a:latin typeface="Cambria Math" panose="02040503050406030204" pitchFamily="18" charset="0"/>
                          <a:ea typeface="Cambria Math" panose="02040503050406030204" pitchFamily="18" charset="0"/>
                        </a:rPr>
                        <m:t> (</m:t>
                      </m:r>
                      <m:r>
                        <a:rPr lang="es-CO" sz="1867" b="1" i="1">
                          <a:latin typeface="Cambria Math" panose="02040503050406030204" pitchFamily="18" charset="0"/>
                          <a:ea typeface="Cambria Math" panose="02040503050406030204" pitchFamily="18" charset="0"/>
                        </a:rPr>
                        <m:t>𝒊</m:t>
                      </m:r>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𝟏</m:t>
                      </m:r>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𝟐</m:t>
                      </m:r>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𝟑</m:t>
                      </m:r>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ea typeface="Cambria Math" panose="02040503050406030204" pitchFamily="18" charset="0"/>
                        </a:rPr>
                        <m:t>𝟒</m:t>
                      </m:r>
                      <m:r>
                        <a:rPr lang="es-CO"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46" name="CuadroTexto 45">
                <a:extLst>
                  <a:ext uri="{FF2B5EF4-FFF2-40B4-BE49-F238E27FC236}">
                    <a16:creationId xmlns:a16="http://schemas.microsoft.com/office/drawing/2014/main" id="{FAEB03A7-C365-42AD-B070-ED2CEC257112}"/>
                  </a:ext>
                </a:extLst>
              </p:cNvPr>
              <p:cNvSpPr txBox="1">
                <a:spLocks noRot="1" noChangeAspect="1" noMove="1" noResize="1" noEditPoints="1" noAdjustHandles="1" noChangeArrowheads="1" noChangeShapeType="1" noTextEdit="1"/>
              </p:cNvSpPr>
              <p:nvPr/>
            </p:nvSpPr>
            <p:spPr>
              <a:xfrm>
                <a:off x="1073647" y="5664884"/>
                <a:ext cx="2205551" cy="379656"/>
              </a:xfrm>
              <a:prstGeom prst="rect">
                <a:avLst/>
              </a:prstGeom>
              <a:blipFill>
                <a:blip r:embed="rId25"/>
                <a:stretch>
                  <a:fillRect b="-1428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BE2153FA-A6A9-4101-8578-A61246C09A79}"/>
                  </a:ext>
                </a:extLst>
              </p:cNvPr>
              <p:cNvSpPr txBox="1"/>
              <p:nvPr/>
            </p:nvSpPr>
            <p:spPr>
              <a:xfrm>
                <a:off x="856752" y="5625265"/>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ES" sz="1867" b="1" i="1">
                              <a:latin typeface="Cambria Math" panose="02040503050406030204" pitchFamily="18" charset="0"/>
                            </a:rPr>
                            <m:t>𝒋</m:t>
                          </m:r>
                        </m:sub>
                      </m:sSub>
                    </m:oMath>
                  </m:oMathPara>
                </a14:m>
                <a:endParaRPr lang="es-ES" sz="1867" b="1" dirty="0"/>
              </a:p>
            </p:txBody>
          </p:sp>
        </mc:Choice>
        <mc:Fallback xmlns="">
          <p:sp>
            <p:nvSpPr>
              <p:cNvPr id="47" name="CuadroTexto 46">
                <a:extLst>
                  <a:ext uri="{FF2B5EF4-FFF2-40B4-BE49-F238E27FC236}">
                    <a16:creationId xmlns:a16="http://schemas.microsoft.com/office/drawing/2014/main" id="{BE2153FA-A6A9-4101-8578-A61246C09A79}"/>
                  </a:ext>
                </a:extLst>
              </p:cNvPr>
              <p:cNvSpPr txBox="1">
                <a:spLocks noRot="1" noChangeAspect="1" noMove="1" noResize="1" noEditPoints="1" noAdjustHandles="1" noChangeArrowheads="1" noChangeShapeType="1" noTextEdit="1"/>
              </p:cNvSpPr>
              <p:nvPr/>
            </p:nvSpPr>
            <p:spPr>
              <a:xfrm>
                <a:off x="856752" y="5625265"/>
                <a:ext cx="499029" cy="410369"/>
              </a:xfrm>
              <a:prstGeom prst="rect">
                <a:avLst/>
              </a:prstGeom>
              <a:blipFill>
                <a:blip r:embed="rId26"/>
                <a:stretch>
                  <a:fillRect b="-746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2EFF9B17-3832-F961-1AB0-BD336F186046}"/>
                  </a:ext>
                </a:extLst>
              </p:cNvPr>
              <p:cNvSpPr txBox="1"/>
              <p:nvPr/>
            </p:nvSpPr>
            <p:spPr>
              <a:xfrm>
                <a:off x="6705601" y="1803401"/>
                <a:ext cx="5869055" cy="295382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s-CO" sz="1867" b="1" i="1">
                          <a:latin typeface="Cambria Math" panose="02040503050406030204" pitchFamily="18" charset="0"/>
                        </a:rPr>
                        <m:t>𝒁</m:t>
                      </m:r>
                      <m:r>
                        <a:rPr lang="es-CO" sz="1867" i="1">
                          <a:latin typeface="Cambria Math" panose="02040503050406030204" pitchFamily="18" charset="0"/>
                        </a:rPr>
                        <m:t>=</m:t>
                      </m:r>
                      <m:r>
                        <a:rPr lang="es-ES" sz="1867" i="1">
                          <a:latin typeface="Cambria Math" panose="02040503050406030204" pitchFamily="18" charset="0"/>
                        </a:rPr>
                        <m:t> </m:t>
                      </m:r>
                      <m:r>
                        <a:rPr lang="es-ES" sz="1867" i="1">
                          <a:latin typeface="Cambria Math" panose="02040503050406030204" pitchFamily="18" charset="0"/>
                        </a:rPr>
                        <m:t>𝑣𝑎𝑙𝑜𝑟</m:t>
                      </m:r>
                      <m:r>
                        <a:rPr lang="es-ES" sz="1867" i="1">
                          <a:latin typeface="Cambria Math" panose="02040503050406030204" pitchFamily="18" charset="0"/>
                        </a:rPr>
                        <m:t> </m:t>
                      </m:r>
                      <m:r>
                        <a:rPr lang="es-ES" sz="1867" i="1">
                          <a:latin typeface="Cambria Math" panose="02040503050406030204" pitchFamily="18" charset="0"/>
                        </a:rPr>
                        <m:t>𝑑𝑒</m:t>
                      </m:r>
                      <m:r>
                        <a:rPr lang="es-ES" sz="1867" i="1">
                          <a:latin typeface="Cambria Math" panose="02040503050406030204" pitchFamily="18" charset="0"/>
                        </a:rPr>
                        <m:t> </m:t>
                      </m:r>
                      <m:r>
                        <a:rPr lang="es-ES" sz="1867" i="1">
                          <a:latin typeface="Cambria Math" panose="02040503050406030204" pitchFamily="18" charset="0"/>
                        </a:rPr>
                        <m:t>𝑙𝑎</m:t>
                      </m:r>
                      <m:r>
                        <a:rPr lang="es-ES" sz="1867" i="1">
                          <a:latin typeface="Cambria Math" panose="02040503050406030204" pitchFamily="18" charset="0"/>
                        </a:rPr>
                        <m:t> </m:t>
                      </m:r>
                      <m:r>
                        <a:rPr lang="es-ES" sz="1867" i="1">
                          <a:latin typeface="Cambria Math" panose="02040503050406030204" pitchFamily="18" charset="0"/>
                        </a:rPr>
                        <m:t>𝑚𝑒𝑑𝑖𝑑𝑎</m:t>
                      </m:r>
                      <m:r>
                        <a:rPr lang="es-ES" sz="1867" i="1">
                          <a:latin typeface="Cambria Math" panose="02040503050406030204" pitchFamily="18" charset="0"/>
                        </a:rPr>
                        <m:t> </m:t>
                      </m:r>
                      <m:r>
                        <a:rPr lang="es-ES" sz="1867" i="1">
                          <a:latin typeface="Cambria Math" panose="02040503050406030204" pitchFamily="18" charset="0"/>
                        </a:rPr>
                        <m:t>𝑔𝑙𝑜𝑏𝑎𝑙</m:t>
                      </m:r>
                      <m:r>
                        <a:rPr lang="es-ES" sz="1867" i="1">
                          <a:latin typeface="Cambria Math" panose="02040503050406030204" pitchFamily="18" charset="0"/>
                        </a:rPr>
                        <m:t> </m:t>
                      </m:r>
                      <m:r>
                        <a:rPr lang="es-ES" sz="1867" i="1">
                          <a:latin typeface="Cambria Math" panose="02040503050406030204" pitchFamily="18" charset="0"/>
                        </a:rPr>
                        <m:t>𝑑𝑒</m:t>
                      </m:r>
                      <m:r>
                        <a:rPr lang="es-CO" sz="1867" i="1">
                          <a:latin typeface="Cambria Math" panose="02040503050406030204" pitchFamily="18" charset="0"/>
                        </a:rPr>
                        <m:t> </m:t>
                      </m:r>
                      <m:r>
                        <a:rPr lang="es-ES" sz="1867" i="1">
                          <a:latin typeface="Cambria Math" panose="02040503050406030204" pitchFamily="18" charset="0"/>
                        </a:rPr>
                        <m:t>𝑑𝑒𝑠𝑒𝑚𝑝𝑒</m:t>
                      </m:r>
                      <m:r>
                        <a:rPr lang="es-ES" sz="1867" i="1">
                          <a:latin typeface="Cambria Math" panose="02040503050406030204" pitchFamily="18" charset="0"/>
                        </a:rPr>
                        <m:t>ñ</m:t>
                      </m:r>
                      <m:r>
                        <a:rPr lang="es-ES" sz="1867" i="1">
                          <a:latin typeface="Cambria Math" panose="02040503050406030204" pitchFamily="18" charset="0"/>
                        </a:rPr>
                        <m:t>𝑜</m:t>
                      </m:r>
                      <m:r>
                        <a:rPr lang="es-ES" sz="1867" i="1">
                          <a:latin typeface="Cambria Math" panose="02040503050406030204" pitchFamily="18" charset="0"/>
                        </a:rPr>
                        <m:t>.</m:t>
                      </m:r>
                    </m:oMath>
                  </m:oMathPara>
                </a14:m>
                <a:endParaRPr lang="es-CO" sz="1867" i="1" dirty="0">
                  <a:latin typeface="Cambria Math" panose="02040503050406030204" pitchFamily="18" charset="0"/>
                </a:endParaRPr>
              </a:p>
              <a:p>
                <a14:m>
                  <m:oMath xmlns:m="http://schemas.openxmlformats.org/officeDocument/2006/math">
                    <m:sSub>
                      <m:sSubPr>
                        <m:ctrlPr>
                          <a:rPr lang="es-CO" sz="1867" b="1" i="1">
                            <a:latin typeface="Cambria Math" panose="02040503050406030204" pitchFamily="18" charset="0"/>
                          </a:rPr>
                        </m:ctrlPr>
                      </m:sSubPr>
                      <m:e>
                        <m:r>
                          <a:rPr lang="es-ES" sz="1867" b="1" i="1">
                            <a:latin typeface="Cambria Math" panose="02040503050406030204" pitchFamily="18" charset="0"/>
                          </a:rPr>
                          <m:t>𝒙</m:t>
                        </m:r>
                      </m:e>
                      <m:sub>
                        <m:r>
                          <a:rPr lang="es-ES" sz="1867" b="1" i="1">
                            <a:latin typeface="Cambria Math" panose="02040503050406030204" pitchFamily="18" charset="0"/>
                          </a:rPr>
                          <m:t>𝒋</m:t>
                        </m:r>
                      </m:sub>
                    </m:sSub>
                    <m:r>
                      <a:rPr lang="es-CO" sz="1867" i="1">
                        <a:latin typeface="Cambria Math" panose="02040503050406030204" pitchFamily="18" charset="0"/>
                      </a:rPr>
                      <m:t>=</m:t>
                    </m:r>
                    <m:r>
                      <a:rPr lang="es-ES" sz="1867" i="1">
                        <a:latin typeface="Cambria Math" panose="02040503050406030204" pitchFamily="18" charset="0"/>
                      </a:rPr>
                      <m:t> </m:t>
                    </m:r>
                    <m:r>
                      <a:rPr lang="es-ES" sz="1867" i="1">
                        <a:latin typeface="Cambria Math" panose="02040503050406030204" pitchFamily="18" charset="0"/>
                      </a:rPr>
                      <m:t>𝑛𝑖𝑣𝑒𝑙</m:t>
                    </m:r>
                    <m:r>
                      <a:rPr lang="es-ES" sz="1867" i="1">
                        <a:latin typeface="Cambria Math" panose="02040503050406030204" pitchFamily="18" charset="0"/>
                      </a:rPr>
                      <m:t> </m:t>
                    </m:r>
                    <m:r>
                      <a:rPr lang="es-ES" sz="1867" i="1">
                        <a:latin typeface="Cambria Math" panose="02040503050406030204" pitchFamily="18" charset="0"/>
                      </a:rPr>
                      <m:t>𝑑𝑒</m:t>
                    </m:r>
                    <m:r>
                      <a:rPr lang="es-ES" sz="1867" i="1">
                        <a:latin typeface="Cambria Math" panose="02040503050406030204" pitchFamily="18" charset="0"/>
                      </a:rPr>
                      <m:t> </m:t>
                    </m:r>
                    <m:r>
                      <a:rPr lang="es-ES" sz="1867" i="1">
                        <a:latin typeface="Cambria Math" panose="02040503050406030204" pitchFamily="18" charset="0"/>
                      </a:rPr>
                      <m:t>𝑙𝑎</m:t>
                    </m:r>
                    <m:r>
                      <a:rPr lang="es-ES" sz="1867" i="1">
                        <a:latin typeface="Cambria Math" panose="02040503050406030204" pitchFamily="18" charset="0"/>
                      </a:rPr>
                      <m:t> </m:t>
                    </m:r>
                    <m:r>
                      <a:rPr lang="es-ES" sz="1867" i="1">
                        <a:latin typeface="Cambria Math" panose="02040503050406030204" pitchFamily="18" charset="0"/>
                      </a:rPr>
                      <m:t>𝑎𝑐𝑡𝑖𝑣𝑖𝑑𝑎𝑑</m:t>
                    </m:r>
                    <m:r>
                      <a:rPr lang="es-ES" sz="1867" i="1">
                        <a:latin typeface="Cambria Math" panose="02040503050406030204" pitchFamily="18" charset="0"/>
                      </a:rPr>
                      <m:t> </m:t>
                    </m:r>
                    <m:r>
                      <a:rPr lang="es-ES" sz="1867" i="1">
                        <a:latin typeface="Cambria Math" panose="02040503050406030204" pitchFamily="18" charset="0"/>
                      </a:rPr>
                      <m:t>𝑗</m:t>
                    </m:r>
                  </m:oMath>
                </a14:m>
                <a:r>
                  <a:rPr lang="es-CO" sz="1867" i="1" dirty="0">
                    <a:latin typeface="Cambria Math" panose="02040503050406030204" pitchFamily="18" charset="0"/>
                  </a:rPr>
                  <a:t> </a:t>
                </a:r>
                <a14:m>
                  <m:oMath xmlns:m="http://schemas.openxmlformats.org/officeDocument/2006/math">
                    <m:d>
                      <m:dPr>
                        <m:ctrlPr>
                          <a:rPr lang="es-ES" sz="1867" i="1">
                            <a:latin typeface="Cambria Math" panose="02040503050406030204" pitchFamily="18" charset="0"/>
                          </a:rPr>
                        </m:ctrlPr>
                      </m:dPr>
                      <m:e>
                        <m:r>
                          <a:rPr lang="es-ES" sz="1867" i="1">
                            <a:latin typeface="Cambria Math" panose="02040503050406030204" pitchFamily="18" charset="0"/>
                          </a:rPr>
                          <m:t>𝑝𝑎𝑟𝑎</m:t>
                        </m:r>
                        <m:r>
                          <a:rPr lang="es-ES" sz="1867" i="1">
                            <a:latin typeface="Cambria Math" panose="02040503050406030204" pitchFamily="18" charset="0"/>
                          </a:rPr>
                          <m:t> </m:t>
                        </m:r>
                        <m:r>
                          <a:rPr lang="es-ES" sz="1867" i="1">
                            <a:latin typeface="Cambria Math" panose="02040503050406030204" pitchFamily="18" charset="0"/>
                          </a:rPr>
                          <m:t>𝑗</m:t>
                        </m:r>
                        <m:r>
                          <a:rPr lang="es-CO" sz="1867" i="1">
                            <a:latin typeface="Cambria Math" panose="02040503050406030204" pitchFamily="18" charset="0"/>
                          </a:rPr>
                          <m:t>=</m:t>
                        </m:r>
                        <m:r>
                          <a:rPr lang="es-ES" sz="1867" i="1">
                            <a:latin typeface="Cambria Math" panose="02040503050406030204" pitchFamily="18" charset="0"/>
                          </a:rPr>
                          <m:t> 1, 2, . . . , </m:t>
                        </m:r>
                        <m:r>
                          <a:rPr lang="es-ES" sz="1867" i="1">
                            <a:latin typeface="Cambria Math" panose="02040503050406030204" pitchFamily="18" charset="0"/>
                          </a:rPr>
                          <m:t>𝑛</m:t>
                        </m:r>
                      </m:e>
                    </m:d>
                    <m:r>
                      <a:rPr lang="es-ES" sz="1867" i="1">
                        <a:latin typeface="Cambria Math" panose="02040503050406030204" pitchFamily="18" charset="0"/>
                      </a:rPr>
                      <m:t>.</m:t>
                    </m:r>
                  </m:oMath>
                </a14:m>
                <a:endParaRPr lang="es-CO" sz="1867" i="1" dirty="0">
                  <a:latin typeface="Cambria Math" panose="02040503050406030204" pitchFamily="18" charset="0"/>
                </a:endParaRPr>
              </a:p>
              <a:p>
                <a14:m>
                  <m:oMath xmlns:m="http://schemas.openxmlformats.org/officeDocument/2006/math">
                    <m:sSub>
                      <m:sSubPr>
                        <m:ctrlPr>
                          <a:rPr lang="es-CO" sz="1867" b="1" i="1">
                            <a:latin typeface="Cambria Math" panose="02040503050406030204" pitchFamily="18" charset="0"/>
                          </a:rPr>
                        </m:ctrlPr>
                      </m:sSubPr>
                      <m:e>
                        <m:r>
                          <a:rPr lang="es-ES" sz="1867" b="1" i="1">
                            <a:latin typeface="Cambria Math" panose="02040503050406030204" pitchFamily="18" charset="0"/>
                          </a:rPr>
                          <m:t>𝒄</m:t>
                        </m:r>
                      </m:e>
                      <m:sub>
                        <m:r>
                          <a:rPr lang="es-ES" sz="1867" b="1" i="1">
                            <a:latin typeface="Cambria Math" panose="02040503050406030204" pitchFamily="18" charset="0"/>
                          </a:rPr>
                          <m:t>𝒋</m:t>
                        </m:r>
                      </m:sub>
                    </m:sSub>
                    <m:r>
                      <a:rPr lang="es-CO" sz="1867" i="1">
                        <a:latin typeface="Cambria Math" panose="02040503050406030204" pitchFamily="18" charset="0"/>
                      </a:rPr>
                      <m:t>=</m:t>
                    </m:r>
                    <m:r>
                      <a:rPr lang="es-ES" sz="1867" i="1">
                        <a:latin typeface="Cambria Math" panose="02040503050406030204" pitchFamily="18" charset="0"/>
                      </a:rPr>
                      <m:t>𝑖𝑛𝑐𝑟𝑒𝑚𝑒𝑛𝑡𝑜</m:t>
                    </m:r>
                    <m:r>
                      <a:rPr lang="es-ES" sz="1867" i="1">
                        <a:latin typeface="Cambria Math" panose="02040503050406030204" pitchFamily="18" charset="0"/>
                      </a:rPr>
                      <m:t> </m:t>
                    </m:r>
                    <m:r>
                      <a:rPr lang="es-ES" sz="1867" i="1">
                        <a:latin typeface="Cambria Math" panose="02040503050406030204" pitchFamily="18" charset="0"/>
                      </a:rPr>
                      <m:t>𝑒𝑛</m:t>
                    </m:r>
                    <m:r>
                      <a:rPr lang="es-ES" sz="1867" i="1">
                        <a:latin typeface="Cambria Math" panose="02040503050406030204" pitchFamily="18" charset="0"/>
                      </a:rPr>
                      <m:t> </m:t>
                    </m:r>
                    <m:r>
                      <a:rPr lang="es-ES" sz="1867" i="1">
                        <a:latin typeface="Cambria Math" panose="02040503050406030204" pitchFamily="18" charset="0"/>
                      </a:rPr>
                      <m:t>𝑍</m:t>
                    </m:r>
                    <m:r>
                      <a:rPr lang="es-ES" sz="1867" i="1">
                        <a:latin typeface="Cambria Math" panose="02040503050406030204" pitchFamily="18" charset="0"/>
                      </a:rPr>
                      <m:t> </m:t>
                    </m:r>
                    <m:r>
                      <a:rPr lang="es-ES" sz="1867" i="1">
                        <a:latin typeface="Cambria Math" panose="02040503050406030204" pitchFamily="18" charset="0"/>
                      </a:rPr>
                      <m:t>𝑞𝑢𝑒</m:t>
                    </m:r>
                    <m:r>
                      <a:rPr lang="es-ES" sz="1867" i="1">
                        <a:latin typeface="Cambria Math" panose="02040503050406030204" pitchFamily="18" charset="0"/>
                      </a:rPr>
                      <m:t> </m:t>
                    </m:r>
                    <m:r>
                      <a:rPr lang="es-ES" sz="1867" i="1">
                        <a:latin typeface="Cambria Math" panose="02040503050406030204" pitchFamily="18" charset="0"/>
                      </a:rPr>
                      <m:t>𝑠𝑒</m:t>
                    </m:r>
                    <m:r>
                      <a:rPr lang="es-ES" sz="1867" i="1">
                        <a:latin typeface="Cambria Math" panose="02040503050406030204" pitchFamily="18" charset="0"/>
                      </a:rPr>
                      <m:t> </m:t>
                    </m:r>
                    <m:r>
                      <a:rPr lang="es-ES" sz="1867" i="1">
                        <a:latin typeface="Cambria Math" panose="02040503050406030204" pitchFamily="18" charset="0"/>
                      </a:rPr>
                      <m:t>𝑜𝑏𝑡𝑖𝑒𝑛𝑒</m:t>
                    </m:r>
                    <m:r>
                      <a:rPr lang="es-ES" sz="1867" i="1">
                        <a:latin typeface="Cambria Math" panose="02040503050406030204" pitchFamily="18" charset="0"/>
                      </a:rPr>
                      <m:t> </m:t>
                    </m:r>
                    <m:r>
                      <a:rPr lang="es-ES" sz="1867" i="1">
                        <a:latin typeface="Cambria Math" panose="02040503050406030204" pitchFamily="18" charset="0"/>
                      </a:rPr>
                      <m:t>𝑎𝑙</m:t>
                    </m:r>
                  </m:oMath>
                </a14:m>
                <a:r>
                  <a:rPr lang="es-CO" sz="1867" i="1" dirty="0">
                    <a:latin typeface="Cambria Math" panose="02040503050406030204" pitchFamily="18" charset="0"/>
                  </a:rPr>
                  <a:t> </a:t>
                </a:r>
              </a:p>
              <a:p>
                <a:pPr marL="482588"/>
                <a14:m>
                  <m:oMathPara xmlns:m="http://schemas.openxmlformats.org/officeDocument/2006/math">
                    <m:oMathParaPr>
                      <m:jc m:val="left"/>
                    </m:oMathParaPr>
                    <m:oMath xmlns:m="http://schemas.openxmlformats.org/officeDocument/2006/math">
                      <m:r>
                        <a:rPr lang="es-ES" sz="1867" i="1">
                          <a:latin typeface="Cambria Math" panose="02040503050406030204" pitchFamily="18" charset="0"/>
                        </a:rPr>
                        <m:t>𝑎𝑢𝑚𝑒𝑛𝑡𝑎𝑟</m:t>
                      </m:r>
                      <m:r>
                        <a:rPr lang="es-ES" sz="1867" i="1">
                          <a:latin typeface="Cambria Math" panose="02040503050406030204" pitchFamily="18" charset="0"/>
                        </a:rPr>
                        <m:t> </m:t>
                      </m:r>
                      <m:r>
                        <a:rPr lang="es-ES" sz="1867" i="1">
                          <a:latin typeface="Cambria Math" panose="02040503050406030204" pitchFamily="18" charset="0"/>
                        </a:rPr>
                        <m:t>𝑢𝑛𝑎</m:t>
                      </m:r>
                      <m:r>
                        <a:rPr lang="es-ES" sz="1867" i="1">
                          <a:latin typeface="Cambria Math" panose="02040503050406030204" pitchFamily="18" charset="0"/>
                        </a:rPr>
                        <m:t> </m:t>
                      </m:r>
                      <m:r>
                        <a:rPr lang="es-ES" sz="1867" i="1">
                          <a:latin typeface="Cambria Math" panose="02040503050406030204" pitchFamily="18" charset="0"/>
                        </a:rPr>
                        <m:t>𝑢𝑛𝑖𝑑𝑎𝑑</m:t>
                      </m:r>
                      <m:r>
                        <a:rPr lang="es-ES" sz="1867" i="1">
                          <a:latin typeface="Cambria Math" panose="02040503050406030204" pitchFamily="18" charset="0"/>
                        </a:rPr>
                        <m:t> </m:t>
                      </m:r>
                      <m:r>
                        <a:rPr lang="es-ES" sz="1867" i="1">
                          <a:latin typeface="Cambria Math" panose="02040503050406030204" pitchFamily="18" charset="0"/>
                        </a:rPr>
                        <m:t>𝑒𝑛</m:t>
                      </m:r>
                      <m:r>
                        <a:rPr lang="es-ES" sz="1867" i="1">
                          <a:latin typeface="Cambria Math" panose="02040503050406030204" pitchFamily="18" charset="0"/>
                        </a:rPr>
                        <m:t> </m:t>
                      </m:r>
                      <m:r>
                        <a:rPr lang="es-ES" sz="1867" i="1">
                          <a:latin typeface="Cambria Math" panose="02040503050406030204" pitchFamily="18" charset="0"/>
                        </a:rPr>
                        <m:t>𝑒𝑙</m:t>
                      </m:r>
                      <m:r>
                        <a:rPr lang="es-ES" sz="1867" i="1">
                          <a:latin typeface="Cambria Math" panose="02040503050406030204" pitchFamily="18" charset="0"/>
                        </a:rPr>
                        <m:t> </m:t>
                      </m:r>
                      <m:r>
                        <a:rPr lang="es-ES" sz="1867" i="1">
                          <a:latin typeface="Cambria Math" panose="02040503050406030204" pitchFamily="18" charset="0"/>
                        </a:rPr>
                        <m:t>𝑛𝑖𝑣𝑒𝑙</m:t>
                      </m:r>
                      <m:r>
                        <a:rPr lang="es-ES" sz="1867" i="1">
                          <a:latin typeface="Cambria Math" panose="02040503050406030204" pitchFamily="18" charset="0"/>
                        </a:rPr>
                        <m:t> </m:t>
                      </m:r>
                      <m:r>
                        <a:rPr lang="es-ES" sz="1867" i="1">
                          <a:latin typeface="Cambria Math" panose="02040503050406030204" pitchFamily="18" charset="0"/>
                        </a:rPr>
                        <m:t>𝑑𝑒</m:t>
                      </m:r>
                      <m:r>
                        <a:rPr lang="es-ES" sz="1867" i="1">
                          <a:latin typeface="Cambria Math" panose="02040503050406030204" pitchFamily="18" charset="0"/>
                        </a:rPr>
                        <m:t> </m:t>
                      </m:r>
                      <m:r>
                        <a:rPr lang="es-ES" sz="1867" i="1">
                          <a:latin typeface="Cambria Math" panose="02040503050406030204" pitchFamily="18" charset="0"/>
                        </a:rPr>
                        <m:t>𝑙𝑎</m:t>
                      </m:r>
                      <m:r>
                        <a:rPr lang="es-ES" sz="1867" i="1">
                          <a:latin typeface="Cambria Math" panose="02040503050406030204" pitchFamily="18" charset="0"/>
                        </a:rPr>
                        <m:t> </m:t>
                      </m:r>
                    </m:oMath>
                  </m:oMathPara>
                </a14:m>
                <a:endParaRPr lang="es-CO" sz="1867" i="1" dirty="0">
                  <a:latin typeface="Cambria Math" panose="02040503050406030204" pitchFamily="18" charset="0"/>
                </a:endParaRPr>
              </a:p>
              <a:p>
                <a:pPr marL="482588"/>
                <a14:m>
                  <m:oMathPara xmlns:m="http://schemas.openxmlformats.org/officeDocument/2006/math">
                    <m:oMathParaPr>
                      <m:jc m:val="left"/>
                    </m:oMathParaPr>
                    <m:oMath xmlns:m="http://schemas.openxmlformats.org/officeDocument/2006/math">
                      <m:r>
                        <a:rPr lang="es-ES" sz="1867" i="1">
                          <a:latin typeface="Cambria Math" panose="02040503050406030204" pitchFamily="18" charset="0"/>
                        </a:rPr>
                        <m:t>𝑎𝑐𝑡𝑖𝑣𝑖𝑑𝑎𝑑</m:t>
                      </m:r>
                      <m:r>
                        <a:rPr lang="es-ES" sz="1867" i="1">
                          <a:latin typeface="Cambria Math" panose="02040503050406030204" pitchFamily="18" charset="0"/>
                        </a:rPr>
                        <m:t> </m:t>
                      </m:r>
                      <m:r>
                        <a:rPr lang="es-ES" sz="1867" i="1">
                          <a:latin typeface="Cambria Math" panose="02040503050406030204" pitchFamily="18" charset="0"/>
                        </a:rPr>
                        <m:t>𝑗</m:t>
                      </m:r>
                      <m:r>
                        <a:rPr lang="es-ES" sz="1867" i="1">
                          <a:latin typeface="Cambria Math" panose="02040503050406030204" pitchFamily="18" charset="0"/>
                        </a:rPr>
                        <m:t>.</m:t>
                      </m:r>
                    </m:oMath>
                  </m:oMathPara>
                </a14:m>
                <a:endParaRPr lang="es-CO" sz="1867"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𝒃</m:t>
                          </m:r>
                        </m:e>
                        <m:sub>
                          <m:r>
                            <a:rPr lang="es-ES" sz="1867" b="1" i="1">
                              <a:latin typeface="Cambria Math" panose="02040503050406030204" pitchFamily="18" charset="0"/>
                            </a:rPr>
                            <m:t>𝒊</m:t>
                          </m:r>
                        </m:sub>
                      </m:sSub>
                      <m:r>
                        <a:rPr lang="es-CO" sz="1867" i="1">
                          <a:latin typeface="Cambria Math" panose="02040503050406030204" pitchFamily="18" charset="0"/>
                        </a:rPr>
                        <m:t>=</m:t>
                      </m:r>
                      <m:r>
                        <a:rPr lang="es-ES" sz="1867" i="1">
                          <a:latin typeface="Cambria Math" panose="02040503050406030204" pitchFamily="18" charset="0"/>
                        </a:rPr>
                        <m:t>𝑐𝑎𝑛𝑡𝑖𝑑𝑎𝑑</m:t>
                      </m:r>
                      <m:r>
                        <a:rPr lang="es-ES" sz="1867" i="1">
                          <a:latin typeface="Cambria Math" panose="02040503050406030204" pitchFamily="18" charset="0"/>
                        </a:rPr>
                        <m:t> </m:t>
                      </m:r>
                      <m:r>
                        <a:rPr lang="es-ES" sz="1867" i="1">
                          <a:latin typeface="Cambria Math" panose="02040503050406030204" pitchFamily="18" charset="0"/>
                        </a:rPr>
                        <m:t>𝑑𝑒</m:t>
                      </m:r>
                      <m:r>
                        <a:rPr lang="es-ES" sz="1867" i="1">
                          <a:latin typeface="Cambria Math" panose="02040503050406030204" pitchFamily="18" charset="0"/>
                        </a:rPr>
                        <m:t> </m:t>
                      </m:r>
                      <m:r>
                        <a:rPr lang="es-ES" sz="1867" i="1">
                          <a:latin typeface="Cambria Math" panose="02040503050406030204" pitchFamily="18" charset="0"/>
                        </a:rPr>
                        <m:t>𝑟𝑒𝑐𝑢𝑟𝑠𝑜𝑠</m:t>
                      </m:r>
                      <m:r>
                        <a:rPr lang="es-ES" sz="1867" i="1">
                          <a:latin typeface="Cambria Math" panose="02040503050406030204" pitchFamily="18" charset="0"/>
                        </a:rPr>
                        <m:t> </m:t>
                      </m:r>
                      <m:r>
                        <a:rPr lang="es-ES" sz="1867" i="1">
                          <a:latin typeface="Cambria Math" panose="02040503050406030204" pitchFamily="18" charset="0"/>
                        </a:rPr>
                        <m:t>𝑖</m:t>
                      </m:r>
                      <m:r>
                        <a:rPr lang="es-ES" sz="1867" i="1">
                          <a:latin typeface="Cambria Math" panose="02040503050406030204" pitchFamily="18" charset="0"/>
                        </a:rPr>
                        <m:t> </m:t>
                      </m:r>
                      <m:r>
                        <a:rPr lang="es-ES" sz="1867" i="1">
                          <a:latin typeface="Cambria Math" panose="02040503050406030204" pitchFamily="18" charset="0"/>
                        </a:rPr>
                        <m:t>𝑑𝑖𝑠𝑝𝑜𝑛𝑖𝑏𝑙𝑒𝑠</m:t>
                      </m:r>
                    </m:oMath>
                  </m:oMathPara>
                </a14:m>
                <a:endParaRPr lang="es-CO" sz="1867" i="1" dirty="0">
                  <a:latin typeface="Cambria Math" panose="02040503050406030204" pitchFamily="18" charset="0"/>
                </a:endParaRPr>
              </a:p>
              <a:p>
                <a:pPr marL="484705" indent="-484705"/>
                <a14:m>
                  <m:oMathPara xmlns:m="http://schemas.openxmlformats.org/officeDocument/2006/math">
                    <m:oMathParaPr>
                      <m:jc m:val="left"/>
                    </m:oMathParaPr>
                    <m:oMath xmlns:m="http://schemas.openxmlformats.org/officeDocument/2006/math">
                      <m:r>
                        <a:rPr lang="es-ES" sz="1867" i="1">
                          <a:latin typeface="Cambria Math" panose="02040503050406030204" pitchFamily="18" charset="0"/>
                        </a:rPr>
                        <m:t>(</m:t>
                      </m:r>
                      <m:r>
                        <a:rPr lang="es-ES" sz="1867" i="1">
                          <a:latin typeface="Cambria Math" panose="02040503050406030204" pitchFamily="18" charset="0"/>
                        </a:rPr>
                        <m:t>𝑝𝑎𝑟𝑎</m:t>
                      </m:r>
                      <m:r>
                        <a:rPr lang="es-ES" sz="1867" i="1">
                          <a:latin typeface="Cambria Math" panose="02040503050406030204" pitchFamily="18" charset="0"/>
                        </a:rPr>
                        <m:t> </m:t>
                      </m:r>
                      <m:r>
                        <a:rPr lang="es-ES" sz="1867" i="1">
                          <a:latin typeface="Cambria Math" panose="02040503050406030204" pitchFamily="18" charset="0"/>
                        </a:rPr>
                        <m:t>𝑖</m:t>
                      </m:r>
                      <m:r>
                        <a:rPr lang="es-CO" sz="1867" i="1">
                          <a:latin typeface="Cambria Math" panose="02040503050406030204" pitchFamily="18" charset="0"/>
                        </a:rPr>
                        <m:t>=</m:t>
                      </m:r>
                      <m:r>
                        <a:rPr lang="es-ES" sz="1867" i="1">
                          <a:latin typeface="Cambria Math" panose="02040503050406030204" pitchFamily="18" charset="0"/>
                        </a:rPr>
                        <m:t> 1, 2, . . . , </m:t>
                      </m:r>
                      <m:r>
                        <a:rPr lang="es-ES" sz="1867" i="1">
                          <a:latin typeface="Cambria Math" panose="02040503050406030204" pitchFamily="18" charset="0"/>
                        </a:rPr>
                        <m:t>𝑚</m:t>
                      </m:r>
                      <m:r>
                        <a:rPr lang="es-ES" sz="1867" i="1">
                          <a:latin typeface="Cambria Math" panose="02040503050406030204" pitchFamily="18" charset="0"/>
                        </a:rPr>
                        <m:t>).</m:t>
                      </m:r>
                    </m:oMath>
                  </m:oMathPara>
                </a14:m>
                <a:endParaRPr lang="es-CO" sz="1867"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s-CO" sz="1867" b="1" i="1">
                              <a:latin typeface="Cambria Math" panose="02040503050406030204" pitchFamily="18" charset="0"/>
                            </a:rPr>
                          </m:ctrlPr>
                        </m:sSubPr>
                        <m:e>
                          <m:r>
                            <a:rPr lang="es-ES" sz="1867" b="1" i="1">
                              <a:latin typeface="Cambria Math" panose="02040503050406030204" pitchFamily="18" charset="0"/>
                            </a:rPr>
                            <m:t>𝒂</m:t>
                          </m:r>
                        </m:e>
                        <m:sub>
                          <m:r>
                            <a:rPr lang="es-ES" sz="1867" b="1" i="1">
                              <a:latin typeface="Cambria Math" panose="02040503050406030204" pitchFamily="18" charset="0"/>
                            </a:rPr>
                            <m:t>𝒊𝒋</m:t>
                          </m:r>
                        </m:sub>
                      </m:sSub>
                      <m:r>
                        <a:rPr lang="es-CO" sz="1867" i="1">
                          <a:latin typeface="Cambria Math" panose="02040503050406030204" pitchFamily="18" charset="0"/>
                        </a:rPr>
                        <m:t>=</m:t>
                      </m:r>
                      <m:r>
                        <a:rPr lang="es-ES" sz="1867" i="1">
                          <a:latin typeface="Cambria Math" panose="02040503050406030204" pitchFamily="18" charset="0"/>
                        </a:rPr>
                        <m:t> </m:t>
                      </m:r>
                      <m:r>
                        <a:rPr lang="es-ES" sz="1867" i="1">
                          <a:latin typeface="Cambria Math" panose="02040503050406030204" pitchFamily="18" charset="0"/>
                        </a:rPr>
                        <m:t>𝑐𝑎𝑛𝑡𝑖𝑑𝑎𝑑</m:t>
                      </m:r>
                      <m:r>
                        <a:rPr lang="es-ES" sz="1867" i="1">
                          <a:latin typeface="Cambria Math" panose="02040503050406030204" pitchFamily="18" charset="0"/>
                        </a:rPr>
                        <m:t> </m:t>
                      </m:r>
                      <m:r>
                        <a:rPr lang="es-ES" sz="1867" i="1">
                          <a:latin typeface="Cambria Math" panose="02040503050406030204" pitchFamily="18" charset="0"/>
                        </a:rPr>
                        <m:t>𝑑𝑒𝑙</m:t>
                      </m:r>
                      <m:r>
                        <a:rPr lang="es-ES" sz="1867" i="1">
                          <a:latin typeface="Cambria Math" panose="02040503050406030204" pitchFamily="18" charset="0"/>
                        </a:rPr>
                        <m:t> </m:t>
                      </m:r>
                      <m:r>
                        <a:rPr lang="es-ES" sz="1867" i="1">
                          <a:latin typeface="Cambria Math" panose="02040503050406030204" pitchFamily="18" charset="0"/>
                        </a:rPr>
                        <m:t>𝑟𝑒𝑐𝑢𝑟𝑠𝑜</m:t>
                      </m:r>
                      <m:r>
                        <a:rPr lang="es-ES" sz="1867" i="1">
                          <a:latin typeface="Cambria Math" panose="02040503050406030204" pitchFamily="18" charset="0"/>
                        </a:rPr>
                        <m:t> </m:t>
                      </m:r>
                      <m:r>
                        <a:rPr lang="es-ES" sz="1867" i="1">
                          <a:latin typeface="Cambria Math" panose="02040503050406030204" pitchFamily="18" charset="0"/>
                        </a:rPr>
                        <m:t>𝑖</m:t>
                      </m:r>
                      <m:r>
                        <a:rPr lang="es-ES" sz="1867" i="1">
                          <a:latin typeface="Cambria Math" panose="02040503050406030204" pitchFamily="18" charset="0"/>
                        </a:rPr>
                        <m:t> </m:t>
                      </m:r>
                      <m:r>
                        <a:rPr lang="es-ES" sz="1867" i="1">
                          <a:latin typeface="Cambria Math" panose="02040503050406030204" pitchFamily="18" charset="0"/>
                        </a:rPr>
                        <m:t>𝑐𝑜𝑛𝑠𝑢𝑚𝑖𝑑𝑜</m:t>
                      </m:r>
                      <m:r>
                        <a:rPr lang="es-CO" sz="1867" i="1">
                          <a:latin typeface="Cambria Math" panose="02040503050406030204" pitchFamily="18" charset="0"/>
                        </a:rPr>
                        <m:t> </m:t>
                      </m:r>
                    </m:oMath>
                  </m:oMathPara>
                </a14:m>
                <a:endParaRPr lang="es-CO" sz="1867" i="1" dirty="0">
                  <a:latin typeface="Cambria Math" panose="02040503050406030204" pitchFamily="18" charset="0"/>
                </a:endParaRPr>
              </a:p>
              <a:p>
                <a:pPr marL="484705" indent="-484705"/>
                <a14:m>
                  <m:oMathPara xmlns:m="http://schemas.openxmlformats.org/officeDocument/2006/math">
                    <m:oMathParaPr>
                      <m:jc m:val="left"/>
                    </m:oMathParaPr>
                    <m:oMath xmlns:m="http://schemas.openxmlformats.org/officeDocument/2006/math">
                      <m:r>
                        <a:rPr lang="es-ES" sz="1867" i="1">
                          <a:latin typeface="Cambria Math" panose="02040503050406030204" pitchFamily="18" charset="0"/>
                        </a:rPr>
                        <m:t>𝑝𝑜𝑟</m:t>
                      </m:r>
                      <m:r>
                        <a:rPr lang="es-ES" sz="1867" i="1">
                          <a:latin typeface="Cambria Math" panose="02040503050406030204" pitchFamily="18" charset="0"/>
                        </a:rPr>
                        <m:t> </m:t>
                      </m:r>
                      <m:r>
                        <a:rPr lang="es-ES" sz="1867" i="1">
                          <a:latin typeface="Cambria Math" panose="02040503050406030204" pitchFamily="18" charset="0"/>
                        </a:rPr>
                        <m:t>𝑐𝑎𝑑𝑎</m:t>
                      </m:r>
                      <m:r>
                        <a:rPr lang="es-ES" sz="1867" i="1">
                          <a:latin typeface="Cambria Math" panose="02040503050406030204" pitchFamily="18" charset="0"/>
                        </a:rPr>
                        <m:t> </m:t>
                      </m:r>
                      <m:r>
                        <a:rPr lang="es-ES" sz="1867" i="1">
                          <a:latin typeface="Cambria Math" panose="02040503050406030204" pitchFamily="18" charset="0"/>
                        </a:rPr>
                        <m:t>𝑢𝑛𝑖𝑑𝑎𝑑</m:t>
                      </m:r>
                      <m:r>
                        <a:rPr lang="es-ES" sz="1867" i="1">
                          <a:latin typeface="Cambria Math" panose="02040503050406030204" pitchFamily="18" charset="0"/>
                        </a:rPr>
                        <m:t> </m:t>
                      </m:r>
                      <m:r>
                        <a:rPr lang="es-ES" sz="1867" i="1">
                          <a:latin typeface="Cambria Math" panose="02040503050406030204" pitchFamily="18" charset="0"/>
                        </a:rPr>
                        <m:t>𝑑𝑒</m:t>
                      </m:r>
                      <m:r>
                        <a:rPr lang="es-ES" sz="1867" i="1">
                          <a:latin typeface="Cambria Math" panose="02040503050406030204" pitchFamily="18" charset="0"/>
                        </a:rPr>
                        <m:t> </m:t>
                      </m:r>
                      <m:r>
                        <a:rPr lang="es-ES" sz="1867" i="1">
                          <a:latin typeface="Cambria Math" panose="02040503050406030204" pitchFamily="18" charset="0"/>
                        </a:rPr>
                        <m:t>𝑙𝑎</m:t>
                      </m:r>
                      <m:r>
                        <a:rPr lang="es-ES" sz="1867" i="1">
                          <a:latin typeface="Cambria Math" panose="02040503050406030204" pitchFamily="18" charset="0"/>
                        </a:rPr>
                        <m:t> </m:t>
                      </m:r>
                      <m:r>
                        <a:rPr lang="es-ES" sz="1867" i="1">
                          <a:latin typeface="Cambria Math" panose="02040503050406030204" pitchFamily="18" charset="0"/>
                        </a:rPr>
                        <m:t>𝑎𝑐𝑡𝑖𝑣𝑖𝑑𝑎𝑑</m:t>
                      </m:r>
                      <m:r>
                        <a:rPr lang="es-ES" sz="1867" i="1">
                          <a:latin typeface="Cambria Math" panose="02040503050406030204" pitchFamily="18" charset="0"/>
                        </a:rPr>
                        <m:t> </m:t>
                      </m:r>
                      <m:r>
                        <a:rPr lang="es-ES" sz="1867" i="1">
                          <a:latin typeface="Cambria Math" panose="02040503050406030204" pitchFamily="18" charset="0"/>
                        </a:rPr>
                        <m:t>𝑗</m:t>
                      </m:r>
                      <m:r>
                        <a:rPr lang="es-ES" sz="1867" i="1">
                          <a:latin typeface="Cambria Math" panose="02040503050406030204" pitchFamily="18" charset="0"/>
                        </a:rPr>
                        <m:t>.</m:t>
                      </m:r>
                    </m:oMath>
                  </m:oMathPara>
                </a14:m>
                <a:endParaRPr lang="es-ES" sz="1867" dirty="0"/>
              </a:p>
              <a:p>
                <a:endParaRPr lang="es-CO" sz="1867" i="1" dirty="0">
                  <a:latin typeface="Cambria Math" panose="02040503050406030204" pitchFamily="18" charset="0"/>
                </a:endParaRPr>
              </a:p>
            </p:txBody>
          </p:sp>
        </mc:Choice>
        <mc:Fallback xmlns="">
          <p:sp>
            <p:nvSpPr>
              <p:cNvPr id="2" name="CuadroTexto 1">
                <a:extLst>
                  <a:ext uri="{FF2B5EF4-FFF2-40B4-BE49-F238E27FC236}">
                    <a16:creationId xmlns:a16="http://schemas.microsoft.com/office/drawing/2014/main" id="{2EFF9B17-3832-F961-1AB0-BD336F186046}"/>
                  </a:ext>
                </a:extLst>
              </p:cNvPr>
              <p:cNvSpPr txBox="1">
                <a:spLocks noRot="1" noChangeAspect="1" noMove="1" noResize="1" noEditPoints="1" noAdjustHandles="1" noChangeArrowheads="1" noChangeShapeType="1" noTextEdit="1"/>
              </p:cNvSpPr>
              <p:nvPr/>
            </p:nvSpPr>
            <p:spPr>
              <a:xfrm>
                <a:off x="6705601" y="1803401"/>
                <a:ext cx="5869055" cy="2953822"/>
              </a:xfrm>
              <a:prstGeom prst="rect">
                <a:avLst/>
              </a:prstGeom>
              <a:blipFill>
                <a:blip r:embed="rId27"/>
                <a:stretch>
                  <a:fillRect l="-1454"/>
                </a:stretch>
              </a:blipFill>
            </p:spPr>
            <p:txBody>
              <a:bodyPr/>
              <a:lstStyle/>
              <a:p>
                <a:r>
                  <a:rPr lang="es-CO">
                    <a:noFill/>
                  </a:rPr>
                  <a:t> </a:t>
                </a:r>
              </a:p>
            </p:txBody>
          </p:sp>
        </mc:Fallback>
      </mc:AlternateContent>
    </p:spTree>
    <p:extLst>
      <p:ext uri="{BB962C8B-B14F-4D97-AF65-F5344CB8AC3E}">
        <p14:creationId xmlns:p14="http://schemas.microsoft.com/office/powerpoint/2010/main" val="101418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linds(horizontal)">
                                      <p:cBhvr>
                                        <p:cTn id="13" dur="500"/>
                                        <p:tgtEl>
                                          <p:spTgt spid="3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blinds(horizontal)">
                                      <p:cBhvr>
                                        <p:cTn id="16" dur="500"/>
                                        <p:tgtEl>
                                          <p:spTgt spid="70"/>
                                        </p:tgtEl>
                                      </p:cBhvr>
                                    </p:animEffect>
                                  </p:childTnLst>
                                </p:cTn>
                              </p:par>
                              <p:par>
                                <p:cTn id="17" presetID="3" presetClass="entr" presetSubtype="1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par>
                                <p:cTn id="20" presetID="3" presetClass="entr" presetSubtype="1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par>
                                <p:cTn id="23" presetID="3" presetClass="entr" presetSubtype="1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par>
                                <p:cTn id="26" presetID="3" presetClass="entr" presetSubtype="1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blinds(horizontal)">
                                      <p:cBhvr>
                                        <p:cTn id="31" dur="500"/>
                                        <p:tgtEl>
                                          <p:spTgt spid="4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blinds(horizontal)">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linds(horizontal)">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70" grpId="0"/>
      <p:bldP spid="46" grpId="0"/>
      <p:bldP spid="47" grpId="0"/>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70">
          <a:extLst>
            <a:ext uri="{FF2B5EF4-FFF2-40B4-BE49-F238E27FC236}">
              <a16:creationId xmlns:a16="http://schemas.microsoft.com/office/drawing/2014/main" id="{ABB03F70-E384-DE2B-834B-017F133EEC04}"/>
            </a:ext>
          </a:extLst>
        </p:cNvPr>
        <p:cNvGrpSpPr/>
        <p:nvPr/>
      </p:nvGrpSpPr>
      <p:grpSpPr>
        <a:xfrm>
          <a:off x="0" y="0"/>
          <a:ext cx="0" cy="0"/>
          <a:chOff x="0" y="0"/>
          <a:chExt cx="0" cy="0"/>
        </a:xfrm>
      </p:grpSpPr>
      <p:sp>
        <p:nvSpPr>
          <p:cNvPr id="371" name="Google Shape;371;g11320854969_0_63">
            <a:extLst>
              <a:ext uri="{FF2B5EF4-FFF2-40B4-BE49-F238E27FC236}">
                <a16:creationId xmlns:a16="http://schemas.microsoft.com/office/drawing/2014/main" id="{7FD98C85-74E5-F91A-FA97-0BD257855B04}"/>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DE DIETAS</a:t>
            </a:r>
            <a:endParaRPr/>
          </a:p>
        </p:txBody>
      </p:sp>
      <p:sp>
        <p:nvSpPr>
          <p:cNvPr id="372" name="Google Shape;372;g11320854969_0_63">
            <a:extLst>
              <a:ext uri="{FF2B5EF4-FFF2-40B4-BE49-F238E27FC236}">
                <a16:creationId xmlns:a16="http://schemas.microsoft.com/office/drawing/2014/main" id="{53AFA993-52CD-6057-FE4B-4ABAA3686AFD}"/>
              </a:ext>
            </a:extLst>
          </p:cNvPr>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s-MX"/>
              <a:t>Una compañía cervecera dispone de un jardín infantil para darle albergue a los hijos de los empleados. La nutricionista de la empresA estableció que a cada niño se le debe suministrar diariamente un mínimo 25 miligramos de calcio,15 miligramos de hierro y 24 miligramos de vitaminas, pero no más de 30 mg. En el transcurso del día los niños son alimentados con leche por valor de $1.000 por litro, huevos a $150 cada uno y compotas que cuestan a $600 el frasco. Plantee el modelo de programación lineal que se genera si se sabe que un litro de leche contiene 2 miligramos de calcio, 3 miligramos de hierro y 1 miligramo de vitaminas; un huevo contiene 4 miligramos de calcio, 5 miligramos de hierro y 3 miligramos de vitaminas; mientras que un frasco de compota contiene 6 miligramos de calcio, un miligramo de hierro y 2 miligramos de vitaminas.</a:t>
            </a:r>
            <a:endParaRPr/>
          </a:p>
        </p:txBody>
      </p:sp>
    </p:spTree>
    <p:extLst>
      <p:ext uri="{BB962C8B-B14F-4D97-AF65-F5344CB8AC3E}">
        <p14:creationId xmlns:p14="http://schemas.microsoft.com/office/powerpoint/2010/main" val="16648911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1320854969_0_6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DIETAS</a:t>
            </a:r>
            <a:endParaRPr/>
          </a:p>
        </p:txBody>
      </p:sp>
      <p:pic>
        <p:nvPicPr>
          <p:cNvPr id="378" name="Google Shape;378;g11320854969_0_68"/>
          <p:cNvPicPr preferRelativeResize="0"/>
          <p:nvPr/>
        </p:nvPicPr>
        <p:blipFill>
          <a:blip r:embed="rId3">
            <a:alphaModFix/>
          </a:blip>
          <a:stretch>
            <a:fillRect/>
          </a:stretch>
        </p:blipFill>
        <p:spPr>
          <a:xfrm>
            <a:off x="838200" y="1690688"/>
            <a:ext cx="10588599" cy="330396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1320854969_0_7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DIETAS</a:t>
            </a:r>
            <a:endParaRPr/>
          </a:p>
        </p:txBody>
      </p:sp>
      <p:sp>
        <p:nvSpPr>
          <p:cNvPr id="384" name="Google Shape;384;g11320854969_0_73"/>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lvl="0" indent="-228600" algn="l" rtl="0">
              <a:lnSpc>
                <a:spcPct val="90000"/>
              </a:lnSpc>
              <a:spcBef>
                <a:spcPts val="1000"/>
              </a:spcBef>
              <a:spcAft>
                <a:spcPts val="0"/>
              </a:spcAft>
              <a:buSzPts val="2200"/>
              <a:buChar char="•"/>
            </a:pPr>
            <a:r>
              <a:rPr lang="es-MX"/>
              <a:t>X1 = cantidad de litros de leche a suministrar a cada niño por día.</a:t>
            </a:r>
            <a:endParaRPr/>
          </a:p>
          <a:p>
            <a:pPr marL="228600" lvl="0" indent="-228600" algn="l" rtl="0">
              <a:lnSpc>
                <a:spcPct val="90000"/>
              </a:lnSpc>
              <a:spcBef>
                <a:spcPts val="1000"/>
              </a:spcBef>
              <a:spcAft>
                <a:spcPts val="0"/>
              </a:spcAft>
              <a:buSzPts val="2200"/>
              <a:buChar char="•"/>
            </a:pPr>
            <a:r>
              <a:rPr lang="es-MX"/>
              <a:t>X2 = cantidad de huevos a suministrar a cada niño por día.</a:t>
            </a:r>
            <a:endParaRPr/>
          </a:p>
          <a:p>
            <a:pPr marL="228600" lvl="0" indent="-228600" algn="l" rtl="0">
              <a:lnSpc>
                <a:spcPct val="90000"/>
              </a:lnSpc>
              <a:spcBef>
                <a:spcPts val="1000"/>
              </a:spcBef>
              <a:spcAft>
                <a:spcPts val="0"/>
              </a:spcAft>
              <a:buClr>
                <a:schemeClr val="dk1"/>
              </a:buClr>
              <a:buSzPts val="2200"/>
              <a:buChar char="•"/>
            </a:pPr>
            <a:r>
              <a:rPr lang="es-MX"/>
              <a:t>X3 = cantidad de frascos de compota a suministrar a cada niño por día.</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lvl="0" indent="-228600" algn="l" rtl="0">
              <a:lnSpc>
                <a:spcPct val="90000"/>
              </a:lnSpc>
              <a:spcBef>
                <a:spcPts val="1000"/>
              </a:spcBef>
              <a:spcAft>
                <a:spcPts val="0"/>
              </a:spcAft>
              <a:buClr>
                <a:schemeClr val="dk1"/>
              </a:buClr>
              <a:buSzPts val="2200"/>
              <a:buChar char="•"/>
            </a:pPr>
            <a:r>
              <a:rPr lang="es-MX"/>
              <a:t>Min. Z = 1.000 X1 + 150 X2 + 600 X3</a:t>
            </a:r>
            <a:endParaRPr/>
          </a:p>
          <a:p>
            <a:pPr marL="228600" lvl="0" indent="-228600" algn="l" rtl="0">
              <a:lnSpc>
                <a:spcPct val="90000"/>
              </a:lnSpc>
              <a:spcBef>
                <a:spcPts val="1000"/>
              </a:spcBef>
              <a:spcAft>
                <a:spcPts val="0"/>
              </a:spcAft>
              <a:buClr>
                <a:schemeClr val="dk1"/>
              </a:buClr>
              <a:buSzPts val="2200"/>
              <a:buChar char="•"/>
            </a:pPr>
            <a:r>
              <a:rPr lang="es-MX"/>
              <a:t>Restricciones del modelo</a:t>
            </a:r>
            <a:endParaRPr/>
          </a:p>
          <a:p>
            <a:pPr marL="228600" lvl="0" indent="-228600" algn="l" rtl="0">
              <a:lnSpc>
                <a:spcPct val="90000"/>
              </a:lnSpc>
              <a:spcBef>
                <a:spcPts val="1000"/>
              </a:spcBef>
              <a:spcAft>
                <a:spcPts val="0"/>
              </a:spcAft>
              <a:buSzPts val="2200"/>
              <a:buChar char="•"/>
            </a:pPr>
            <a:r>
              <a:rPr lang="es-MX"/>
              <a:t>2X1 + 4 X2 + 6X3 ≥ 25 miligramos mínimo de consumo de calcio.</a:t>
            </a:r>
            <a:endParaRPr/>
          </a:p>
          <a:p>
            <a:pPr marL="228600" lvl="0" indent="-228600" algn="l" rtl="0">
              <a:lnSpc>
                <a:spcPct val="90000"/>
              </a:lnSpc>
              <a:spcBef>
                <a:spcPts val="1000"/>
              </a:spcBef>
              <a:spcAft>
                <a:spcPts val="0"/>
              </a:spcAft>
              <a:buSzPts val="2200"/>
              <a:buChar char="•"/>
            </a:pPr>
            <a:r>
              <a:rPr lang="es-MX"/>
              <a:t>3X1 + 5 X2 + X3 ≥ 15 miligramos mínimo de consumo de hierro.</a:t>
            </a:r>
            <a:endParaRPr/>
          </a:p>
          <a:p>
            <a:pPr marL="228600" lvl="0" indent="-228600" algn="l" rtl="0">
              <a:lnSpc>
                <a:spcPct val="90000"/>
              </a:lnSpc>
              <a:spcBef>
                <a:spcPts val="1000"/>
              </a:spcBef>
              <a:spcAft>
                <a:spcPts val="0"/>
              </a:spcAft>
              <a:buSzPts val="2200"/>
              <a:buChar char="•"/>
            </a:pPr>
            <a:r>
              <a:rPr lang="es-MX"/>
              <a:t>X1 + 3 X2 + 2X3 ≥ 24 miligramos mínimo de consumo de vitaminas.</a:t>
            </a:r>
            <a:endParaRPr/>
          </a:p>
          <a:p>
            <a:pPr marL="228600" lvl="0" indent="-228600" algn="l" rtl="0">
              <a:lnSpc>
                <a:spcPct val="90000"/>
              </a:lnSpc>
              <a:spcBef>
                <a:spcPts val="1000"/>
              </a:spcBef>
              <a:spcAft>
                <a:spcPts val="0"/>
              </a:spcAft>
              <a:buClr>
                <a:schemeClr val="dk1"/>
              </a:buClr>
              <a:buSzPts val="2200"/>
              <a:buChar char="•"/>
            </a:pPr>
            <a:r>
              <a:rPr lang="es-MX"/>
              <a:t>X1 + 3 X2 + 2X3 &lt; 30 miligramos máximo de consumo de vitaminas.</a:t>
            </a:r>
            <a:endParaRPr/>
          </a:p>
          <a:p>
            <a:pPr marL="228600" lvl="0" indent="-228600" algn="l" rtl="0">
              <a:lnSpc>
                <a:spcPct val="90000"/>
              </a:lnSpc>
              <a:spcBef>
                <a:spcPts val="1000"/>
              </a:spcBef>
              <a:spcAft>
                <a:spcPts val="0"/>
              </a:spcAft>
              <a:buClr>
                <a:schemeClr val="dk1"/>
              </a:buClr>
              <a:buSzPts val="2200"/>
              <a:buChar char="•"/>
            </a:pPr>
            <a:r>
              <a:rPr lang="es-MX"/>
              <a:t>X1, X2, X3 ≥0</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88">
          <a:extLst>
            <a:ext uri="{FF2B5EF4-FFF2-40B4-BE49-F238E27FC236}">
              <a16:creationId xmlns:a16="http://schemas.microsoft.com/office/drawing/2014/main" id="{0313F918-BB07-D9F1-7D5B-98F2756085B2}"/>
            </a:ext>
          </a:extLst>
        </p:cNvPr>
        <p:cNvGrpSpPr/>
        <p:nvPr/>
      </p:nvGrpSpPr>
      <p:grpSpPr>
        <a:xfrm>
          <a:off x="0" y="0"/>
          <a:ext cx="0" cy="0"/>
          <a:chOff x="0" y="0"/>
          <a:chExt cx="0" cy="0"/>
        </a:xfrm>
      </p:grpSpPr>
      <p:sp>
        <p:nvSpPr>
          <p:cNvPr id="389" name="Google Shape;389;g11320854969_0_84">
            <a:extLst>
              <a:ext uri="{FF2B5EF4-FFF2-40B4-BE49-F238E27FC236}">
                <a16:creationId xmlns:a16="http://schemas.microsoft.com/office/drawing/2014/main" id="{8F281412-6BFE-253C-C57D-A4D5F128B7DF}"/>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390" name="Google Shape;390;g11320854969_0_84">
            <a:extLst>
              <a:ext uri="{FF2B5EF4-FFF2-40B4-BE49-F238E27FC236}">
                <a16:creationId xmlns:a16="http://schemas.microsoft.com/office/drawing/2014/main" id="{60F60347-EB45-0368-78F7-4F9387BB7517}"/>
              </a:ext>
            </a:extLst>
          </p:cNvPr>
          <p:cNvSpPr txBox="1">
            <a:spLocks noGrp="1"/>
          </p:cNvSpPr>
          <p:nvPr>
            <p:ph idx="1"/>
          </p:nvPr>
        </p:nvSpPr>
        <p:spPr>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None/>
            </a:pPr>
            <a:r>
              <a:rPr lang="es-MX"/>
              <a:t>Una compañía siderurgica dispone de un horno, el cual debe ser cargado con 2 toneladas de materiales para elaborar una aleación de carácter especial, la cual por requisitos de calidad contener mínimo el 15% de cobre pero no más del 20% y máximo 17 % de fósforo. Para cargar el horno la compañía cuenta con hierro, tungsteno, níquel y carbono. Mediante un estudio químico se estableció que el hierro contiene 7 % de cobre y 9% de fósforo, el tungsteno contiene 11% de cobre y 3 % de fósforo, el níquel contiene 19 % de cobre y 8% de fósforo; mientras que el carbono contiene 4% de cobre y 17% de fósforo. Plantee el modelo de programación lineal que se genera si sabe que un kilo de hierro cuesta $1.000, una libra de tungsteno cuesta $2.000, un kilo de níquel cuesta $3.000 y una libra de carbono cuesta $1.700</a:t>
            </a:r>
            <a:endParaRPr/>
          </a:p>
        </p:txBody>
      </p:sp>
    </p:spTree>
    <p:extLst>
      <p:ext uri="{BB962C8B-B14F-4D97-AF65-F5344CB8AC3E}">
        <p14:creationId xmlns:p14="http://schemas.microsoft.com/office/powerpoint/2010/main" val="3450549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2227600-8B27-46AB-ABF5-44CF0567315A}"/>
              </a:ext>
            </a:extLst>
          </p:cNvPr>
          <p:cNvSpPr/>
          <p:nvPr/>
        </p:nvSpPr>
        <p:spPr>
          <a:xfrm>
            <a:off x="5892800" y="2469000"/>
            <a:ext cx="6096000" cy="192000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5333" dirty="0">
              <a:solidFill>
                <a:schemeClr val="tx1"/>
              </a:solidFill>
              <a:latin typeface="Ancizar Sans Black" panose="020B0A02040300000003" pitchFamily="34" charset="0"/>
            </a:endParaRPr>
          </a:p>
        </p:txBody>
      </p:sp>
      <p:sp>
        <p:nvSpPr>
          <p:cNvPr id="4" name="CuadroTexto 3">
            <a:extLst>
              <a:ext uri="{FF2B5EF4-FFF2-40B4-BE49-F238E27FC236}">
                <a16:creationId xmlns:a16="http://schemas.microsoft.com/office/drawing/2014/main" id="{5BCDACF2-CF09-4EA3-9CB6-CC1EC60DA89A}"/>
              </a:ext>
            </a:extLst>
          </p:cNvPr>
          <p:cNvSpPr txBox="1"/>
          <p:nvPr/>
        </p:nvSpPr>
        <p:spPr>
          <a:xfrm>
            <a:off x="6139800" y="3112934"/>
            <a:ext cx="5602000" cy="666786"/>
          </a:xfrm>
          <a:prstGeom prst="rect">
            <a:avLst/>
          </a:prstGeom>
          <a:noFill/>
        </p:spPr>
        <p:txBody>
          <a:bodyPr wrap="square" rtlCol="0">
            <a:spAutoFit/>
          </a:bodyPr>
          <a:lstStyle/>
          <a:p>
            <a:r>
              <a:rPr lang="es-ES" sz="3733" dirty="0">
                <a:latin typeface="Ancizar Sans Black" panose="020B0A02040300000003" pitchFamily="34" charset="0"/>
              </a:rPr>
              <a:t>Etapas de un estudio de IO</a:t>
            </a:r>
          </a:p>
        </p:txBody>
      </p:sp>
      <p:grpSp>
        <p:nvGrpSpPr>
          <p:cNvPr id="9" name="Grupo 8">
            <a:extLst>
              <a:ext uri="{FF2B5EF4-FFF2-40B4-BE49-F238E27FC236}">
                <a16:creationId xmlns:a16="http://schemas.microsoft.com/office/drawing/2014/main" id="{E6F5B513-D69C-4023-80F7-6CFDBEC2CCCB}"/>
              </a:ext>
            </a:extLst>
          </p:cNvPr>
          <p:cNvGrpSpPr/>
          <p:nvPr/>
        </p:nvGrpSpPr>
        <p:grpSpPr>
          <a:xfrm>
            <a:off x="3972800" y="2469001"/>
            <a:ext cx="1920000" cy="1920000"/>
            <a:chOff x="304800" y="1664996"/>
            <a:chExt cx="1440000" cy="1440000"/>
          </a:xfrm>
        </p:grpSpPr>
        <p:sp>
          <p:nvSpPr>
            <p:cNvPr id="19" name="Rectángulo 18">
              <a:extLst>
                <a:ext uri="{FF2B5EF4-FFF2-40B4-BE49-F238E27FC236}">
                  <a16:creationId xmlns:a16="http://schemas.microsoft.com/office/drawing/2014/main" id="{C9451842-5853-4ABF-A94C-3C02D581B7CC}"/>
                </a:ext>
              </a:extLst>
            </p:cNvPr>
            <p:cNvSpPr/>
            <p:nvPr/>
          </p:nvSpPr>
          <p:spPr bwMode="auto">
            <a:xfrm>
              <a:off x="484800" y="1844995"/>
              <a:ext cx="1080000" cy="1080000"/>
            </a:xfrm>
            <a:prstGeom prst="rect">
              <a:avLst/>
            </a:prstGeom>
            <a:solidFill>
              <a:schemeClr val="bg1"/>
            </a:solidFill>
            <a:ln w="76200">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3" name="Rectángulo 2">
              <a:extLst>
                <a:ext uri="{FF2B5EF4-FFF2-40B4-BE49-F238E27FC236}">
                  <a16:creationId xmlns:a16="http://schemas.microsoft.com/office/drawing/2014/main" id="{2C1B5FF1-5E82-40DC-AFB7-409A803E7B12}"/>
                </a:ext>
              </a:extLst>
            </p:cNvPr>
            <p:cNvSpPr/>
            <p:nvPr/>
          </p:nvSpPr>
          <p:spPr bwMode="auto">
            <a:xfrm>
              <a:off x="304800" y="1664996"/>
              <a:ext cx="1440000" cy="1440000"/>
            </a:xfrm>
            <a:prstGeom prst="rect">
              <a:avLst/>
            </a:prstGeom>
            <a:noFill/>
            <a:ln w="76200">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18" name="CuadroTexto 17">
              <a:extLst>
                <a:ext uri="{FF2B5EF4-FFF2-40B4-BE49-F238E27FC236}">
                  <a16:creationId xmlns:a16="http://schemas.microsoft.com/office/drawing/2014/main" id="{047D95B2-5A06-42DD-BF81-E4C39875AAC7}"/>
                </a:ext>
              </a:extLst>
            </p:cNvPr>
            <p:cNvSpPr txBox="1"/>
            <p:nvPr/>
          </p:nvSpPr>
          <p:spPr>
            <a:xfrm>
              <a:off x="601800" y="2055613"/>
              <a:ext cx="846001" cy="684755"/>
            </a:xfrm>
            <a:prstGeom prst="rect">
              <a:avLst/>
            </a:prstGeom>
            <a:noFill/>
            <a:ln w="76200">
              <a:solidFill>
                <a:schemeClr val="bg1"/>
              </a:solidFill>
            </a:ln>
          </p:spPr>
          <p:txBody>
            <a:bodyPr wrap="square">
              <a:spAutoFit/>
            </a:bodyPr>
            <a:lstStyle/>
            <a:p>
              <a:pPr algn="ctr"/>
              <a:r>
                <a:rPr lang="es-CO" sz="5333" dirty="0">
                  <a:latin typeface="Ancizar Sans Black" panose="020B0A02040300000003" pitchFamily="34" charset="0"/>
                </a:rPr>
                <a:t>02</a:t>
              </a:r>
            </a:p>
          </p:txBody>
        </p:sp>
      </p:grpSp>
    </p:spTree>
    <p:extLst>
      <p:ext uri="{BB962C8B-B14F-4D97-AF65-F5344CB8AC3E}">
        <p14:creationId xmlns:p14="http://schemas.microsoft.com/office/powerpoint/2010/main" val="23536380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pic>
        <p:nvPicPr>
          <p:cNvPr id="396" name="Google Shape;396;g11320854969_0_89"/>
          <p:cNvPicPr preferRelativeResize="0"/>
          <p:nvPr/>
        </p:nvPicPr>
        <p:blipFill>
          <a:blip r:embed="rId3">
            <a:alphaModFix/>
          </a:blip>
          <a:stretch>
            <a:fillRect/>
          </a:stretch>
        </p:blipFill>
        <p:spPr>
          <a:xfrm>
            <a:off x="1325700" y="2184252"/>
            <a:ext cx="9949424" cy="29680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lvl="0" indent="-228600" algn="l" rtl="0">
              <a:lnSpc>
                <a:spcPct val="90000"/>
              </a:lnSpc>
              <a:spcBef>
                <a:spcPts val="1000"/>
              </a:spcBef>
              <a:spcAft>
                <a:spcPts val="0"/>
              </a:spcAft>
              <a:buSzPts val="2200"/>
              <a:buChar char="•"/>
            </a:pPr>
            <a:r>
              <a:rPr lang="es-MX"/>
              <a:t>X1 = Kilos de hierro a utilizar en la aleación.</a:t>
            </a:r>
            <a:endParaRPr/>
          </a:p>
          <a:p>
            <a:pPr marL="228600" lvl="0" indent="-228600" algn="l" rtl="0">
              <a:lnSpc>
                <a:spcPct val="90000"/>
              </a:lnSpc>
              <a:spcBef>
                <a:spcPts val="1000"/>
              </a:spcBef>
              <a:spcAft>
                <a:spcPts val="0"/>
              </a:spcAft>
              <a:buSzPts val="2200"/>
              <a:buChar char="•"/>
            </a:pPr>
            <a:r>
              <a:rPr lang="es-MX"/>
              <a:t>X2 = Kilos de tungsteno a utilizar en la aleación.</a:t>
            </a:r>
            <a:endParaRPr/>
          </a:p>
          <a:p>
            <a:pPr marL="228600" lvl="0" indent="-228600" algn="l" rtl="0">
              <a:lnSpc>
                <a:spcPct val="90000"/>
              </a:lnSpc>
              <a:spcBef>
                <a:spcPts val="1000"/>
              </a:spcBef>
              <a:spcAft>
                <a:spcPts val="0"/>
              </a:spcAft>
              <a:buSzPts val="2200"/>
              <a:buChar char="•"/>
            </a:pPr>
            <a:r>
              <a:rPr lang="es-MX"/>
              <a:t>X3 = Kilos de níquel a utilizar en la aleación.</a:t>
            </a:r>
            <a:endParaRPr/>
          </a:p>
          <a:p>
            <a:pPr marL="228600" lvl="0" indent="-228600" algn="l" rtl="0">
              <a:lnSpc>
                <a:spcPct val="90000"/>
              </a:lnSpc>
              <a:spcBef>
                <a:spcPts val="1000"/>
              </a:spcBef>
              <a:spcAft>
                <a:spcPts val="0"/>
              </a:spcAft>
              <a:buClr>
                <a:schemeClr val="dk1"/>
              </a:buClr>
              <a:buSzPts val="2200"/>
              <a:buChar char="•"/>
            </a:pPr>
            <a:r>
              <a:rPr lang="es-MX"/>
              <a:t>X4 = Kilos de carbono a utilizar en la aleación</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lvl="0" indent="-228600" algn="l" rtl="0">
              <a:lnSpc>
                <a:spcPct val="90000"/>
              </a:lnSpc>
              <a:spcBef>
                <a:spcPts val="1000"/>
              </a:spcBef>
              <a:spcAft>
                <a:spcPts val="0"/>
              </a:spcAft>
              <a:buClr>
                <a:schemeClr val="dk1"/>
              </a:buClr>
              <a:buSzPts val="2200"/>
              <a:buChar char="•"/>
            </a:pPr>
            <a:r>
              <a:rPr lang="es-MX"/>
              <a:t>Min. Z = 1.000 X1 + 4.000 X2 + 3.000 X3 + 3.400 X4</a:t>
            </a:r>
            <a:endParaRPr/>
          </a:p>
          <a:p>
            <a:pPr marL="228600" lvl="0" indent="-228600" algn="l" rtl="0">
              <a:lnSpc>
                <a:spcPct val="90000"/>
              </a:lnSpc>
              <a:spcBef>
                <a:spcPts val="1000"/>
              </a:spcBef>
              <a:spcAft>
                <a:spcPts val="0"/>
              </a:spcAft>
              <a:buClr>
                <a:schemeClr val="dk1"/>
              </a:buClr>
              <a:buSzPts val="2200"/>
              <a:buChar char="•"/>
            </a:pPr>
            <a:r>
              <a:rPr lang="es-MX"/>
              <a:t>Restricciones del modelo</a:t>
            </a:r>
            <a:endParaRPr/>
          </a:p>
          <a:p>
            <a:pPr marL="228600" lvl="0" indent="-228600" algn="l" rtl="0">
              <a:lnSpc>
                <a:spcPct val="90000"/>
              </a:lnSpc>
              <a:spcBef>
                <a:spcPts val="1000"/>
              </a:spcBef>
              <a:spcAft>
                <a:spcPts val="0"/>
              </a:spcAft>
              <a:buSzPts val="2200"/>
              <a:buChar char="•"/>
            </a:pPr>
            <a:r>
              <a:rPr lang="es-MX"/>
              <a:t>0,07X1 + 0,11 X2 + 0,19X3 +0,04X4 ≥ 0,15(2000) mínimo de cobre.</a:t>
            </a:r>
            <a:endParaRPr/>
          </a:p>
          <a:p>
            <a:pPr marL="228600" lvl="0" indent="-228600" algn="l" rtl="0">
              <a:lnSpc>
                <a:spcPct val="90000"/>
              </a:lnSpc>
              <a:spcBef>
                <a:spcPts val="1000"/>
              </a:spcBef>
              <a:spcAft>
                <a:spcPts val="0"/>
              </a:spcAft>
              <a:buSzPts val="2200"/>
              <a:buChar char="•"/>
            </a:pPr>
            <a:r>
              <a:rPr lang="es-MX"/>
              <a:t>0,07X1 + 0,11 X2 + 0,19X3 +0,04X4 ≤ 0,20(2000) máximo de cobre.</a:t>
            </a:r>
            <a:endParaRPr/>
          </a:p>
          <a:p>
            <a:pPr marL="228600" lvl="0" indent="-228600" algn="l" rtl="0">
              <a:lnSpc>
                <a:spcPct val="90000"/>
              </a:lnSpc>
              <a:spcBef>
                <a:spcPts val="1000"/>
              </a:spcBef>
              <a:spcAft>
                <a:spcPts val="0"/>
              </a:spcAft>
              <a:buClr>
                <a:schemeClr val="dk1"/>
              </a:buClr>
              <a:buSzPts val="2200"/>
              <a:buChar char="•"/>
            </a:pPr>
            <a:r>
              <a:rPr lang="es-MX"/>
              <a:t>0,09X1 + 0,03 X2 + 0,08X3 +0,17 X4 ≤ 0,17(2000) máximo de fósforo.</a:t>
            </a:r>
            <a:endParaRPr/>
          </a:p>
          <a:p>
            <a:pPr marL="228600" lvl="0" indent="-203200" algn="l" rtl="0">
              <a:lnSpc>
                <a:spcPct val="90000"/>
              </a:lnSpc>
              <a:spcBef>
                <a:spcPts val="1000"/>
              </a:spcBef>
              <a:spcAft>
                <a:spcPts val="0"/>
              </a:spcAft>
              <a:buSzPts val="1800"/>
              <a:buChar char="•"/>
            </a:pPr>
            <a:r>
              <a:rPr lang="es-MX"/>
              <a:t>X1 +X2 + X3 + X4 = 2.000 Kgr carga total del horno (dos toneladas)</a:t>
            </a:r>
            <a:endParaRPr/>
          </a:p>
          <a:p>
            <a:pPr marL="228600" lvl="0" indent="-228600" algn="l" rtl="0">
              <a:lnSpc>
                <a:spcPct val="90000"/>
              </a:lnSpc>
              <a:spcBef>
                <a:spcPts val="1000"/>
              </a:spcBef>
              <a:spcAft>
                <a:spcPts val="0"/>
              </a:spcAft>
              <a:buClr>
                <a:schemeClr val="dk1"/>
              </a:buClr>
              <a:buSzPts val="2200"/>
              <a:buChar char="•"/>
            </a:pPr>
            <a:r>
              <a:rPr lang="es-MX"/>
              <a:t>X1, X2, X3 ≥0</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390" name="Google Shape;390;g11320854969_0_84"/>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s-MX" dirty="0"/>
              <a:t>Una refinería produce gasolina corriente, gasolina extra y </a:t>
            </a:r>
            <a:r>
              <a:rPr lang="es-MX" dirty="0" err="1"/>
              <a:t>acpm</a:t>
            </a:r>
            <a:r>
              <a:rPr lang="es-MX" dirty="0"/>
              <a:t> para los cuales ha establecido un precio de venta de $4.000, $4.500 y $4.100 por galón respectivamente. Para la producción de esos combustibles la compañía cuenta con una disponibilidad semanal de 5000 galones de petróleo crudo y 7.000 galones de petróleo refinado. Además se ha establecido que el costo de un galón de petróleo crudo es $3.000 y el petróleo refinado cuesta $3.500 por galón. Por requerimientos de calidad se sabe que la gasolina corriente debe contener 40% de petróleo crudo y 60% de petróleo refinado; la gasolina extra debe contener 30% de petróleo crudo y 70% de petróleo refinado; mientras que el </a:t>
            </a:r>
            <a:r>
              <a:rPr lang="es-MX" dirty="0" err="1"/>
              <a:t>acpm</a:t>
            </a:r>
            <a:r>
              <a:rPr lang="es-MX" dirty="0"/>
              <a:t> debe contener 50 % de cada uno de los dos petróleos. Plantee el modelo matemático de programación lineal que se genera con el fin de optimizar el beneficio de la compañía.</a:t>
            </a:r>
            <a:endParaRPr dirty="0"/>
          </a:p>
        </p:txBody>
      </p:sp>
    </p:spTree>
    <p:extLst>
      <p:ext uri="{BB962C8B-B14F-4D97-AF65-F5344CB8AC3E}">
        <p14:creationId xmlns:p14="http://schemas.microsoft.com/office/powerpoint/2010/main" val="1879315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pic>
        <p:nvPicPr>
          <p:cNvPr id="3" name="Imagen 2">
            <a:extLst>
              <a:ext uri="{FF2B5EF4-FFF2-40B4-BE49-F238E27FC236}">
                <a16:creationId xmlns:a16="http://schemas.microsoft.com/office/drawing/2014/main" id="{1C9E9E69-240E-4820-B42F-F8421F93B3AB}"/>
              </a:ext>
            </a:extLst>
          </p:cNvPr>
          <p:cNvPicPr>
            <a:picLocks noChangeAspect="1"/>
          </p:cNvPicPr>
          <p:nvPr/>
        </p:nvPicPr>
        <p:blipFill>
          <a:blip r:embed="rId3"/>
          <a:stretch>
            <a:fillRect/>
          </a:stretch>
        </p:blipFill>
        <p:spPr>
          <a:xfrm>
            <a:off x="1074933" y="1912377"/>
            <a:ext cx="10006451" cy="3654234"/>
          </a:xfrm>
          <a:prstGeom prst="rect">
            <a:avLst/>
          </a:prstGeom>
        </p:spPr>
      </p:pic>
    </p:spTree>
    <p:extLst>
      <p:ext uri="{BB962C8B-B14F-4D97-AF65-F5344CB8AC3E}">
        <p14:creationId xmlns:p14="http://schemas.microsoft.com/office/powerpoint/2010/main" val="34219881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0000"/>
              </a:lnSpc>
              <a:spcBef>
                <a:spcPts val="0"/>
              </a:spcBef>
              <a:spcAft>
                <a:spcPts val="0"/>
              </a:spcAft>
              <a:buClr>
                <a:schemeClr val="dk1"/>
              </a:buClr>
              <a:buSzPts val="2200"/>
              <a:buNone/>
            </a:pPr>
            <a:r>
              <a:rPr lang="es-MX" dirty="0"/>
              <a:t>Definición de variables</a:t>
            </a:r>
            <a:endParaRPr dirty="0"/>
          </a:p>
          <a:p>
            <a:pPr marL="228600" lvl="0" indent="-228600" algn="l" rtl="0">
              <a:lnSpc>
                <a:spcPct val="90000"/>
              </a:lnSpc>
              <a:spcBef>
                <a:spcPts val="1000"/>
              </a:spcBef>
              <a:spcAft>
                <a:spcPts val="0"/>
              </a:spcAft>
              <a:buSzPts val="2200"/>
              <a:buChar char="•"/>
            </a:pPr>
            <a:r>
              <a:rPr lang="es-MX" dirty="0" err="1"/>
              <a:t>XIj</a:t>
            </a:r>
            <a:r>
              <a:rPr lang="es-MX" dirty="0"/>
              <a:t> = galones de producto j (j=1, 2 y 3) fabricados semanalmente; y obtenidos a partir del petróleo tipo i (i=1 y 2).</a:t>
            </a:r>
          </a:p>
          <a:p>
            <a:pPr marL="0" lvl="0" indent="0" algn="l" rtl="0">
              <a:lnSpc>
                <a:spcPct val="90000"/>
              </a:lnSpc>
              <a:spcBef>
                <a:spcPts val="1000"/>
              </a:spcBef>
              <a:spcAft>
                <a:spcPts val="0"/>
              </a:spcAft>
              <a:buSzPts val="2200"/>
              <a:buNone/>
            </a:pPr>
            <a:r>
              <a:rPr lang="es-MX" dirty="0"/>
              <a:t>Función objetivo</a:t>
            </a:r>
            <a:endParaRPr dirty="0"/>
          </a:p>
          <a:p>
            <a:pPr marL="228600" lvl="0" indent="-228600" algn="l" rtl="0">
              <a:lnSpc>
                <a:spcPct val="90000"/>
              </a:lnSpc>
              <a:spcBef>
                <a:spcPts val="1000"/>
              </a:spcBef>
              <a:spcAft>
                <a:spcPts val="0"/>
              </a:spcAft>
              <a:buClr>
                <a:schemeClr val="dk1"/>
              </a:buClr>
              <a:buSzPts val="2200"/>
              <a:buChar char="•"/>
            </a:pPr>
            <a:r>
              <a:rPr lang="pl-PL" dirty="0"/>
              <a:t>Max Z= 4.000(X11+X21) + 4.500(X12+X22) +4.100(X13+X23)– 3.000(X11+X12 +X13) – 3500(X21 + X22+X23)</a:t>
            </a:r>
            <a:endParaRPr lang="es-CO" dirty="0"/>
          </a:p>
          <a:p>
            <a:pPr marL="0" lvl="0" indent="0" algn="l" rtl="0">
              <a:lnSpc>
                <a:spcPct val="90000"/>
              </a:lnSpc>
              <a:spcBef>
                <a:spcPts val="1000"/>
              </a:spcBef>
              <a:spcAft>
                <a:spcPts val="0"/>
              </a:spcAft>
              <a:buClr>
                <a:schemeClr val="dk1"/>
              </a:buClr>
              <a:buSzPts val="2200"/>
              <a:buNone/>
            </a:pPr>
            <a:r>
              <a:rPr lang="es-MX" dirty="0"/>
              <a:t>Restricciones del modelo</a:t>
            </a:r>
            <a:endParaRPr dirty="0"/>
          </a:p>
          <a:p>
            <a:pPr marL="228600" lvl="0" indent="-228600" algn="l" rtl="0">
              <a:lnSpc>
                <a:spcPct val="90000"/>
              </a:lnSpc>
              <a:spcBef>
                <a:spcPts val="1000"/>
              </a:spcBef>
              <a:spcAft>
                <a:spcPts val="0"/>
              </a:spcAft>
              <a:buSzPts val="2200"/>
              <a:buChar char="•"/>
            </a:pPr>
            <a:r>
              <a:rPr lang="es-MX" dirty="0"/>
              <a:t>X11 + X12 + X13 ≤ 5.000 galones disponibles de petróleo crudo.</a:t>
            </a:r>
          </a:p>
          <a:p>
            <a:pPr marL="228600" lvl="0" indent="-228600" algn="l" rtl="0">
              <a:lnSpc>
                <a:spcPct val="90000"/>
              </a:lnSpc>
              <a:spcBef>
                <a:spcPts val="1000"/>
              </a:spcBef>
              <a:spcAft>
                <a:spcPts val="0"/>
              </a:spcAft>
              <a:buSzPts val="2200"/>
              <a:buChar char="•"/>
            </a:pPr>
            <a:r>
              <a:rPr lang="es-MX" dirty="0"/>
              <a:t>X21 + X22 + X23 ≤ 7.000 galones disponibles de petróleo refinado.</a:t>
            </a:r>
          </a:p>
          <a:p>
            <a:pPr marL="228600" lvl="0" indent="-228600" algn="l" rtl="0">
              <a:lnSpc>
                <a:spcPct val="90000"/>
              </a:lnSpc>
              <a:spcBef>
                <a:spcPts val="1000"/>
              </a:spcBef>
              <a:spcAft>
                <a:spcPts val="0"/>
              </a:spcAft>
              <a:buSzPts val="2200"/>
              <a:buChar char="•"/>
            </a:pPr>
            <a:r>
              <a:rPr lang="es-MX" dirty="0"/>
              <a:t>0,09X1 + 0,03 X2 + 0,08X3 +0,17 X4 ≤ 0,17(2000) máximo de fósforo.</a:t>
            </a:r>
            <a:endParaRPr dirty="0"/>
          </a:p>
          <a:p>
            <a:pPr marL="228600" lvl="0" indent="-203200" algn="l" rtl="0">
              <a:lnSpc>
                <a:spcPct val="90000"/>
              </a:lnSpc>
              <a:spcBef>
                <a:spcPts val="1000"/>
              </a:spcBef>
              <a:spcAft>
                <a:spcPts val="0"/>
              </a:spcAft>
              <a:buSzPts val="1800"/>
              <a:buChar char="•"/>
            </a:pPr>
            <a:r>
              <a:rPr lang="es-MX" dirty="0"/>
              <a:t>0,4(X11 +X21) = X11 garantiza el 40% de petróleo crudo en la gasolina corriente.</a:t>
            </a:r>
          </a:p>
          <a:p>
            <a:pPr marL="228600" lvl="0" indent="-203200" algn="l" rtl="0">
              <a:lnSpc>
                <a:spcPct val="90000"/>
              </a:lnSpc>
              <a:spcBef>
                <a:spcPts val="1000"/>
              </a:spcBef>
              <a:spcAft>
                <a:spcPts val="0"/>
              </a:spcAft>
              <a:buSzPts val="1800"/>
              <a:buChar char="•"/>
            </a:pPr>
            <a:r>
              <a:rPr lang="es-MX" dirty="0"/>
              <a:t>0,6(X11 +X21) = X21 garantiza el 60% de petróleo refinado en la gasolina corriente.</a:t>
            </a:r>
          </a:p>
          <a:p>
            <a:pPr marL="228600" lvl="0" indent="-203200" algn="l" rtl="0">
              <a:lnSpc>
                <a:spcPct val="90000"/>
              </a:lnSpc>
              <a:spcBef>
                <a:spcPts val="1000"/>
              </a:spcBef>
              <a:spcAft>
                <a:spcPts val="0"/>
              </a:spcAft>
              <a:buSzPts val="1800"/>
              <a:buChar char="•"/>
            </a:pPr>
            <a:r>
              <a:rPr lang="es-MX" dirty="0"/>
              <a:t>0,3 (X12 +X22)= X12 garantiza el 30% de petróleo crudo en la gasolina extra.</a:t>
            </a:r>
          </a:p>
          <a:p>
            <a:pPr marL="228600" lvl="0" indent="-203200" algn="l" rtl="0">
              <a:lnSpc>
                <a:spcPct val="90000"/>
              </a:lnSpc>
              <a:spcBef>
                <a:spcPts val="1000"/>
              </a:spcBef>
              <a:spcAft>
                <a:spcPts val="0"/>
              </a:spcAft>
              <a:buSzPts val="1800"/>
              <a:buChar char="•"/>
            </a:pPr>
            <a:r>
              <a:rPr lang="es-MX" dirty="0"/>
              <a:t>0,7(X12 +X22)= X22 garantiza el 70% de petróleo refinado en la gasolina extra.</a:t>
            </a:r>
          </a:p>
          <a:p>
            <a:pPr marL="228600" lvl="0" indent="-203200" algn="l" rtl="0">
              <a:lnSpc>
                <a:spcPct val="90000"/>
              </a:lnSpc>
              <a:spcBef>
                <a:spcPts val="1000"/>
              </a:spcBef>
              <a:spcAft>
                <a:spcPts val="0"/>
              </a:spcAft>
              <a:buSzPts val="1800"/>
              <a:buChar char="•"/>
            </a:pPr>
            <a:r>
              <a:rPr lang="es-MX" dirty="0"/>
              <a:t>0,5(X13 + X23)= X13 garantiza el 50% de petróleo crudo en el </a:t>
            </a:r>
            <a:r>
              <a:rPr lang="es-MX" dirty="0" err="1"/>
              <a:t>acpm</a:t>
            </a:r>
            <a:r>
              <a:rPr lang="es-MX" dirty="0"/>
              <a:t>.</a:t>
            </a:r>
          </a:p>
          <a:p>
            <a:pPr marL="228600" lvl="0" indent="-203200" algn="l" rtl="0">
              <a:lnSpc>
                <a:spcPct val="90000"/>
              </a:lnSpc>
              <a:spcBef>
                <a:spcPts val="1000"/>
              </a:spcBef>
              <a:spcAft>
                <a:spcPts val="0"/>
              </a:spcAft>
              <a:buSzPts val="1800"/>
              <a:buChar char="•"/>
            </a:pPr>
            <a:r>
              <a:rPr lang="es-MX" dirty="0"/>
              <a:t>0,5(X13 + X23)= X23 garantiza el 50% de petróleo refinado en el </a:t>
            </a:r>
            <a:r>
              <a:rPr lang="es-MX" dirty="0" err="1"/>
              <a:t>acpm</a:t>
            </a:r>
            <a:r>
              <a:rPr lang="es-MX" dirty="0"/>
              <a:t>.</a:t>
            </a:r>
          </a:p>
          <a:p>
            <a:pPr marL="228600" lvl="0" indent="-203200" algn="l" rtl="0">
              <a:lnSpc>
                <a:spcPct val="90000"/>
              </a:lnSpc>
              <a:spcBef>
                <a:spcPts val="1000"/>
              </a:spcBef>
              <a:spcAft>
                <a:spcPts val="0"/>
              </a:spcAft>
              <a:buSzPts val="1800"/>
              <a:buChar char="•"/>
            </a:pPr>
            <a:r>
              <a:rPr lang="es-MX" dirty="0"/>
              <a:t>XIj≥0 para todo i ( i= 1 y 2) y para todo j ( j=1, 2 y 3 ).</a:t>
            </a:r>
            <a:endParaRPr dirty="0"/>
          </a:p>
        </p:txBody>
      </p:sp>
    </p:spTree>
    <p:extLst>
      <p:ext uri="{BB962C8B-B14F-4D97-AF65-F5344CB8AC3E}">
        <p14:creationId xmlns:p14="http://schemas.microsoft.com/office/powerpoint/2010/main" val="35456335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390" name="Google Shape;390;g11320854969_0_84"/>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s-MX" dirty="0"/>
              <a:t>Combustible ROMA produce gasolina blanca, roja y ACPM a partir de dos tipos de crudo A y B. Por requerimientos de calidad se requiere que la gasolina blanca contenga 30% de crudo A y 70% de crudo B; la gasolina roja debe contener 35% de crudo A y 65% de crudo B; mientras que el ACPM debe contener 60% de crudo A y 40% de crudo B. La compañía cuenta con una disponibilidad semanal de 3.000 galones de crudo A y 4.500 galones de crudo B, los cuales adquiere a $2.500 el galón de crudo A y $3.200 el galón de B.</a:t>
            </a:r>
          </a:p>
          <a:p>
            <a:pPr marL="0" lvl="0" indent="0" algn="l" rtl="0">
              <a:lnSpc>
                <a:spcPct val="90000"/>
              </a:lnSpc>
              <a:spcBef>
                <a:spcPts val="0"/>
              </a:spcBef>
              <a:spcAft>
                <a:spcPts val="0"/>
              </a:spcAft>
              <a:buNone/>
            </a:pPr>
            <a:endParaRPr lang="es-MX" dirty="0"/>
          </a:p>
          <a:p>
            <a:pPr marL="0" lvl="0" indent="0" algn="l" rtl="0">
              <a:lnSpc>
                <a:spcPct val="90000"/>
              </a:lnSpc>
              <a:spcBef>
                <a:spcPts val="0"/>
              </a:spcBef>
              <a:spcAft>
                <a:spcPts val="0"/>
              </a:spcAft>
              <a:buNone/>
            </a:pPr>
            <a:r>
              <a:rPr lang="es-MX" dirty="0"/>
              <a:t>Planteé el modelo matemático de programación lineal que se genera si se </a:t>
            </a:r>
            <a:r>
              <a:rPr lang="es-MX" dirty="0" err="1"/>
              <a:t>sabeque</a:t>
            </a:r>
            <a:r>
              <a:rPr lang="es-MX" dirty="0"/>
              <a:t> la gasolina blanca se vende a $4.800 el galón, la roja a $ 5.100 el galón y el ACPM $4.300 el galón.</a:t>
            </a:r>
          </a:p>
        </p:txBody>
      </p:sp>
    </p:spTree>
    <p:extLst>
      <p:ext uri="{BB962C8B-B14F-4D97-AF65-F5344CB8AC3E}">
        <p14:creationId xmlns:p14="http://schemas.microsoft.com/office/powerpoint/2010/main" val="35688698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pic>
        <p:nvPicPr>
          <p:cNvPr id="4" name="Imagen 3">
            <a:extLst>
              <a:ext uri="{FF2B5EF4-FFF2-40B4-BE49-F238E27FC236}">
                <a16:creationId xmlns:a16="http://schemas.microsoft.com/office/drawing/2014/main" id="{5526DC45-E814-4B1C-B3CC-0E59DAD7080E}"/>
              </a:ext>
            </a:extLst>
          </p:cNvPr>
          <p:cNvPicPr>
            <a:picLocks noChangeAspect="1"/>
          </p:cNvPicPr>
          <p:nvPr/>
        </p:nvPicPr>
        <p:blipFill>
          <a:blip r:embed="rId3"/>
          <a:stretch>
            <a:fillRect/>
          </a:stretch>
        </p:blipFill>
        <p:spPr>
          <a:xfrm>
            <a:off x="789542" y="2057373"/>
            <a:ext cx="11128911" cy="3830080"/>
          </a:xfrm>
          <a:prstGeom prst="rect">
            <a:avLst/>
          </a:prstGeom>
        </p:spPr>
      </p:pic>
    </p:spTree>
    <p:extLst>
      <p:ext uri="{BB962C8B-B14F-4D97-AF65-F5344CB8AC3E}">
        <p14:creationId xmlns:p14="http://schemas.microsoft.com/office/powerpoint/2010/main" val="522460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0000"/>
              </a:lnSpc>
              <a:spcBef>
                <a:spcPts val="0"/>
              </a:spcBef>
              <a:spcAft>
                <a:spcPts val="0"/>
              </a:spcAft>
              <a:buClr>
                <a:schemeClr val="dk1"/>
              </a:buClr>
              <a:buSzPts val="2200"/>
              <a:buNone/>
            </a:pPr>
            <a:r>
              <a:rPr lang="es-MX" dirty="0"/>
              <a:t>Definición de variables</a:t>
            </a:r>
            <a:endParaRPr dirty="0"/>
          </a:p>
          <a:p>
            <a:pPr marL="228600" lvl="0" indent="-228600" algn="l" rtl="0">
              <a:lnSpc>
                <a:spcPct val="90000"/>
              </a:lnSpc>
              <a:spcBef>
                <a:spcPts val="1000"/>
              </a:spcBef>
              <a:spcAft>
                <a:spcPts val="0"/>
              </a:spcAft>
              <a:buSzPts val="2200"/>
              <a:buChar char="•"/>
            </a:pPr>
            <a:r>
              <a:rPr lang="es-MX" dirty="0" err="1"/>
              <a:t>XIj</a:t>
            </a:r>
            <a:r>
              <a:rPr lang="es-MX" dirty="0"/>
              <a:t> = galones de gasolina tipo j (j=1, 2 y 3) fabricados semanalmente; y obtenidos a partir del crudo tipo i (i=1 y 2).</a:t>
            </a:r>
          </a:p>
          <a:p>
            <a:pPr marL="0" lvl="0" indent="0" algn="l" rtl="0">
              <a:lnSpc>
                <a:spcPct val="90000"/>
              </a:lnSpc>
              <a:spcBef>
                <a:spcPts val="1000"/>
              </a:spcBef>
              <a:spcAft>
                <a:spcPts val="0"/>
              </a:spcAft>
              <a:buSzPts val="2200"/>
              <a:buNone/>
            </a:pPr>
            <a:r>
              <a:rPr lang="es-MX" dirty="0"/>
              <a:t>Función objetivo</a:t>
            </a:r>
          </a:p>
          <a:p>
            <a:pPr marL="228600" lvl="0" indent="-228600" algn="l" rtl="0">
              <a:lnSpc>
                <a:spcPct val="90000"/>
              </a:lnSpc>
              <a:spcBef>
                <a:spcPts val="1000"/>
              </a:spcBef>
              <a:spcAft>
                <a:spcPts val="0"/>
              </a:spcAft>
              <a:buClr>
                <a:schemeClr val="dk1"/>
              </a:buClr>
              <a:buSzPts val="2200"/>
              <a:buChar char="•"/>
            </a:pPr>
            <a:r>
              <a:rPr lang="pl-PL" dirty="0"/>
              <a:t>Max Z = 4.800(X11 +X21) +5.100(X12 +X22) +4.300(X13 +X23)</a:t>
            </a:r>
            <a:r>
              <a:rPr lang="es-CO" dirty="0"/>
              <a:t> </a:t>
            </a:r>
            <a:r>
              <a:rPr lang="pl-PL" dirty="0"/>
              <a:t>-2.500(X11 +X12 +X13) -3.200(X21 +X22 +X23)</a:t>
            </a:r>
            <a:endParaRPr lang="es-CO" dirty="0"/>
          </a:p>
          <a:p>
            <a:pPr marL="0" lvl="0" indent="0" algn="l" rtl="0">
              <a:lnSpc>
                <a:spcPct val="90000"/>
              </a:lnSpc>
              <a:spcBef>
                <a:spcPts val="1000"/>
              </a:spcBef>
              <a:spcAft>
                <a:spcPts val="0"/>
              </a:spcAft>
              <a:buClr>
                <a:schemeClr val="dk1"/>
              </a:buClr>
              <a:buSzPts val="2200"/>
              <a:buNone/>
            </a:pPr>
            <a:r>
              <a:rPr lang="es-MX" dirty="0"/>
              <a:t>Restricciones del modelo</a:t>
            </a:r>
            <a:endParaRPr dirty="0"/>
          </a:p>
          <a:p>
            <a:pPr marL="228600" lvl="0" indent="-228600" algn="l" rtl="0">
              <a:lnSpc>
                <a:spcPct val="90000"/>
              </a:lnSpc>
              <a:spcBef>
                <a:spcPts val="1000"/>
              </a:spcBef>
              <a:spcAft>
                <a:spcPts val="0"/>
              </a:spcAft>
              <a:buSzPts val="2200"/>
              <a:buChar char="•"/>
            </a:pPr>
            <a:r>
              <a:rPr lang="es-MX" dirty="0"/>
              <a:t>X11+X12+X13 &lt; 3.000</a:t>
            </a:r>
          </a:p>
          <a:p>
            <a:pPr marL="228600" lvl="0" indent="-228600" algn="l" rtl="0">
              <a:lnSpc>
                <a:spcPct val="90000"/>
              </a:lnSpc>
              <a:spcBef>
                <a:spcPts val="1000"/>
              </a:spcBef>
              <a:spcAft>
                <a:spcPts val="0"/>
              </a:spcAft>
              <a:buSzPts val="2200"/>
              <a:buChar char="•"/>
            </a:pPr>
            <a:r>
              <a:rPr lang="es-MX" dirty="0"/>
              <a:t>X21+X22+X23 &lt; 4.500</a:t>
            </a:r>
          </a:p>
          <a:p>
            <a:pPr marL="228600" lvl="0" indent="-203200" algn="l" rtl="0">
              <a:lnSpc>
                <a:spcPct val="90000"/>
              </a:lnSpc>
              <a:spcBef>
                <a:spcPts val="1000"/>
              </a:spcBef>
              <a:spcAft>
                <a:spcPts val="0"/>
              </a:spcAft>
              <a:buSzPts val="1800"/>
              <a:buChar char="•"/>
            </a:pPr>
            <a:r>
              <a:rPr lang="es-MX" dirty="0"/>
              <a:t>Toca garantizar todos los contenidos de cada crudo en cada tipo de combustible fabricado utilizando las siguientes restricciones</a:t>
            </a:r>
          </a:p>
          <a:p>
            <a:pPr marL="228600" lvl="0" indent="-203200" algn="l" rtl="0">
              <a:lnSpc>
                <a:spcPct val="90000"/>
              </a:lnSpc>
              <a:spcBef>
                <a:spcPts val="1000"/>
              </a:spcBef>
              <a:spcAft>
                <a:spcPts val="0"/>
              </a:spcAft>
              <a:buSzPts val="1800"/>
              <a:buChar char="•"/>
            </a:pPr>
            <a:r>
              <a:rPr lang="es-MX" dirty="0"/>
              <a:t>X11 = 0.30(X11 +X21)</a:t>
            </a:r>
          </a:p>
          <a:p>
            <a:pPr marL="228600" lvl="0" indent="-203200" algn="l" rtl="0">
              <a:lnSpc>
                <a:spcPct val="90000"/>
              </a:lnSpc>
              <a:spcBef>
                <a:spcPts val="1000"/>
              </a:spcBef>
              <a:spcAft>
                <a:spcPts val="0"/>
              </a:spcAft>
              <a:buSzPts val="1800"/>
              <a:buChar char="•"/>
            </a:pPr>
            <a:r>
              <a:rPr lang="es-MX" dirty="0"/>
              <a:t>X21 = 0.70(X11 +X21)</a:t>
            </a:r>
          </a:p>
          <a:p>
            <a:pPr marL="228600" lvl="0" indent="-203200" algn="l" rtl="0">
              <a:lnSpc>
                <a:spcPct val="90000"/>
              </a:lnSpc>
              <a:spcBef>
                <a:spcPts val="1000"/>
              </a:spcBef>
              <a:spcAft>
                <a:spcPts val="0"/>
              </a:spcAft>
              <a:buSzPts val="1800"/>
              <a:buChar char="•"/>
            </a:pPr>
            <a:r>
              <a:rPr lang="es-MX" dirty="0"/>
              <a:t>X12 = 0.35(X12 +X22)</a:t>
            </a:r>
          </a:p>
          <a:p>
            <a:pPr marL="228600" lvl="0" indent="-203200" algn="l" rtl="0">
              <a:lnSpc>
                <a:spcPct val="90000"/>
              </a:lnSpc>
              <a:spcBef>
                <a:spcPts val="1000"/>
              </a:spcBef>
              <a:spcAft>
                <a:spcPts val="0"/>
              </a:spcAft>
              <a:buSzPts val="1800"/>
              <a:buChar char="•"/>
            </a:pPr>
            <a:r>
              <a:rPr lang="es-MX" dirty="0"/>
              <a:t>X22 = 0.65(X12 +X22)</a:t>
            </a:r>
          </a:p>
          <a:p>
            <a:pPr marL="228600" lvl="0" indent="-203200" algn="l" rtl="0">
              <a:lnSpc>
                <a:spcPct val="90000"/>
              </a:lnSpc>
              <a:spcBef>
                <a:spcPts val="1000"/>
              </a:spcBef>
              <a:spcAft>
                <a:spcPts val="0"/>
              </a:spcAft>
              <a:buSzPts val="1800"/>
              <a:buChar char="•"/>
            </a:pPr>
            <a:r>
              <a:rPr lang="es-MX" dirty="0"/>
              <a:t>X13 = 0.60(X13 +X23)</a:t>
            </a:r>
          </a:p>
          <a:p>
            <a:pPr marL="228600" lvl="0" indent="-203200" algn="l" rtl="0">
              <a:lnSpc>
                <a:spcPct val="90000"/>
              </a:lnSpc>
              <a:spcBef>
                <a:spcPts val="1000"/>
              </a:spcBef>
              <a:spcAft>
                <a:spcPts val="0"/>
              </a:spcAft>
              <a:buSzPts val="1800"/>
              <a:buChar char="•"/>
            </a:pPr>
            <a:r>
              <a:rPr lang="es-MX" dirty="0"/>
              <a:t>X23 = 0.40(X13 +X23)</a:t>
            </a:r>
          </a:p>
          <a:p>
            <a:pPr marL="228600" lvl="0" indent="-203200" algn="l" rtl="0">
              <a:lnSpc>
                <a:spcPct val="90000"/>
              </a:lnSpc>
              <a:spcBef>
                <a:spcPts val="1000"/>
              </a:spcBef>
              <a:spcAft>
                <a:spcPts val="0"/>
              </a:spcAft>
              <a:buSzPts val="1800"/>
              <a:buChar char="•"/>
            </a:pPr>
            <a:r>
              <a:rPr lang="es-MX" dirty="0"/>
              <a:t>XIj≥0</a:t>
            </a:r>
          </a:p>
        </p:txBody>
      </p:sp>
    </p:spTree>
    <p:extLst>
      <p:ext uri="{BB962C8B-B14F-4D97-AF65-F5344CB8AC3E}">
        <p14:creationId xmlns:p14="http://schemas.microsoft.com/office/powerpoint/2010/main" val="35521719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a:t>MODELO DE MEZCLA</a:t>
            </a:r>
            <a:endParaRPr/>
          </a:p>
        </p:txBody>
      </p:sp>
      <p:sp>
        <p:nvSpPr>
          <p:cNvPr id="6" name="Rectángulo 5">
            <a:extLst>
              <a:ext uri="{FF2B5EF4-FFF2-40B4-BE49-F238E27FC236}">
                <a16:creationId xmlns:a16="http://schemas.microsoft.com/office/drawing/2014/main" id="{D171CEBA-A5BB-F133-27C3-CB714FDE6203}"/>
              </a:ext>
            </a:extLst>
          </p:cNvPr>
          <p:cNvSpPr/>
          <p:nvPr/>
        </p:nvSpPr>
        <p:spPr>
          <a:xfrm>
            <a:off x="501915" y="1400843"/>
            <a:ext cx="11193184" cy="2246769"/>
          </a:xfrm>
          <a:prstGeom prst="rect">
            <a:avLst/>
          </a:prstGeom>
        </p:spPr>
        <p:txBody>
          <a:bodyPr wrap="square">
            <a:spAutoFit/>
          </a:bodyPr>
          <a:lstStyle/>
          <a:p>
            <a:pPr algn="just"/>
            <a:r>
              <a:rPr lang="es-CO" sz="2800" dirty="0">
                <a:solidFill>
                  <a:srgbClr val="333333"/>
                </a:solidFill>
                <a:latin typeface="Georgia Ref" panose="02040502050405020303" pitchFamily="18" charset="0"/>
                <a:ea typeface="Times New Roman" panose="02020603050405020304" pitchFamily="18" charset="0"/>
                <a:cs typeface="Arial" panose="020B0604020202020204" pitchFamily="34" charset="0"/>
              </a:rPr>
              <a:t>Suponga que una fabrica desea producir una aleación Z, con 30% del metal A, 30% del metal B y 40% del metal C. Suponga que hay 9 aleaciones en el mercado cuya composición y precios se conocen (Tabla 1). Se desea determinar la cantidad que debe comprarse de cada una de las nueve aleaciones, para formar 1 kilogramo de la aleación Z al menor costo.   </a:t>
            </a:r>
            <a:endParaRPr lang="es-CO" sz="2800" dirty="0"/>
          </a:p>
        </p:txBody>
      </p:sp>
      <p:graphicFrame>
        <p:nvGraphicFramePr>
          <p:cNvPr id="7" name="Tabla 6">
            <a:extLst>
              <a:ext uri="{FF2B5EF4-FFF2-40B4-BE49-F238E27FC236}">
                <a16:creationId xmlns:a16="http://schemas.microsoft.com/office/drawing/2014/main" id="{AF5B4084-44A2-84B9-10AC-71F432C4CDA2}"/>
              </a:ext>
            </a:extLst>
          </p:cNvPr>
          <p:cNvGraphicFramePr>
            <a:graphicFrameLocks noGrp="1"/>
          </p:cNvGraphicFramePr>
          <p:nvPr>
            <p:extLst>
              <p:ext uri="{D42A27DB-BD31-4B8C-83A1-F6EECF244321}">
                <p14:modId xmlns:p14="http://schemas.microsoft.com/office/powerpoint/2010/main" val="4110066864"/>
              </p:ext>
            </p:extLst>
          </p:nvPr>
        </p:nvGraphicFramePr>
        <p:xfrm>
          <a:off x="2841812" y="4065654"/>
          <a:ext cx="6629398" cy="1828799"/>
        </p:xfrm>
        <a:graphic>
          <a:graphicData uri="http://schemas.openxmlformats.org/drawingml/2006/table">
            <a:tbl>
              <a:tblPr>
                <a:tableStyleId>{21E4AEA4-8DFA-4A89-87EB-49C32662AFE0}</a:tableStyleId>
              </a:tblPr>
              <a:tblGrid>
                <a:gridCol w="1213376">
                  <a:extLst>
                    <a:ext uri="{9D8B030D-6E8A-4147-A177-3AD203B41FA5}">
                      <a16:colId xmlns:a16="http://schemas.microsoft.com/office/drawing/2014/main" val="3838991487"/>
                    </a:ext>
                  </a:extLst>
                </a:gridCol>
                <a:gridCol w="743832">
                  <a:extLst>
                    <a:ext uri="{9D8B030D-6E8A-4147-A177-3AD203B41FA5}">
                      <a16:colId xmlns:a16="http://schemas.microsoft.com/office/drawing/2014/main" val="1310563416"/>
                    </a:ext>
                  </a:extLst>
                </a:gridCol>
                <a:gridCol w="613661">
                  <a:extLst>
                    <a:ext uri="{9D8B030D-6E8A-4147-A177-3AD203B41FA5}">
                      <a16:colId xmlns:a16="http://schemas.microsoft.com/office/drawing/2014/main" val="3300954263"/>
                    </a:ext>
                  </a:extLst>
                </a:gridCol>
                <a:gridCol w="632256">
                  <a:extLst>
                    <a:ext uri="{9D8B030D-6E8A-4147-A177-3AD203B41FA5}">
                      <a16:colId xmlns:a16="http://schemas.microsoft.com/office/drawing/2014/main" val="2195989827"/>
                    </a:ext>
                  </a:extLst>
                </a:gridCol>
                <a:gridCol w="632256">
                  <a:extLst>
                    <a:ext uri="{9D8B030D-6E8A-4147-A177-3AD203B41FA5}">
                      <a16:colId xmlns:a16="http://schemas.microsoft.com/office/drawing/2014/main" val="2388650260"/>
                    </a:ext>
                  </a:extLst>
                </a:gridCol>
                <a:gridCol w="543926">
                  <a:extLst>
                    <a:ext uri="{9D8B030D-6E8A-4147-A177-3AD203B41FA5}">
                      <a16:colId xmlns:a16="http://schemas.microsoft.com/office/drawing/2014/main" val="2667621608"/>
                    </a:ext>
                  </a:extLst>
                </a:gridCol>
                <a:gridCol w="576469">
                  <a:extLst>
                    <a:ext uri="{9D8B030D-6E8A-4147-A177-3AD203B41FA5}">
                      <a16:colId xmlns:a16="http://schemas.microsoft.com/office/drawing/2014/main" val="3963249227"/>
                    </a:ext>
                  </a:extLst>
                </a:gridCol>
                <a:gridCol w="557874">
                  <a:extLst>
                    <a:ext uri="{9D8B030D-6E8A-4147-A177-3AD203B41FA5}">
                      <a16:colId xmlns:a16="http://schemas.microsoft.com/office/drawing/2014/main" val="2955418299"/>
                    </a:ext>
                  </a:extLst>
                </a:gridCol>
                <a:gridCol w="557874">
                  <a:extLst>
                    <a:ext uri="{9D8B030D-6E8A-4147-A177-3AD203B41FA5}">
                      <a16:colId xmlns:a16="http://schemas.microsoft.com/office/drawing/2014/main" val="3009393480"/>
                    </a:ext>
                  </a:extLst>
                </a:gridCol>
                <a:gridCol w="557874">
                  <a:extLst>
                    <a:ext uri="{9D8B030D-6E8A-4147-A177-3AD203B41FA5}">
                      <a16:colId xmlns:a16="http://schemas.microsoft.com/office/drawing/2014/main" val="2768444912"/>
                    </a:ext>
                  </a:extLst>
                </a:gridCol>
              </a:tblGrid>
              <a:tr h="382138">
                <a:tc>
                  <a:txBody>
                    <a:bodyPr/>
                    <a:lstStyle/>
                    <a:p>
                      <a:pPr algn="ctr" fontAlgn="b"/>
                      <a:r>
                        <a:rPr lang="es-CO" sz="1800" u="none" strike="noStrike" dirty="0">
                          <a:effectLst/>
                        </a:rPr>
                        <a:t>Aleación</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1</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2</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3</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4</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5</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6</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7</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8</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9</a:t>
                      </a:r>
                      <a:endParaRPr lang="es-CO" sz="18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21841172"/>
                  </a:ext>
                </a:extLst>
              </a:tr>
              <a:tr h="354841">
                <a:tc>
                  <a:txBody>
                    <a:bodyPr/>
                    <a:lstStyle/>
                    <a:p>
                      <a:pPr algn="ctr" fontAlgn="b"/>
                      <a:r>
                        <a:rPr lang="es-CO" sz="1800" u="none" strike="noStrike">
                          <a:effectLst/>
                        </a:rPr>
                        <a:t>%A</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10</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40</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60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50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20</a:t>
                      </a:r>
                      <a:endParaRPr lang="es-CO" sz="18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273226034"/>
                  </a:ext>
                </a:extLst>
              </a:tr>
              <a:tr h="354841">
                <a:tc>
                  <a:txBody>
                    <a:bodyPr/>
                    <a:lstStyle/>
                    <a:p>
                      <a:pPr algn="ctr" fontAlgn="b"/>
                      <a:r>
                        <a:rPr lang="es-CO" sz="1800" u="none" strike="noStrike">
                          <a:effectLst/>
                        </a:rPr>
                        <a:t>%B</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10</a:t>
                      </a:r>
                      <a:endParaRPr lang="es-CO"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50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40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20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40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13897575"/>
                  </a:ext>
                </a:extLst>
              </a:tr>
              <a:tr h="354841">
                <a:tc>
                  <a:txBody>
                    <a:bodyPr/>
                    <a:lstStyle/>
                    <a:p>
                      <a:pPr algn="ctr" fontAlgn="b"/>
                      <a:r>
                        <a:rPr lang="es-CO" sz="1800" u="none" strike="noStrike">
                          <a:effectLst/>
                        </a:rPr>
                        <a:t>%C</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80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60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40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30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50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10</a:t>
                      </a:r>
                      <a:endParaRPr lang="es-CO"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50</a:t>
                      </a:r>
                      <a:endParaRPr lang="es-CO" sz="18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02502951"/>
                  </a:ext>
                </a:extLst>
              </a:tr>
              <a:tr h="382138">
                <a:tc>
                  <a:txBody>
                    <a:bodyPr/>
                    <a:lstStyle/>
                    <a:p>
                      <a:pPr algn="ctr" fontAlgn="b"/>
                      <a:r>
                        <a:rPr lang="es-CO" sz="1800" u="none" strike="noStrike" dirty="0">
                          <a:effectLst/>
                        </a:rPr>
                        <a:t>Costo $/kg</a:t>
                      </a:r>
                      <a:endParaRPr lang="es-CO" sz="1800" b="1"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82</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86</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116</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120</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152</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152</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146</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a:effectLst/>
                        </a:rPr>
                        <a:t>138</a:t>
                      </a:r>
                      <a:endParaRPr lang="es-CO" sz="1800" b="1"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s-CO" sz="1800" u="none" strike="noStrike" dirty="0">
                          <a:effectLst/>
                        </a:rPr>
                        <a:t>146</a:t>
                      </a:r>
                      <a:endParaRPr lang="es-CO" sz="18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20927960"/>
                  </a:ext>
                </a:extLst>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23698"/>
            <a:ext cx="10363200" cy="748988"/>
          </a:xfrm>
          <a:prstGeom prst="rect">
            <a:avLst/>
          </a:prstGeom>
          <a:noFill/>
        </p:spPr>
        <p:txBody>
          <a:bodyPr wrap="square">
            <a:spAutoFit/>
          </a:bodyPr>
          <a:lstStyle/>
          <a:p>
            <a:r>
              <a:rPr lang="es-ES" sz="4267" dirty="0">
                <a:latin typeface="Ancizar Sans Black" panose="020B0A02040300000003" pitchFamily="34" charset="0"/>
              </a:rPr>
              <a:t>Ejemplo Planeación regional</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61007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 name="Diagrama de flujo: datos 1">
            <a:extLst>
              <a:ext uri="{FF2B5EF4-FFF2-40B4-BE49-F238E27FC236}">
                <a16:creationId xmlns:a16="http://schemas.microsoft.com/office/drawing/2014/main" id="{A18E9A09-423F-444E-8719-836BB2E8D08E}"/>
              </a:ext>
            </a:extLst>
          </p:cNvPr>
          <p:cNvSpPr/>
          <p:nvPr/>
        </p:nvSpPr>
        <p:spPr bwMode="auto">
          <a:xfrm>
            <a:off x="0" y="914870"/>
            <a:ext cx="5181600" cy="5740392"/>
          </a:xfrm>
          <a:prstGeom prst="flowChartInputOutput">
            <a:avLst/>
          </a:prstGeom>
          <a:solidFill>
            <a:schemeClr val="accent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p:sp>
        <p:nvSpPr>
          <p:cNvPr id="3" name="Triángulo rectángulo 2">
            <a:extLst>
              <a:ext uri="{FF2B5EF4-FFF2-40B4-BE49-F238E27FC236}">
                <a16:creationId xmlns:a16="http://schemas.microsoft.com/office/drawing/2014/main" id="{A1E3CEDB-DC2E-4BE5-8FFE-56610497B727}"/>
              </a:ext>
            </a:extLst>
          </p:cNvPr>
          <p:cNvSpPr/>
          <p:nvPr/>
        </p:nvSpPr>
        <p:spPr bwMode="auto">
          <a:xfrm rot="10800000" flipH="1">
            <a:off x="0" y="914863"/>
            <a:ext cx="1073376" cy="5461001"/>
          </a:xfrm>
          <a:custGeom>
            <a:avLst/>
            <a:gdLst>
              <a:gd name="connsiteX0" fmla="*/ 0 w 762001"/>
              <a:gd name="connsiteY0" fmla="*/ 4095751 h 4095751"/>
              <a:gd name="connsiteX1" fmla="*/ 0 w 762001"/>
              <a:gd name="connsiteY1" fmla="*/ 0 h 4095751"/>
              <a:gd name="connsiteX2" fmla="*/ 762001 w 762001"/>
              <a:gd name="connsiteY2" fmla="*/ 4095751 h 4095751"/>
              <a:gd name="connsiteX3" fmla="*/ 0 w 762001"/>
              <a:gd name="connsiteY3" fmla="*/ 4095751 h 4095751"/>
              <a:gd name="connsiteX0" fmla="*/ 0 w 805032"/>
              <a:gd name="connsiteY0" fmla="*/ 4095751 h 4095751"/>
              <a:gd name="connsiteX1" fmla="*/ 0 w 805032"/>
              <a:gd name="connsiteY1" fmla="*/ 0 h 4095751"/>
              <a:gd name="connsiteX2" fmla="*/ 805032 w 805032"/>
              <a:gd name="connsiteY2" fmla="*/ 4095751 h 4095751"/>
              <a:gd name="connsiteX3" fmla="*/ 0 w 805032"/>
              <a:gd name="connsiteY3" fmla="*/ 4095751 h 4095751"/>
            </a:gdLst>
            <a:ahLst/>
            <a:cxnLst>
              <a:cxn ang="0">
                <a:pos x="connsiteX0" y="connsiteY0"/>
              </a:cxn>
              <a:cxn ang="0">
                <a:pos x="connsiteX1" y="connsiteY1"/>
              </a:cxn>
              <a:cxn ang="0">
                <a:pos x="connsiteX2" y="connsiteY2"/>
              </a:cxn>
              <a:cxn ang="0">
                <a:pos x="connsiteX3" y="connsiteY3"/>
              </a:cxn>
            </a:cxnLst>
            <a:rect l="l" t="t" r="r" b="b"/>
            <a:pathLst>
              <a:path w="805032" h="4095751">
                <a:moveTo>
                  <a:pt x="0" y="4095751"/>
                </a:moveTo>
                <a:lnTo>
                  <a:pt x="0" y="0"/>
                </a:lnTo>
                <a:lnTo>
                  <a:pt x="805032" y="4095751"/>
                </a:lnTo>
                <a:lnTo>
                  <a:pt x="0" y="4095751"/>
                </a:lnTo>
                <a:close/>
              </a:path>
            </a:pathLst>
          </a:custGeom>
          <a:solidFill>
            <a:srgbClr val="002060"/>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p:sp>
        <p:nvSpPr>
          <p:cNvPr id="5" name="CuadroTexto 4">
            <a:extLst>
              <a:ext uri="{FF2B5EF4-FFF2-40B4-BE49-F238E27FC236}">
                <a16:creationId xmlns:a16="http://schemas.microsoft.com/office/drawing/2014/main" id="{D9F23F7F-70D6-4C9E-BC9F-F554265636E4}"/>
              </a:ext>
            </a:extLst>
          </p:cNvPr>
          <p:cNvSpPr txBox="1"/>
          <p:nvPr/>
        </p:nvSpPr>
        <p:spPr>
          <a:xfrm>
            <a:off x="508000" y="883367"/>
            <a:ext cx="4648201" cy="1569660"/>
          </a:xfrm>
          <a:prstGeom prst="rect">
            <a:avLst/>
          </a:prstGeom>
          <a:noFill/>
        </p:spPr>
        <p:txBody>
          <a:bodyPr wrap="square" rtlCol="0">
            <a:spAutoFit/>
          </a:bodyPr>
          <a:lstStyle/>
          <a:p>
            <a:r>
              <a:rPr lang="es-MX" sz="1600" b="1" dirty="0">
                <a:solidFill>
                  <a:schemeClr val="bg1"/>
                </a:solidFill>
              </a:rPr>
              <a:t>La CONFEDERACIÓN SUR DE KIBBUTZIM está formada por tres kibbutzim(comunidades agrícolas comunales) de Israel. La planeación global de este grupo se hace en su oficina de coordinación técnica. En la actualidad planean la producción agrícola para el próximo año.</a:t>
            </a:r>
          </a:p>
        </p:txBody>
      </p:sp>
      <p:sp>
        <p:nvSpPr>
          <p:cNvPr id="6" name="CuadroTexto 5">
            <a:extLst>
              <a:ext uri="{FF2B5EF4-FFF2-40B4-BE49-F238E27FC236}">
                <a16:creationId xmlns:a16="http://schemas.microsoft.com/office/drawing/2014/main" id="{69BD4037-7327-4A31-9914-2F51DC75B834}"/>
              </a:ext>
            </a:extLst>
          </p:cNvPr>
          <p:cNvSpPr txBox="1"/>
          <p:nvPr/>
        </p:nvSpPr>
        <p:spPr>
          <a:xfrm>
            <a:off x="332031" y="2383694"/>
            <a:ext cx="4544770" cy="1323439"/>
          </a:xfrm>
          <a:prstGeom prst="rect">
            <a:avLst/>
          </a:prstGeom>
          <a:noFill/>
        </p:spPr>
        <p:txBody>
          <a:bodyPr wrap="square" rtlCol="0">
            <a:spAutoFit/>
          </a:bodyPr>
          <a:lstStyle/>
          <a:p>
            <a:r>
              <a:rPr lang="es-MX" sz="1600" b="1" dirty="0">
                <a:solidFill>
                  <a:schemeClr val="bg1"/>
                </a:solidFill>
              </a:rPr>
              <a:t>La producción agrícola está limitada tanto por la extensión de terreno disponible para irrigación como por la cantidad de agua que la comisión de aguas (una oficina del gobierno nacional) asigna para irrigarlo. Tabla 1</a:t>
            </a:r>
          </a:p>
        </p:txBody>
      </p:sp>
      <p:sp>
        <p:nvSpPr>
          <p:cNvPr id="8" name="CuadroTexto 7">
            <a:extLst>
              <a:ext uri="{FF2B5EF4-FFF2-40B4-BE49-F238E27FC236}">
                <a16:creationId xmlns:a16="http://schemas.microsoft.com/office/drawing/2014/main" id="{7A133601-DDF6-4BF7-A655-4658CFB2A732}"/>
              </a:ext>
            </a:extLst>
          </p:cNvPr>
          <p:cNvSpPr txBox="1"/>
          <p:nvPr/>
        </p:nvSpPr>
        <p:spPr>
          <a:xfrm>
            <a:off x="203200" y="3638160"/>
            <a:ext cx="4311422" cy="1569660"/>
          </a:xfrm>
          <a:prstGeom prst="rect">
            <a:avLst/>
          </a:prstGeom>
          <a:noFill/>
        </p:spPr>
        <p:txBody>
          <a:bodyPr wrap="square" rtlCol="0">
            <a:spAutoFit/>
          </a:bodyPr>
          <a:lstStyle/>
          <a:p>
            <a:r>
              <a:rPr lang="es-MX" sz="1600" b="1" dirty="0">
                <a:solidFill>
                  <a:schemeClr val="bg1"/>
                </a:solidFill>
              </a:rPr>
              <a:t>Los tipos de cultivos adecuados para la región incluyen </a:t>
            </a:r>
            <a:r>
              <a:rPr lang="es-MX" sz="1600" b="1" dirty="0">
                <a:solidFill>
                  <a:srgbClr val="C00000"/>
                </a:solidFill>
              </a:rPr>
              <a:t>remolacha, algodón y sorgo, </a:t>
            </a:r>
            <a:r>
              <a:rPr lang="es-MX" sz="1600" b="1" dirty="0">
                <a:solidFill>
                  <a:schemeClr val="bg1"/>
                </a:solidFill>
              </a:rPr>
              <a:t>que son precisamente los tres que están en estudio para la estación venidera</a:t>
            </a:r>
            <a:r>
              <a:rPr lang="es-CO" sz="1600" b="1" dirty="0">
                <a:solidFill>
                  <a:schemeClr val="bg1"/>
                </a:solidFill>
              </a:rPr>
              <a:t>. Los cultivos difieren primordialmente en su  rendimiento neto</a:t>
            </a:r>
            <a:endParaRPr lang="es-MX" sz="1600" b="1" dirty="0">
              <a:solidFill>
                <a:schemeClr val="bg1"/>
              </a:solidFill>
            </a:endParaRPr>
          </a:p>
        </p:txBody>
      </p:sp>
      <p:sp>
        <p:nvSpPr>
          <p:cNvPr id="10" name="CuadroTexto 9">
            <a:extLst>
              <a:ext uri="{FF2B5EF4-FFF2-40B4-BE49-F238E27FC236}">
                <a16:creationId xmlns:a16="http://schemas.microsoft.com/office/drawing/2014/main" id="{EAA4AFDF-D065-4FD6-8F4B-F0051324998F}"/>
              </a:ext>
            </a:extLst>
          </p:cNvPr>
          <p:cNvSpPr txBox="1"/>
          <p:nvPr/>
        </p:nvSpPr>
        <p:spPr>
          <a:xfrm>
            <a:off x="203200" y="5133111"/>
            <a:ext cx="3759200" cy="1569660"/>
          </a:xfrm>
          <a:prstGeom prst="rect">
            <a:avLst/>
          </a:prstGeom>
          <a:noFill/>
        </p:spPr>
        <p:txBody>
          <a:bodyPr wrap="square" rtlCol="0">
            <a:spAutoFit/>
          </a:bodyPr>
          <a:lstStyle/>
          <a:p>
            <a:r>
              <a:rPr lang="es-MX" sz="1600" b="1" dirty="0">
                <a:solidFill>
                  <a:schemeClr val="bg1"/>
                </a:solidFill>
              </a:rPr>
              <a:t>esperado por acre y en consumo de agua. Además, el Ministerio de Agricultura ha establecido una cantidad máxima de acres que la Confederación puede  dedicar a estos cultivos.  Tabla  2  	</a:t>
            </a:r>
            <a:endParaRPr lang="es-CO" sz="1600" b="1" dirty="0">
              <a:solidFill>
                <a:schemeClr val="bg1"/>
              </a:solidFill>
            </a:endParaRPr>
          </a:p>
        </p:txBody>
      </p:sp>
      <p:graphicFrame>
        <p:nvGraphicFramePr>
          <p:cNvPr id="11" name="Tabla 11">
            <a:extLst>
              <a:ext uri="{FF2B5EF4-FFF2-40B4-BE49-F238E27FC236}">
                <a16:creationId xmlns:a16="http://schemas.microsoft.com/office/drawing/2014/main" id="{41F112BC-792F-4E69-876A-467ECD3D0540}"/>
              </a:ext>
            </a:extLst>
          </p:cNvPr>
          <p:cNvGraphicFramePr>
            <a:graphicFrameLocks noGrp="1"/>
          </p:cNvGraphicFramePr>
          <p:nvPr>
            <p:extLst>
              <p:ext uri="{D42A27DB-BD31-4B8C-83A1-F6EECF244321}">
                <p14:modId xmlns:p14="http://schemas.microsoft.com/office/powerpoint/2010/main" val="337732381"/>
              </p:ext>
            </p:extLst>
          </p:nvPr>
        </p:nvGraphicFramePr>
        <p:xfrm>
          <a:off x="5294069" y="1260450"/>
          <a:ext cx="6584892" cy="2184399"/>
        </p:xfrm>
        <a:graphic>
          <a:graphicData uri="http://schemas.openxmlformats.org/drawingml/2006/table">
            <a:tbl>
              <a:tblPr firstRow="1" bandRow="1">
                <a:tableStyleId>{5C22544A-7EE6-4342-B048-85BDC9FD1C3A}</a:tableStyleId>
              </a:tblPr>
              <a:tblGrid>
                <a:gridCol w="2194964">
                  <a:extLst>
                    <a:ext uri="{9D8B030D-6E8A-4147-A177-3AD203B41FA5}">
                      <a16:colId xmlns:a16="http://schemas.microsoft.com/office/drawing/2014/main" val="278688286"/>
                    </a:ext>
                  </a:extLst>
                </a:gridCol>
                <a:gridCol w="2194964">
                  <a:extLst>
                    <a:ext uri="{9D8B030D-6E8A-4147-A177-3AD203B41FA5}">
                      <a16:colId xmlns:a16="http://schemas.microsoft.com/office/drawing/2014/main" val="909943370"/>
                    </a:ext>
                  </a:extLst>
                </a:gridCol>
                <a:gridCol w="2194964">
                  <a:extLst>
                    <a:ext uri="{9D8B030D-6E8A-4147-A177-3AD203B41FA5}">
                      <a16:colId xmlns:a16="http://schemas.microsoft.com/office/drawing/2014/main" val="2602797618"/>
                    </a:ext>
                  </a:extLst>
                </a:gridCol>
              </a:tblGrid>
              <a:tr h="690880">
                <a:tc>
                  <a:txBody>
                    <a:bodyPr/>
                    <a:lstStyle/>
                    <a:p>
                      <a:pPr algn="ctr"/>
                      <a:r>
                        <a:rPr lang="es-MX" sz="1900" dirty="0"/>
                        <a:t>Kibbutz </a:t>
                      </a:r>
                      <a:endParaRPr lang="es-CO" sz="1900" dirty="0"/>
                    </a:p>
                  </a:txBody>
                  <a:tcPr marL="121920" marR="121920" marT="60960" marB="60960" anchor="ctr"/>
                </a:tc>
                <a:tc>
                  <a:txBody>
                    <a:bodyPr/>
                    <a:lstStyle/>
                    <a:p>
                      <a:pPr algn="ctr"/>
                      <a:r>
                        <a:rPr lang="es-MX" sz="1900" dirty="0"/>
                        <a:t>Terreno disponible (acres)</a:t>
                      </a:r>
                      <a:endParaRPr lang="es-CO" sz="1900" dirty="0"/>
                    </a:p>
                  </a:txBody>
                  <a:tcPr marL="121920" marR="121920" marT="60960" marB="60960" anchor="ctr"/>
                </a:tc>
                <a:tc>
                  <a:txBody>
                    <a:bodyPr/>
                    <a:lstStyle/>
                    <a:p>
                      <a:pPr algn="ctr"/>
                      <a:r>
                        <a:rPr lang="es-MX" sz="1900" dirty="0"/>
                        <a:t>Asignación de agua (pies-acre)</a:t>
                      </a:r>
                      <a:endParaRPr lang="es-CO" sz="1900" dirty="0"/>
                    </a:p>
                  </a:txBody>
                  <a:tcPr marL="121920" marR="121920" marT="60960" marB="60960" anchor="ctr"/>
                </a:tc>
                <a:extLst>
                  <a:ext uri="{0D108BD9-81ED-4DB2-BD59-A6C34878D82A}">
                    <a16:rowId xmlns:a16="http://schemas.microsoft.com/office/drawing/2014/main" val="488785025"/>
                  </a:ext>
                </a:extLst>
              </a:tr>
              <a:tr h="494453">
                <a:tc>
                  <a:txBody>
                    <a:bodyPr/>
                    <a:lstStyle/>
                    <a:p>
                      <a:pPr algn="ctr"/>
                      <a:r>
                        <a:rPr lang="es-MX" sz="1900" dirty="0"/>
                        <a:t>1</a:t>
                      </a:r>
                      <a:endParaRPr lang="es-CO" sz="1900" dirty="0"/>
                    </a:p>
                  </a:txBody>
                  <a:tcPr marL="121920" marR="121920" marT="60960" marB="60960" anchor="ctr"/>
                </a:tc>
                <a:tc>
                  <a:txBody>
                    <a:bodyPr/>
                    <a:lstStyle/>
                    <a:p>
                      <a:pPr algn="ctr"/>
                      <a:r>
                        <a:rPr lang="es-MX" sz="1900" dirty="0"/>
                        <a:t>400</a:t>
                      </a:r>
                      <a:endParaRPr lang="es-CO" sz="1900" dirty="0"/>
                    </a:p>
                  </a:txBody>
                  <a:tcPr marL="121920" marR="121920" marT="60960" marB="60960" anchor="ctr"/>
                </a:tc>
                <a:tc>
                  <a:txBody>
                    <a:bodyPr/>
                    <a:lstStyle/>
                    <a:p>
                      <a:pPr algn="ctr"/>
                      <a:r>
                        <a:rPr lang="es-MX" sz="1900" dirty="0"/>
                        <a:t>600</a:t>
                      </a:r>
                      <a:endParaRPr lang="es-CO" sz="1900" dirty="0"/>
                    </a:p>
                  </a:txBody>
                  <a:tcPr marL="121920" marR="121920" marT="60960" marB="60960" anchor="ctr"/>
                </a:tc>
                <a:extLst>
                  <a:ext uri="{0D108BD9-81ED-4DB2-BD59-A6C34878D82A}">
                    <a16:rowId xmlns:a16="http://schemas.microsoft.com/office/drawing/2014/main" val="644978256"/>
                  </a:ext>
                </a:extLst>
              </a:tr>
              <a:tr h="494453">
                <a:tc>
                  <a:txBody>
                    <a:bodyPr/>
                    <a:lstStyle/>
                    <a:p>
                      <a:pPr algn="ctr"/>
                      <a:r>
                        <a:rPr lang="es-MX" sz="1900" dirty="0"/>
                        <a:t>2</a:t>
                      </a:r>
                      <a:endParaRPr lang="es-CO" sz="1900" dirty="0"/>
                    </a:p>
                  </a:txBody>
                  <a:tcPr marL="121920" marR="121920" marT="60960" marB="60960" anchor="ctr"/>
                </a:tc>
                <a:tc>
                  <a:txBody>
                    <a:bodyPr/>
                    <a:lstStyle/>
                    <a:p>
                      <a:pPr algn="ctr"/>
                      <a:r>
                        <a:rPr lang="es-MX" sz="1900" dirty="0"/>
                        <a:t>600</a:t>
                      </a:r>
                      <a:endParaRPr lang="es-CO" sz="1900" dirty="0"/>
                    </a:p>
                  </a:txBody>
                  <a:tcPr marL="121920" marR="121920" marT="60960" marB="60960" anchor="ctr"/>
                </a:tc>
                <a:tc>
                  <a:txBody>
                    <a:bodyPr/>
                    <a:lstStyle/>
                    <a:p>
                      <a:pPr algn="ctr"/>
                      <a:r>
                        <a:rPr lang="es-MX" sz="1900" dirty="0"/>
                        <a:t>800</a:t>
                      </a:r>
                      <a:endParaRPr lang="es-CO" sz="1900" dirty="0"/>
                    </a:p>
                  </a:txBody>
                  <a:tcPr marL="121920" marR="121920" marT="60960" marB="60960" anchor="ctr"/>
                </a:tc>
                <a:extLst>
                  <a:ext uri="{0D108BD9-81ED-4DB2-BD59-A6C34878D82A}">
                    <a16:rowId xmlns:a16="http://schemas.microsoft.com/office/drawing/2014/main" val="4290569139"/>
                  </a:ext>
                </a:extLst>
              </a:tr>
              <a:tr h="494453">
                <a:tc>
                  <a:txBody>
                    <a:bodyPr/>
                    <a:lstStyle/>
                    <a:p>
                      <a:pPr algn="ctr"/>
                      <a:r>
                        <a:rPr lang="es-MX" sz="1900" dirty="0"/>
                        <a:t>3</a:t>
                      </a:r>
                      <a:endParaRPr lang="es-CO" sz="1900" dirty="0"/>
                    </a:p>
                  </a:txBody>
                  <a:tcPr marL="121920" marR="121920" marT="60960" marB="60960" anchor="ctr"/>
                </a:tc>
                <a:tc>
                  <a:txBody>
                    <a:bodyPr/>
                    <a:lstStyle/>
                    <a:p>
                      <a:pPr algn="ctr"/>
                      <a:r>
                        <a:rPr lang="es-MX" sz="1900" dirty="0"/>
                        <a:t>300</a:t>
                      </a:r>
                      <a:endParaRPr lang="es-CO" sz="1900" dirty="0"/>
                    </a:p>
                  </a:txBody>
                  <a:tcPr marL="121920" marR="121920" marT="60960" marB="60960" anchor="ctr"/>
                </a:tc>
                <a:tc>
                  <a:txBody>
                    <a:bodyPr/>
                    <a:lstStyle/>
                    <a:p>
                      <a:pPr algn="ctr"/>
                      <a:r>
                        <a:rPr lang="es-MX" sz="1900" dirty="0"/>
                        <a:t>375</a:t>
                      </a:r>
                      <a:endParaRPr lang="es-CO" sz="1900" dirty="0"/>
                    </a:p>
                  </a:txBody>
                  <a:tcPr marL="121920" marR="121920" marT="60960" marB="60960" anchor="ctr"/>
                </a:tc>
                <a:extLst>
                  <a:ext uri="{0D108BD9-81ED-4DB2-BD59-A6C34878D82A}">
                    <a16:rowId xmlns:a16="http://schemas.microsoft.com/office/drawing/2014/main" val="1023962264"/>
                  </a:ext>
                </a:extLst>
              </a:tr>
            </a:tbl>
          </a:graphicData>
        </a:graphic>
      </p:graphicFrame>
      <p:graphicFrame>
        <p:nvGraphicFramePr>
          <p:cNvPr id="42" name="Tabla 11">
            <a:extLst>
              <a:ext uri="{FF2B5EF4-FFF2-40B4-BE49-F238E27FC236}">
                <a16:creationId xmlns:a16="http://schemas.microsoft.com/office/drawing/2014/main" id="{A5F31172-474E-4C01-AB01-461C5E0F4861}"/>
              </a:ext>
            </a:extLst>
          </p:cNvPr>
          <p:cNvGraphicFramePr>
            <a:graphicFrameLocks noGrp="1"/>
          </p:cNvGraphicFramePr>
          <p:nvPr>
            <p:extLst>
              <p:ext uri="{D42A27DB-BD31-4B8C-83A1-F6EECF244321}">
                <p14:modId xmlns:p14="http://schemas.microsoft.com/office/powerpoint/2010/main" val="157827888"/>
              </p:ext>
            </p:extLst>
          </p:nvPr>
        </p:nvGraphicFramePr>
        <p:xfrm>
          <a:off x="5295901" y="3891743"/>
          <a:ext cx="6584892" cy="2743199"/>
        </p:xfrm>
        <a:graphic>
          <a:graphicData uri="http://schemas.openxmlformats.org/drawingml/2006/table">
            <a:tbl>
              <a:tblPr firstRow="1" bandRow="1">
                <a:tableStyleId>{5C22544A-7EE6-4342-B048-85BDC9FD1C3A}</a:tableStyleId>
              </a:tblPr>
              <a:tblGrid>
                <a:gridCol w="1646223">
                  <a:extLst>
                    <a:ext uri="{9D8B030D-6E8A-4147-A177-3AD203B41FA5}">
                      <a16:colId xmlns:a16="http://schemas.microsoft.com/office/drawing/2014/main" val="278688286"/>
                    </a:ext>
                  </a:extLst>
                </a:gridCol>
                <a:gridCol w="1646223">
                  <a:extLst>
                    <a:ext uri="{9D8B030D-6E8A-4147-A177-3AD203B41FA5}">
                      <a16:colId xmlns:a16="http://schemas.microsoft.com/office/drawing/2014/main" val="909943370"/>
                    </a:ext>
                  </a:extLst>
                </a:gridCol>
                <a:gridCol w="1646223">
                  <a:extLst>
                    <a:ext uri="{9D8B030D-6E8A-4147-A177-3AD203B41FA5}">
                      <a16:colId xmlns:a16="http://schemas.microsoft.com/office/drawing/2014/main" val="2602797618"/>
                    </a:ext>
                  </a:extLst>
                </a:gridCol>
                <a:gridCol w="1646223">
                  <a:extLst>
                    <a:ext uri="{9D8B030D-6E8A-4147-A177-3AD203B41FA5}">
                      <a16:colId xmlns:a16="http://schemas.microsoft.com/office/drawing/2014/main" val="1755033210"/>
                    </a:ext>
                  </a:extLst>
                </a:gridCol>
              </a:tblGrid>
              <a:tr h="1259840">
                <a:tc>
                  <a:txBody>
                    <a:bodyPr/>
                    <a:lstStyle/>
                    <a:p>
                      <a:pPr algn="ctr"/>
                      <a:r>
                        <a:rPr lang="es-MX" sz="1900" dirty="0"/>
                        <a:t>Cultivo</a:t>
                      </a:r>
                      <a:endParaRPr lang="es-CO" sz="1900" dirty="0"/>
                    </a:p>
                  </a:txBody>
                  <a:tcPr marL="121920" marR="121920" marT="60960" marB="60960" anchor="ctr"/>
                </a:tc>
                <a:tc>
                  <a:txBody>
                    <a:bodyPr/>
                    <a:lstStyle/>
                    <a:p>
                      <a:pPr algn="ctr"/>
                      <a:r>
                        <a:rPr lang="es-MX" sz="1900" dirty="0"/>
                        <a:t>Cantidad máxima (acres)</a:t>
                      </a:r>
                      <a:endParaRPr lang="es-CO" sz="1900" dirty="0"/>
                    </a:p>
                  </a:txBody>
                  <a:tcPr marL="121920" marR="121920" marT="60960" marB="60960" anchor="ctr"/>
                </a:tc>
                <a:tc>
                  <a:txBody>
                    <a:bodyPr/>
                    <a:lstStyle/>
                    <a:p>
                      <a:pPr algn="ctr"/>
                      <a:r>
                        <a:rPr lang="es-MX" sz="1900" dirty="0"/>
                        <a:t>Consumo deagua (pies-acre/acre)</a:t>
                      </a:r>
                      <a:endParaRPr lang="es-CO" sz="1900" dirty="0"/>
                    </a:p>
                  </a:txBody>
                  <a:tcPr marL="121920" marR="121920" marT="60960" marB="60960" anchor="ctr"/>
                </a:tc>
                <a:tc>
                  <a:txBody>
                    <a:bodyPr/>
                    <a:lstStyle/>
                    <a:p>
                      <a:pPr algn="ctr"/>
                      <a:r>
                        <a:rPr lang="es-MX" sz="1900" dirty="0"/>
                        <a:t>Rendimiento neto ($/acre)</a:t>
                      </a:r>
                      <a:endParaRPr lang="es-CO" sz="1900" dirty="0"/>
                    </a:p>
                  </a:txBody>
                  <a:tcPr marL="121920" marR="121920" marT="60960" marB="60960" anchor="ctr"/>
                </a:tc>
                <a:extLst>
                  <a:ext uri="{0D108BD9-81ED-4DB2-BD59-A6C34878D82A}">
                    <a16:rowId xmlns:a16="http://schemas.microsoft.com/office/drawing/2014/main" val="488785025"/>
                  </a:ext>
                </a:extLst>
              </a:tr>
              <a:tr h="494453">
                <a:tc>
                  <a:txBody>
                    <a:bodyPr/>
                    <a:lstStyle/>
                    <a:p>
                      <a:pPr algn="ctr"/>
                      <a:r>
                        <a:rPr lang="es-MX" sz="2100" dirty="0"/>
                        <a:t>Remolacha</a:t>
                      </a:r>
                      <a:endParaRPr lang="es-CO" sz="2100" dirty="0"/>
                    </a:p>
                  </a:txBody>
                  <a:tcPr marL="121920" marR="121920" marT="60960" marB="60960" anchor="ctr"/>
                </a:tc>
                <a:tc>
                  <a:txBody>
                    <a:bodyPr/>
                    <a:lstStyle/>
                    <a:p>
                      <a:pPr algn="ctr"/>
                      <a:r>
                        <a:rPr lang="es-MX" sz="2100" dirty="0"/>
                        <a:t>600</a:t>
                      </a:r>
                      <a:endParaRPr lang="es-CO" sz="2100" dirty="0"/>
                    </a:p>
                  </a:txBody>
                  <a:tcPr marL="121920" marR="121920" marT="60960" marB="60960" anchor="ctr"/>
                </a:tc>
                <a:tc>
                  <a:txBody>
                    <a:bodyPr/>
                    <a:lstStyle/>
                    <a:p>
                      <a:pPr algn="ctr"/>
                      <a:r>
                        <a:rPr lang="es-MX" sz="2100" dirty="0"/>
                        <a:t>3</a:t>
                      </a:r>
                      <a:endParaRPr lang="es-CO" sz="2100" dirty="0"/>
                    </a:p>
                  </a:txBody>
                  <a:tcPr marL="121920" marR="121920" marT="60960" marB="60960" anchor="ctr"/>
                </a:tc>
                <a:tc>
                  <a:txBody>
                    <a:bodyPr/>
                    <a:lstStyle/>
                    <a:p>
                      <a:pPr algn="ctr"/>
                      <a:r>
                        <a:rPr lang="es-MX" sz="2100" dirty="0"/>
                        <a:t>1000</a:t>
                      </a:r>
                      <a:endParaRPr lang="es-CO" sz="2100" dirty="0"/>
                    </a:p>
                  </a:txBody>
                  <a:tcPr marL="121920" marR="121920" marT="60960" marB="60960" anchor="ctr"/>
                </a:tc>
                <a:extLst>
                  <a:ext uri="{0D108BD9-81ED-4DB2-BD59-A6C34878D82A}">
                    <a16:rowId xmlns:a16="http://schemas.microsoft.com/office/drawing/2014/main" val="644978256"/>
                  </a:ext>
                </a:extLst>
              </a:tr>
              <a:tr h="494453">
                <a:tc>
                  <a:txBody>
                    <a:bodyPr/>
                    <a:lstStyle/>
                    <a:p>
                      <a:pPr algn="ctr"/>
                      <a:r>
                        <a:rPr lang="es-MX" sz="2100" dirty="0"/>
                        <a:t>Algodón</a:t>
                      </a:r>
                      <a:endParaRPr lang="es-CO" sz="2100" dirty="0"/>
                    </a:p>
                  </a:txBody>
                  <a:tcPr marL="121920" marR="121920" marT="60960" marB="60960" anchor="ctr"/>
                </a:tc>
                <a:tc>
                  <a:txBody>
                    <a:bodyPr/>
                    <a:lstStyle/>
                    <a:p>
                      <a:pPr algn="ctr"/>
                      <a:r>
                        <a:rPr lang="es-MX" sz="2100" dirty="0"/>
                        <a:t>500</a:t>
                      </a:r>
                      <a:endParaRPr lang="es-CO" sz="2100" dirty="0"/>
                    </a:p>
                  </a:txBody>
                  <a:tcPr marL="121920" marR="121920" marT="60960" marB="60960" anchor="ctr"/>
                </a:tc>
                <a:tc>
                  <a:txBody>
                    <a:bodyPr/>
                    <a:lstStyle/>
                    <a:p>
                      <a:pPr algn="ctr"/>
                      <a:r>
                        <a:rPr lang="es-MX" sz="2100" dirty="0"/>
                        <a:t>2</a:t>
                      </a:r>
                      <a:endParaRPr lang="es-CO" sz="2100" dirty="0"/>
                    </a:p>
                  </a:txBody>
                  <a:tcPr marL="121920" marR="121920" marT="60960" marB="60960" anchor="ctr"/>
                </a:tc>
                <a:tc>
                  <a:txBody>
                    <a:bodyPr/>
                    <a:lstStyle/>
                    <a:p>
                      <a:pPr algn="ctr"/>
                      <a:r>
                        <a:rPr lang="es-MX" sz="2100" dirty="0"/>
                        <a:t>750</a:t>
                      </a:r>
                      <a:endParaRPr lang="es-CO" sz="2100" dirty="0"/>
                    </a:p>
                  </a:txBody>
                  <a:tcPr marL="121920" marR="121920" marT="60960" marB="60960" anchor="ctr"/>
                </a:tc>
                <a:extLst>
                  <a:ext uri="{0D108BD9-81ED-4DB2-BD59-A6C34878D82A}">
                    <a16:rowId xmlns:a16="http://schemas.microsoft.com/office/drawing/2014/main" val="4290569139"/>
                  </a:ext>
                </a:extLst>
              </a:tr>
              <a:tr h="494453">
                <a:tc>
                  <a:txBody>
                    <a:bodyPr/>
                    <a:lstStyle/>
                    <a:p>
                      <a:pPr algn="ctr"/>
                      <a:r>
                        <a:rPr lang="es-MX" sz="2100" dirty="0"/>
                        <a:t>Sorgo</a:t>
                      </a:r>
                      <a:endParaRPr lang="es-CO" sz="2100" dirty="0"/>
                    </a:p>
                  </a:txBody>
                  <a:tcPr marL="121920" marR="121920" marT="60960" marB="60960" anchor="ctr"/>
                </a:tc>
                <a:tc>
                  <a:txBody>
                    <a:bodyPr/>
                    <a:lstStyle/>
                    <a:p>
                      <a:pPr algn="ctr"/>
                      <a:r>
                        <a:rPr lang="es-MX" sz="2100" dirty="0"/>
                        <a:t>325</a:t>
                      </a:r>
                      <a:endParaRPr lang="es-CO" sz="2100" dirty="0"/>
                    </a:p>
                  </a:txBody>
                  <a:tcPr marL="121920" marR="121920" marT="60960" marB="60960" anchor="ctr"/>
                </a:tc>
                <a:tc>
                  <a:txBody>
                    <a:bodyPr/>
                    <a:lstStyle/>
                    <a:p>
                      <a:pPr algn="ctr"/>
                      <a:r>
                        <a:rPr lang="es-MX" sz="2100" dirty="0"/>
                        <a:t>1</a:t>
                      </a:r>
                      <a:endParaRPr lang="es-CO" sz="2100" dirty="0"/>
                    </a:p>
                  </a:txBody>
                  <a:tcPr marL="121920" marR="121920" marT="60960" marB="60960" anchor="ctr"/>
                </a:tc>
                <a:tc>
                  <a:txBody>
                    <a:bodyPr/>
                    <a:lstStyle/>
                    <a:p>
                      <a:pPr algn="ctr"/>
                      <a:r>
                        <a:rPr lang="es-MX" sz="2100" dirty="0"/>
                        <a:t>250</a:t>
                      </a:r>
                      <a:endParaRPr lang="es-CO" sz="2100" dirty="0"/>
                    </a:p>
                  </a:txBody>
                  <a:tcPr marL="121920" marR="121920" marT="60960" marB="60960" anchor="ctr"/>
                </a:tc>
                <a:extLst>
                  <a:ext uri="{0D108BD9-81ED-4DB2-BD59-A6C34878D82A}">
                    <a16:rowId xmlns:a16="http://schemas.microsoft.com/office/drawing/2014/main" val="1023962264"/>
                  </a:ext>
                </a:extLst>
              </a:tr>
            </a:tbl>
          </a:graphicData>
        </a:graphic>
      </p:graphicFrame>
      <p:sp>
        <p:nvSpPr>
          <p:cNvPr id="12" name="CuadroTexto 11">
            <a:extLst>
              <a:ext uri="{FF2B5EF4-FFF2-40B4-BE49-F238E27FC236}">
                <a16:creationId xmlns:a16="http://schemas.microsoft.com/office/drawing/2014/main" id="{02794224-34E5-4540-8364-0AA256C5EA6B}"/>
              </a:ext>
            </a:extLst>
          </p:cNvPr>
          <p:cNvSpPr txBox="1"/>
          <p:nvPr/>
        </p:nvSpPr>
        <p:spPr>
          <a:xfrm>
            <a:off x="5255968" y="818925"/>
            <a:ext cx="6428032" cy="338554"/>
          </a:xfrm>
          <a:prstGeom prst="rect">
            <a:avLst/>
          </a:prstGeom>
          <a:noFill/>
        </p:spPr>
        <p:txBody>
          <a:bodyPr wrap="square" rtlCol="0">
            <a:spAutoFit/>
          </a:bodyPr>
          <a:lstStyle/>
          <a:p>
            <a:r>
              <a:rPr lang="es-MX" sz="1600" dirty="0"/>
              <a:t>* Tabla 1. Datos de recursos de la confederación Sur de Kibbutzim</a:t>
            </a:r>
            <a:endParaRPr lang="es-CO" sz="1600" dirty="0"/>
          </a:p>
        </p:txBody>
      </p:sp>
      <p:sp>
        <p:nvSpPr>
          <p:cNvPr id="44" name="CuadroTexto 43">
            <a:extLst>
              <a:ext uri="{FF2B5EF4-FFF2-40B4-BE49-F238E27FC236}">
                <a16:creationId xmlns:a16="http://schemas.microsoft.com/office/drawing/2014/main" id="{72987BFA-239B-4BD9-B4B1-D5D39D21F9E9}"/>
              </a:ext>
            </a:extLst>
          </p:cNvPr>
          <p:cNvSpPr txBox="1"/>
          <p:nvPr/>
        </p:nvSpPr>
        <p:spPr>
          <a:xfrm>
            <a:off x="5181600" y="3620801"/>
            <a:ext cx="6983169" cy="379656"/>
          </a:xfrm>
          <a:prstGeom prst="rect">
            <a:avLst/>
          </a:prstGeom>
          <a:noFill/>
        </p:spPr>
        <p:txBody>
          <a:bodyPr wrap="square" rtlCol="0">
            <a:spAutoFit/>
          </a:bodyPr>
          <a:lstStyle/>
          <a:p>
            <a:r>
              <a:rPr lang="es-MX" sz="1867" dirty="0"/>
              <a:t>Tabla 2. Datos de cultivos de la confederación Sur de Kibbutzim</a:t>
            </a:r>
            <a:endParaRPr lang="es-CO" sz="1867" dirty="0"/>
          </a:p>
        </p:txBody>
      </p:sp>
    </p:spTree>
    <p:extLst>
      <p:ext uri="{BB962C8B-B14F-4D97-AF65-F5344CB8AC3E}">
        <p14:creationId xmlns:p14="http://schemas.microsoft.com/office/powerpoint/2010/main" val="349444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44" grpId="0"/>
      <p:bldP spid="4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504DA722-DEA1-4ABF-AD52-882C70D378FC}"/>
              </a:ext>
            </a:extLst>
          </p:cNvPr>
          <p:cNvGrpSpPr/>
          <p:nvPr/>
        </p:nvGrpSpPr>
        <p:grpSpPr>
          <a:xfrm>
            <a:off x="1625600" y="1092200"/>
            <a:ext cx="9347200" cy="4165600"/>
            <a:chOff x="1229288" y="895348"/>
            <a:chExt cx="7010400" cy="3124200"/>
          </a:xfrm>
        </p:grpSpPr>
        <p:sp>
          <p:nvSpPr>
            <p:cNvPr id="8" name="Rectángulo 7">
              <a:extLst>
                <a:ext uri="{FF2B5EF4-FFF2-40B4-BE49-F238E27FC236}">
                  <a16:creationId xmlns:a16="http://schemas.microsoft.com/office/drawing/2014/main" id="{94330228-37B1-46F6-BB37-65BEB4D923BE}"/>
                </a:ext>
              </a:extLst>
            </p:cNvPr>
            <p:cNvSpPr/>
            <p:nvPr/>
          </p:nvSpPr>
          <p:spPr bwMode="auto">
            <a:xfrm>
              <a:off x="1467412" y="1123949"/>
              <a:ext cx="6494927" cy="2666652"/>
            </a:xfrm>
            <a:prstGeom prst="rect">
              <a:avLst/>
            </a:prstGeom>
            <a:solidFill>
              <a:schemeClr val="bg1"/>
            </a:solidFill>
            <a:ln w="76200">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9" name="Rectángulo 8">
              <a:extLst>
                <a:ext uri="{FF2B5EF4-FFF2-40B4-BE49-F238E27FC236}">
                  <a16:creationId xmlns:a16="http://schemas.microsoft.com/office/drawing/2014/main" id="{1140AD73-F5D3-40F6-A0BC-D49DF10CC34B}"/>
                </a:ext>
              </a:extLst>
            </p:cNvPr>
            <p:cNvSpPr/>
            <p:nvPr/>
          </p:nvSpPr>
          <p:spPr bwMode="auto">
            <a:xfrm>
              <a:off x="1229288" y="895348"/>
              <a:ext cx="7010400" cy="3124200"/>
            </a:xfrm>
            <a:prstGeom prst="rect">
              <a:avLst/>
            </a:prstGeom>
            <a:noFill/>
            <a:ln w="76200">
              <a:solidFill>
                <a:schemeClr val="bg1"/>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grpSp>
      <p:sp>
        <p:nvSpPr>
          <p:cNvPr id="4" name="CuadroTexto 3">
            <a:extLst>
              <a:ext uri="{FF2B5EF4-FFF2-40B4-BE49-F238E27FC236}">
                <a16:creationId xmlns:a16="http://schemas.microsoft.com/office/drawing/2014/main" id="{1BC120C1-F8B1-4A82-A819-78DA80B13A5A}"/>
              </a:ext>
            </a:extLst>
          </p:cNvPr>
          <p:cNvSpPr txBox="1"/>
          <p:nvPr/>
        </p:nvSpPr>
        <p:spPr>
          <a:xfrm>
            <a:off x="2222501" y="1778521"/>
            <a:ext cx="8128000" cy="2964594"/>
          </a:xfrm>
          <a:prstGeom prst="rect">
            <a:avLst/>
          </a:prstGeom>
          <a:noFill/>
        </p:spPr>
        <p:txBody>
          <a:bodyPr wrap="square" rtlCol="0">
            <a:spAutoFit/>
          </a:bodyPr>
          <a:lstStyle/>
          <a:p>
            <a:pPr algn="ctr"/>
            <a:r>
              <a:rPr lang="es-ES" sz="3733" dirty="0">
                <a:latin typeface="Ancizar Sans Black" panose="020B0A02040300000003" pitchFamily="34" charset="0"/>
              </a:rPr>
              <a:t>La IO aplica el enfoque científico en la toma de decisiones en busca del mejor diseño y operación de un sistema, que requiere la asignación de recursos escasos</a:t>
            </a:r>
          </a:p>
        </p:txBody>
      </p:sp>
    </p:spTree>
    <p:extLst>
      <p:ext uri="{BB962C8B-B14F-4D97-AF65-F5344CB8AC3E}">
        <p14:creationId xmlns:p14="http://schemas.microsoft.com/office/powerpoint/2010/main" val="34780845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Ejemplo Planeación regional</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 name="CuadroTexto 4">
            <a:extLst>
              <a:ext uri="{FF2B5EF4-FFF2-40B4-BE49-F238E27FC236}">
                <a16:creationId xmlns:a16="http://schemas.microsoft.com/office/drawing/2014/main" id="{D9F23F7F-70D6-4C9E-BC9F-F554265636E4}"/>
              </a:ext>
            </a:extLst>
          </p:cNvPr>
          <p:cNvSpPr txBox="1"/>
          <p:nvPr/>
        </p:nvSpPr>
        <p:spPr>
          <a:xfrm>
            <a:off x="406399" y="1634013"/>
            <a:ext cx="11277600" cy="415498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s-CO" sz="2400" dirty="0"/>
              <a:t>Debido a la disponibilidad limitada de agua para irrigación, la Confederación no podrá usar todo el terreno irrigable para los cultivos de la próxima temporada. Para asegurar la equidad entre los tres </a:t>
            </a:r>
            <a:r>
              <a:rPr lang="es-CO" sz="2400" dirty="0" err="1"/>
              <a:t>kibbutzim</a:t>
            </a:r>
            <a:r>
              <a:rPr lang="es-CO" sz="2400" dirty="0"/>
              <a:t>, han acordado que cada uno sembrará la misma proporción de sus tierras irrigables disponibles. Por ejemplo, si el </a:t>
            </a:r>
            <a:r>
              <a:rPr lang="es-CO" sz="2400" dirty="0" err="1"/>
              <a:t>kibbutz</a:t>
            </a:r>
            <a:r>
              <a:rPr lang="es-CO" sz="2400" dirty="0"/>
              <a:t> 1 siembra 200 de sus 400 acres disponibles, entonces el </a:t>
            </a:r>
            <a:r>
              <a:rPr lang="es-CO" sz="2400" dirty="0" err="1"/>
              <a:t>kibbutz</a:t>
            </a:r>
            <a:r>
              <a:rPr lang="es-CO" sz="2400" dirty="0"/>
              <a:t> 2 deberá sembrar 300 de sus 600 acres, mientras que el </a:t>
            </a:r>
            <a:r>
              <a:rPr lang="es-CO" sz="2400" dirty="0" err="1"/>
              <a:t>kibbutz</a:t>
            </a:r>
            <a:r>
              <a:rPr lang="es-CO" sz="2400" dirty="0"/>
              <a:t> 3 sembraría 150 acres de los 300 que tiene. Cualquier combinación de estos cultivos se puede sembrar en cualquiera de las granjas. El trabajo al que se enfrenta la oficina de coordinación técnica consiste en planear cuántos acres deben asignarse a cada tipo de cultivo en cada </a:t>
            </a:r>
            <a:r>
              <a:rPr lang="es-CO" sz="2400" dirty="0" err="1"/>
              <a:t>kibbutz</a:t>
            </a:r>
            <a:r>
              <a:rPr lang="es-CO" sz="2400" dirty="0"/>
              <a:t>, de forma que cumpla con las restricciones dadas. </a:t>
            </a:r>
            <a:r>
              <a:rPr lang="es-CO" sz="2400" dirty="0">
                <a:solidFill>
                  <a:srgbClr val="C00000"/>
                </a:solidFill>
              </a:rPr>
              <a:t>El objetivo es maximizar el rendimiento neto total de la Confederación Sur de </a:t>
            </a:r>
            <a:r>
              <a:rPr lang="es-CO" sz="2400" dirty="0" err="1">
                <a:solidFill>
                  <a:srgbClr val="C00000"/>
                </a:solidFill>
              </a:rPr>
              <a:t>Kibbutzim</a:t>
            </a:r>
            <a:r>
              <a:rPr lang="es-CO" sz="2400" dirty="0">
                <a:solidFill>
                  <a:srgbClr val="C00000"/>
                </a:solidFill>
              </a:rPr>
              <a:t>.</a:t>
            </a:r>
          </a:p>
        </p:txBody>
      </p:sp>
    </p:spTree>
    <p:extLst>
      <p:ext uri="{BB962C8B-B14F-4D97-AF65-F5344CB8AC3E}">
        <p14:creationId xmlns:p14="http://schemas.microsoft.com/office/powerpoint/2010/main" val="44009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1323439"/>
          </a:xfrm>
          <a:prstGeom prst="rect">
            <a:avLst/>
          </a:prstGeom>
          <a:noFill/>
        </p:spPr>
        <p:txBody>
          <a:bodyPr wrap="square">
            <a:spAutoFit/>
          </a:bodyPr>
          <a:lstStyle/>
          <a:p>
            <a:r>
              <a:rPr lang="es-ES" sz="4267" dirty="0">
                <a:latin typeface="Ancizar Sans Black" panose="020B0A02040300000003" pitchFamily="34" charset="0"/>
              </a:rPr>
              <a:t> </a:t>
            </a:r>
            <a:r>
              <a:rPr lang="es-MX" sz="3733" dirty="0">
                <a:solidFill>
                  <a:srgbClr val="C00000"/>
                </a:solidFill>
                <a:latin typeface="Ancizar Sans Black" panose="020B0A02040300000003" pitchFamily="34" charset="0"/>
              </a:rPr>
              <a:t>Variables de decisión </a:t>
            </a:r>
            <a:r>
              <a:rPr lang="es-MX" sz="3733" dirty="0">
                <a:latin typeface="Ancizar Sans Black" panose="020B0A02040300000003" pitchFamily="34" charset="0"/>
              </a:rPr>
              <a:t>del problema de la Confederación Sur</a:t>
            </a:r>
            <a:endParaRPr lang="es-ES" sz="4267" dirty="0">
              <a:latin typeface="Ancizar Sans Black" panose="020B0A02040300000003" pitchFamily="34" charset="0"/>
            </a:endParaRPr>
          </a:p>
        </p:txBody>
      </p:sp>
      <mc:AlternateContent xmlns:mc="http://schemas.openxmlformats.org/markup-compatibility/2006" xmlns:a14="http://schemas.microsoft.com/office/drawing/2010/main">
        <mc:Choice Requires="a14">
          <p:graphicFrame>
            <p:nvGraphicFramePr>
              <p:cNvPr id="2" name="Tabla 2">
                <a:extLst>
                  <a:ext uri="{FF2B5EF4-FFF2-40B4-BE49-F238E27FC236}">
                    <a16:creationId xmlns:a16="http://schemas.microsoft.com/office/drawing/2014/main" id="{B0EB26A5-5AF1-43AE-BE68-FA16E4C9D0F5}"/>
                  </a:ext>
                </a:extLst>
              </p:cNvPr>
              <p:cNvGraphicFramePr>
                <a:graphicFrameLocks noGrp="1"/>
              </p:cNvGraphicFramePr>
              <p:nvPr/>
            </p:nvGraphicFramePr>
            <p:xfrm>
              <a:off x="406399" y="2006600"/>
              <a:ext cx="10363200" cy="3921762"/>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72232321"/>
                        </a:ext>
                      </a:extLst>
                    </a:gridCol>
                    <a:gridCol w="2590800">
                      <a:extLst>
                        <a:ext uri="{9D8B030D-6E8A-4147-A177-3AD203B41FA5}">
                          <a16:colId xmlns:a16="http://schemas.microsoft.com/office/drawing/2014/main" val="643534697"/>
                        </a:ext>
                      </a:extLst>
                    </a:gridCol>
                    <a:gridCol w="2590800">
                      <a:extLst>
                        <a:ext uri="{9D8B030D-6E8A-4147-A177-3AD203B41FA5}">
                          <a16:colId xmlns:a16="http://schemas.microsoft.com/office/drawing/2014/main" val="2651479728"/>
                        </a:ext>
                      </a:extLst>
                    </a:gridCol>
                    <a:gridCol w="2590800">
                      <a:extLst>
                        <a:ext uri="{9D8B030D-6E8A-4147-A177-3AD203B41FA5}">
                          <a16:colId xmlns:a16="http://schemas.microsoft.com/office/drawing/2014/main" val="4244573384"/>
                        </a:ext>
                      </a:extLst>
                    </a:gridCol>
                  </a:tblGrid>
                  <a:tr h="653627">
                    <a:tc rowSpan="3">
                      <a:txBody>
                        <a:bodyPr/>
                        <a:lstStyle/>
                        <a:p>
                          <a:pPr algn="ctr"/>
                          <a:r>
                            <a:rPr lang="es-MX" sz="1600" dirty="0"/>
                            <a:t>Cultivo</a:t>
                          </a:r>
                          <a:endParaRPr lang="es-CO" sz="1600" dirty="0"/>
                        </a:p>
                      </a:txBody>
                      <a:tcPr marL="121920" marR="121920" marT="60960" marB="60960" anchor="ctr"/>
                    </a:tc>
                    <a:tc gridSpan="3">
                      <a:txBody>
                        <a:bodyPr/>
                        <a:lstStyle/>
                        <a:p>
                          <a:pPr algn="ctr"/>
                          <a:r>
                            <a:rPr lang="es-MX" sz="2400" dirty="0"/>
                            <a:t>Asignación (acres)</a:t>
                          </a:r>
                          <a:endParaRPr lang="es-CO" sz="2400" dirty="0"/>
                        </a:p>
                      </a:txBody>
                      <a:tcPr marL="121920" marR="121920" marT="60960" marB="60960" anchor="ctr"/>
                    </a:tc>
                    <a:tc hMerge="1">
                      <a:txBody>
                        <a:bodyPr/>
                        <a:lstStyle/>
                        <a:p>
                          <a:pPr algn="ctr"/>
                          <a:endParaRPr lang="es-CO" dirty="0"/>
                        </a:p>
                      </a:txBody>
                      <a:tcPr anchor="ctr"/>
                    </a:tc>
                    <a:tc hMerge="1">
                      <a:txBody>
                        <a:bodyPr/>
                        <a:lstStyle/>
                        <a:p>
                          <a:pPr algn="ctr"/>
                          <a:endParaRPr lang="es-CO" dirty="0"/>
                        </a:p>
                      </a:txBody>
                      <a:tcPr anchor="ctr"/>
                    </a:tc>
                    <a:extLst>
                      <a:ext uri="{0D108BD9-81ED-4DB2-BD59-A6C34878D82A}">
                        <a16:rowId xmlns:a16="http://schemas.microsoft.com/office/drawing/2014/main" val="2240467559"/>
                      </a:ext>
                    </a:extLst>
                  </a:tr>
                  <a:tr h="653627">
                    <a:tc vMerge="1">
                      <a:txBody>
                        <a:bodyPr/>
                        <a:lstStyle/>
                        <a:p>
                          <a:pPr algn="ctr"/>
                          <a:endParaRPr lang="es-CO" dirty="0"/>
                        </a:p>
                      </a:txBody>
                      <a:tcPr anchor="ctr"/>
                    </a:tc>
                    <a:tc gridSpan="3">
                      <a:txBody>
                        <a:bodyPr/>
                        <a:lstStyle/>
                        <a:p>
                          <a:pPr algn="ctr"/>
                          <a:r>
                            <a:rPr lang="es-MX" sz="2400" dirty="0"/>
                            <a:t>Kibbutz</a:t>
                          </a:r>
                          <a:endParaRPr lang="es-CO" sz="2400" dirty="0"/>
                        </a:p>
                      </a:txBody>
                      <a:tcPr marL="121920" marR="121920" marT="60960" marB="60960" anchor="ctr"/>
                    </a:tc>
                    <a:tc hMerge="1">
                      <a:txBody>
                        <a:bodyPr/>
                        <a:lstStyle/>
                        <a:p>
                          <a:pPr algn="ctr"/>
                          <a:endParaRPr lang="es-CO" dirty="0"/>
                        </a:p>
                      </a:txBody>
                      <a:tcPr anchor="ctr"/>
                    </a:tc>
                    <a:tc hMerge="1">
                      <a:txBody>
                        <a:bodyPr/>
                        <a:lstStyle/>
                        <a:p>
                          <a:pPr algn="ctr"/>
                          <a:endParaRPr lang="es-CO" dirty="0"/>
                        </a:p>
                      </a:txBody>
                      <a:tcPr anchor="ctr"/>
                    </a:tc>
                    <a:extLst>
                      <a:ext uri="{0D108BD9-81ED-4DB2-BD59-A6C34878D82A}">
                        <a16:rowId xmlns:a16="http://schemas.microsoft.com/office/drawing/2014/main" val="952100222"/>
                      </a:ext>
                    </a:extLst>
                  </a:tr>
                  <a:tr h="653627">
                    <a:tc vMerge="1">
                      <a:txBody>
                        <a:bodyPr/>
                        <a:lstStyle/>
                        <a:p>
                          <a:pPr algn="ctr"/>
                          <a:endParaRPr lang="es-CO" dirty="0"/>
                        </a:p>
                      </a:txBody>
                      <a:tcPr anchor="ctr"/>
                    </a:tc>
                    <a:tc>
                      <a:txBody>
                        <a:bodyPr/>
                        <a:lstStyle/>
                        <a:p>
                          <a:pPr algn="ctr"/>
                          <a:r>
                            <a:rPr lang="es-MX" sz="2400" dirty="0"/>
                            <a:t>1</a:t>
                          </a:r>
                          <a:endParaRPr lang="es-CO" sz="2400" dirty="0"/>
                        </a:p>
                      </a:txBody>
                      <a:tcPr marL="121920" marR="121920" marT="60960" marB="60960" anchor="ctr"/>
                    </a:tc>
                    <a:tc>
                      <a:txBody>
                        <a:bodyPr/>
                        <a:lstStyle/>
                        <a:p>
                          <a:pPr algn="ctr"/>
                          <a:r>
                            <a:rPr lang="es-MX" sz="2400" dirty="0"/>
                            <a:t>2</a:t>
                          </a:r>
                          <a:endParaRPr lang="es-CO" sz="2400" dirty="0"/>
                        </a:p>
                      </a:txBody>
                      <a:tcPr marL="121920" marR="121920" marT="60960" marB="60960" anchor="ctr"/>
                    </a:tc>
                    <a:tc>
                      <a:txBody>
                        <a:bodyPr/>
                        <a:lstStyle/>
                        <a:p>
                          <a:pPr algn="ctr"/>
                          <a:r>
                            <a:rPr lang="es-MX" sz="2400" dirty="0"/>
                            <a:t>3</a:t>
                          </a:r>
                          <a:endParaRPr lang="es-CO" sz="2400" dirty="0"/>
                        </a:p>
                      </a:txBody>
                      <a:tcPr marL="121920" marR="121920" marT="60960" marB="60960" anchor="ctr"/>
                    </a:tc>
                    <a:extLst>
                      <a:ext uri="{0D108BD9-81ED-4DB2-BD59-A6C34878D82A}">
                        <a16:rowId xmlns:a16="http://schemas.microsoft.com/office/drawing/2014/main" val="1665750421"/>
                      </a:ext>
                    </a:extLst>
                  </a:tr>
                  <a:tr h="653627">
                    <a:tc>
                      <a:txBody>
                        <a:bodyPr/>
                        <a:lstStyle/>
                        <a:p>
                          <a:pPr algn="ctr"/>
                          <a:r>
                            <a:rPr lang="es-MX" sz="2400" dirty="0"/>
                            <a:t>Remolacha</a:t>
                          </a:r>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1</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2</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3</m:t>
                                    </m:r>
                                  </m:sub>
                                </m:sSub>
                              </m:oMath>
                            </m:oMathPara>
                          </a14:m>
                          <a:endParaRPr lang="es-CO" sz="2400" dirty="0"/>
                        </a:p>
                      </a:txBody>
                      <a:tcPr marL="121920" marR="121920" marT="60960" marB="60960" anchor="ctr"/>
                    </a:tc>
                    <a:extLst>
                      <a:ext uri="{0D108BD9-81ED-4DB2-BD59-A6C34878D82A}">
                        <a16:rowId xmlns:a16="http://schemas.microsoft.com/office/drawing/2014/main" val="4290127151"/>
                      </a:ext>
                    </a:extLst>
                  </a:tr>
                  <a:tr h="653627">
                    <a:tc>
                      <a:txBody>
                        <a:bodyPr/>
                        <a:lstStyle/>
                        <a:p>
                          <a:pPr algn="ctr"/>
                          <a:r>
                            <a:rPr lang="es-MX" sz="2400" dirty="0"/>
                            <a:t>Algodón</a:t>
                          </a:r>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4</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5</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6</m:t>
                                    </m:r>
                                  </m:sub>
                                </m:sSub>
                              </m:oMath>
                            </m:oMathPara>
                          </a14:m>
                          <a:endParaRPr lang="es-CO" sz="2400" dirty="0"/>
                        </a:p>
                      </a:txBody>
                      <a:tcPr marL="121920" marR="121920" marT="60960" marB="60960" anchor="ctr"/>
                    </a:tc>
                    <a:extLst>
                      <a:ext uri="{0D108BD9-81ED-4DB2-BD59-A6C34878D82A}">
                        <a16:rowId xmlns:a16="http://schemas.microsoft.com/office/drawing/2014/main" val="125005103"/>
                      </a:ext>
                    </a:extLst>
                  </a:tr>
                  <a:tr h="653627">
                    <a:tc>
                      <a:txBody>
                        <a:bodyPr/>
                        <a:lstStyle/>
                        <a:p>
                          <a:pPr algn="ctr"/>
                          <a:r>
                            <a:rPr lang="es-MX" sz="2400" dirty="0"/>
                            <a:t>Sorgo</a:t>
                          </a:r>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7</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8</m:t>
                                    </m:r>
                                  </m:sub>
                                </m:sSub>
                              </m:oMath>
                            </m:oMathPara>
                          </a14:m>
                          <a:endParaRPr lang="es-CO" sz="2400" dirty="0"/>
                        </a:p>
                      </a:txBody>
                      <a:tcPr marL="121920" marR="121920" marT="60960" marB="60960" anchor="ctr"/>
                    </a:tc>
                    <a:tc>
                      <a:txBody>
                        <a:bodyPr/>
                        <a:lstStyle/>
                        <a:p>
                          <a:pPr algn="ctr"/>
                          <a14:m>
                            <m:oMathPara xmlns:m="http://schemas.openxmlformats.org/officeDocument/2006/math">
                              <m:oMathParaPr>
                                <m:jc m:val="centerGroup"/>
                              </m:oMathParaPr>
                              <m:oMath xmlns:m="http://schemas.openxmlformats.org/officeDocument/2006/math">
                                <m:sSub>
                                  <m:sSubPr>
                                    <m:ctrlPr>
                                      <a:rPr lang="es-CO" sz="2400" i="1" smtClean="0">
                                        <a:latin typeface="Cambria Math" panose="02040503050406030204" pitchFamily="18" charset="0"/>
                                      </a:rPr>
                                    </m:ctrlPr>
                                  </m:sSubPr>
                                  <m:e>
                                    <m:r>
                                      <a:rPr lang="es-MX" sz="2400" b="0" i="1" smtClean="0">
                                        <a:latin typeface="Cambria Math" panose="02040503050406030204" pitchFamily="18" charset="0"/>
                                      </a:rPr>
                                      <m:t>𝑥</m:t>
                                    </m:r>
                                  </m:e>
                                  <m:sub>
                                    <m:r>
                                      <a:rPr lang="es-MX" sz="2400" b="0" i="1" smtClean="0">
                                        <a:latin typeface="Cambria Math" panose="02040503050406030204" pitchFamily="18" charset="0"/>
                                      </a:rPr>
                                      <m:t>9</m:t>
                                    </m:r>
                                  </m:sub>
                                </m:sSub>
                              </m:oMath>
                            </m:oMathPara>
                          </a14:m>
                          <a:endParaRPr lang="es-CO" sz="2400" dirty="0"/>
                        </a:p>
                      </a:txBody>
                      <a:tcPr marL="121920" marR="121920" marT="60960" marB="60960" anchor="ctr"/>
                    </a:tc>
                    <a:extLst>
                      <a:ext uri="{0D108BD9-81ED-4DB2-BD59-A6C34878D82A}">
                        <a16:rowId xmlns:a16="http://schemas.microsoft.com/office/drawing/2014/main" val="1695082820"/>
                      </a:ext>
                    </a:extLst>
                  </a:tr>
                </a:tbl>
              </a:graphicData>
            </a:graphic>
          </p:graphicFrame>
        </mc:Choice>
        <mc:Fallback xmlns="">
          <p:graphicFrame>
            <p:nvGraphicFramePr>
              <p:cNvPr id="2" name="Tabla 2">
                <a:extLst>
                  <a:ext uri="{FF2B5EF4-FFF2-40B4-BE49-F238E27FC236}">
                    <a16:creationId xmlns:a16="http://schemas.microsoft.com/office/drawing/2014/main" id="{B0EB26A5-5AF1-43AE-BE68-FA16E4C9D0F5}"/>
                  </a:ext>
                </a:extLst>
              </p:cNvPr>
              <p:cNvGraphicFramePr>
                <a:graphicFrameLocks noGrp="1"/>
              </p:cNvGraphicFramePr>
              <p:nvPr/>
            </p:nvGraphicFramePr>
            <p:xfrm>
              <a:off x="406399" y="2006600"/>
              <a:ext cx="10363200" cy="3921762"/>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772232321"/>
                        </a:ext>
                      </a:extLst>
                    </a:gridCol>
                    <a:gridCol w="2590800">
                      <a:extLst>
                        <a:ext uri="{9D8B030D-6E8A-4147-A177-3AD203B41FA5}">
                          <a16:colId xmlns:a16="http://schemas.microsoft.com/office/drawing/2014/main" val="643534697"/>
                        </a:ext>
                      </a:extLst>
                    </a:gridCol>
                    <a:gridCol w="2590800">
                      <a:extLst>
                        <a:ext uri="{9D8B030D-6E8A-4147-A177-3AD203B41FA5}">
                          <a16:colId xmlns:a16="http://schemas.microsoft.com/office/drawing/2014/main" val="2651479728"/>
                        </a:ext>
                      </a:extLst>
                    </a:gridCol>
                    <a:gridCol w="2590800">
                      <a:extLst>
                        <a:ext uri="{9D8B030D-6E8A-4147-A177-3AD203B41FA5}">
                          <a16:colId xmlns:a16="http://schemas.microsoft.com/office/drawing/2014/main" val="4244573384"/>
                        </a:ext>
                      </a:extLst>
                    </a:gridCol>
                  </a:tblGrid>
                  <a:tr h="653627">
                    <a:tc rowSpan="3">
                      <a:txBody>
                        <a:bodyPr/>
                        <a:lstStyle/>
                        <a:p>
                          <a:pPr algn="ctr"/>
                          <a:r>
                            <a:rPr lang="es-MX" sz="1600" dirty="0"/>
                            <a:t>Cultivo</a:t>
                          </a:r>
                          <a:endParaRPr lang="es-CO" sz="1600" dirty="0"/>
                        </a:p>
                      </a:txBody>
                      <a:tcPr marL="121920" marR="121920" marT="60960" marB="60960" anchor="ctr"/>
                    </a:tc>
                    <a:tc gridSpan="3">
                      <a:txBody>
                        <a:bodyPr/>
                        <a:lstStyle/>
                        <a:p>
                          <a:pPr algn="ctr"/>
                          <a:r>
                            <a:rPr lang="es-MX" sz="2400" dirty="0"/>
                            <a:t>Asignación (acres)</a:t>
                          </a:r>
                          <a:endParaRPr lang="es-CO" sz="2400" dirty="0"/>
                        </a:p>
                      </a:txBody>
                      <a:tcPr marL="121920" marR="121920" marT="60960" marB="60960" anchor="ctr"/>
                    </a:tc>
                    <a:tc hMerge="1">
                      <a:txBody>
                        <a:bodyPr/>
                        <a:lstStyle/>
                        <a:p>
                          <a:pPr algn="ctr"/>
                          <a:endParaRPr lang="es-CO" dirty="0"/>
                        </a:p>
                      </a:txBody>
                      <a:tcPr anchor="ctr"/>
                    </a:tc>
                    <a:tc hMerge="1">
                      <a:txBody>
                        <a:bodyPr/>
                        <a:lstStyle/>
                        <a:p>
                          <a:pPr algn="ctr"/>
                          <a:endParaRPr lang="es-CO" dirty="0"/>
                        </a:p>
                      </a:txBody>
                      <a:tcPr anchor="ctr"/>
                    </a:tc>
                    <a:extLst>
                      <a:ext uri="{0D108BD9-81ED-4DB2-BD59-A6C34878D82A}">
                        <a16:rowId xmlns:a16="http://schemas.microsoft.com/office/drawing/2014/main" val="2240467559"/>
                      </a:ext>
                    </a:extLst>
                  </a:tr>
                  <a:tr h="653627">
                    <a:tc vMerge="1">
                      <a:txBody>
                        <a:bodyPr/>
                        <a:lstStyle/>
                        <a:p>
                          <a:pPr algn="ctr"/>
                          <a:endParaRPr lang="es-CO" dirty="0"/>
                        </a:p>
                      </a:txBody>
                      <a:tcPr anchor="ctr"/>
                    </a:tc>
                    <a:tc gridSpan="3">
                      <a:txBody>
                        <a:bodyPr/>
                        <a:lstStyle/>
                        <a:p>
                          <a:pPr algn="ctr"/>
                          <a:r>
                            <a:rPr lang="es-MX" sz="2400" dirty="0"/>
                            <a:t>Kibbutz</a:t>
                          </a:r>
                          <a:endParaRPr lang="es-CO" sz="2400" dirty="0"/>
                        </a:p>
                      </a:txBody>
                      <a:tcPr marL="121920" marR="121920" marT="60960" marB="60960" anchor="ctr"/>
                    </a:tc>
                    <a:tc hMerge="1">
                      <a:txBody>
                        <a:bodyPr/>
                        <a:lstStyle/>
                        <a:p>
                          <a:pPr algn="ctr"/>
                          <a:endParaRPr lang="es-CO" dirty="0"/>
                        </a:p>
                      </a:txBody>
                      <a:tcPr anchor="ctr"/>
                    </a:tc>
                    <a:tc hMerge="1">
                      <a:txBody>
                        <a:bodyPr/>
                        <a:lstStyle/>
                        <a:p>
                          <a:pPr algn="ctr"/>
                          <a:endParaRPr lang="es-CO" dirty="0"/>
                        </a:p>
                      </a:txBody>
                      <a:tcPr anchor="ctr"/>
                    </a:tc>
                    <a:extLst>
                      <a:ext uri="{0D108BD9-81ED-4DB2-BD59-A6C34878D82A}">
                        <a16:rowId xmlns:a16="http://schemas.microsoft.com/office/drawing/2014/main" val="952100222"/>
                      </a:ext>
                    </a:extLst>
                  </a:tr>
                  <a:tr h="653627">
                    <a:tc vMerge="1">
                      <a:txBody>
                        <a:bodyPr/>
                        <a:lstStyle/>
                        <a:p>
                          <a:pPr algn="ctr"/>
                          <a:endParaRPr lang="es-CO" dirty="0"/>
                        </a:p>
                      </a:txBody>
                      <a:tcPr anchor="ctr"/>
                    </a:tc>
                    <a:tc>
                      <a:txBody>
                        <a:bodyPr/>
                        <a:lstStyle/>
                        <a:p>
                          <a:pPr algn="ctr"/>
                          <a:r>
                            <a:rPr lang="es-MX" sz="2400" dirty="0"/>
                            <a:t>1</a:t>
                          </a:r>
                          <a:endParaRPr lang="es-CO" sz="2400" dirty="0"/>
                        </a:p>
                      </a:txBody>
                      <a:tcPr marL="121920" marR="121920" marT="60960" marB="60960" anchor="ctr"/>
                    </a:tc>
                    <a:tc>
                      <a:txBody>
                        <a:bodyPr/>
                        <a:lstStyle/>
                        <a:p>
                          <a:pPr algn="ctr"/>
                          <a:r>
                            <a:rPr lang="es-MX" sz="2400" dirty="0"/>
                            <a:t>2</a:t>
                          </a:r>
                          <a:endParaRPr lang="es-CO" sz="2400" dirty="0"/>
                        </a:p>
                      </a:txBody>
                      <a:tcPr marL="121920" marR="121920" marT="60960" marB="60960" anchor="ctr"/>
                    </a:tc>
                    <a:tc>
                      <a:txBody>
                        <a:bodyPr/>
                        <a:lstStyle/>
                        <a:p>
                          <a:pPr algn="ctr"/>
                          <a:r>
                            <a:rPr lang="es-MX" sz="2400" dirty="0"/>
                            <a:t>3</a:t>
                          </a:r>
                          <a:endParaRPr lang="es-CO" sz="2400" dirty="0"/>
                        </a:p>
                      </a:txBody>
                      <a:tcPr marL="121920" marR="121920" marT="60960" marB="60960" anchor="ctr"/>
                    </a:tc>
                    <a:extLst>
                      <a:ext uri="{0D108BD9-81ED-4DB2-BD59-A6C34878D82A}">
                        <a16:rowId xmlns:a16="http://schemas.microsoft.com/office/drawing/2014/main" val="1665750421"/>
                      </a:ext>
                    </a:extLst>
                  </a:tr>
                  <a:tr h="653627">
                    <a:tc>
                      <a:txBody>
                        <a:bodyPr/>
                        <a:lstStyle/>
                        <a:p>
                          <a:pPr algn="ctr"/>
                          <a:r>
                            <a:rPr lang="es-MX" sz="2400" dirty="0"/>
                            <a:t>Remolacha</a:t>
                          </a:r>
                          <a:endParaRPr lang="es-CO" sz="2400" dirty="0"/>
                        </a:p>
                      </a:txBody>
                      <a:tcPr marL="121920" marR="121920" marT="60960" marB="60960" anchor="ctr"/>
                    </a:tc>
                    <a:tc>
                      <a:txBody>
                        <a:bodyPr/>
                        <a:lstStyle/>
                        <a:p>
                          <a:endParaRPr lang="es-CO"/>
                        </a:p>
                      </a:txBody>
                      <a:tcPr marL="121920" marR="121920" marT="60960" marB="60960" anchor="ctr">
                        <a:blipFill>
                          <a:blip r:embed="rId3"/>
                          <a:stretch>
                            <a:fillRect l="-100000" t="-301869" r="-200469" b="-206542"/>
                          </a:stretch>
                        </a:blipFill>
                      </a:tcPr>
                    </a:tc>
                    <a:tc>
                      <a:txBody>
                        <a:bodyPr/>
                        <a:lstStyle/>
                        <a:p>
                          <a:endParaRPr lang="es-CO"/>
                        </a:p>
                      </a:txBody>
                      <a:tcPr marL="121920" marR="121920" marT="60960" marB="60960" anchor="ctr">
                        <a:blipFill>
                          <a:blip r:embed="rId3"/>
                          <a:stretch>
                            <a:fillRect l="-200471" t="-301869" r="-100941" b="-206542"/>
                          </a:stretch>
                        </a:blipFill>
                      </a:tcPr>
                    </a:tc>
                    <a:tc>
                      <a:txBody>
                        <a:bodyPr/>
                        <a:lstStyle/>
                        <a:p>
                          <a:endParaRPr lang="es-CO"/>
                        </a:p>
                      </a:txBody>
                      <a:tcPr marL="121920" marR="121920" marT="60960" marB="60960" anchor="ctr">
                        <a:blipFill>
                          <a:blip r:embed="rId3"/>
                          <a:stretch>
                            <a:fillRect l="-300471" t="-301869" r="-941" b="-206542"/>
                          </a:stretch>
                        </a:blipFill>
                      </a:tcPr>
                    </a:tc>
                    <a:extLst>
                      <a:ext uri="{0D108BD9-81ED-4DB2-BD59-A6C34878D82A}">
                        <a16:rowId xmlns:a16="http://schemas.microsoft.com/office/drawing/2014/main" val="4290127151"/>
                      </a:ext>
                    </a:extLst>
                  </a:tr>
                  <a:tr h="653627">
                    <a:tc>
                      <a:txBody>
                        <a:bodyPr/>
                        <a:lstStyle/>
                        <a:p>
                          <a:pPr algn="ctr"/>
                          <a:r>
                            <a:rPr lang="es-MX" sz="2400" dirty="0"/>
                            <a:t>Algodón</a:t>
                          </a:r>
                          <a:endParaRPr lang="es-CO" sz="2400" dirty="0"/>
                        </a:p>
                      </a:txBody>
                      <a:tcPr marL="121920" marR="121920" marT="60960" marB="60960" anchor="ctr"/>
                    </a:tc>
                    <a:tc>
                      <a:txBody>
                        <a:bodyPr/>
                        <a:lstStyle/>
                        <a:p>
                          <a:endParaRPr lang="es-CO"/>
                        </a:p>
                      </a:txBody>
                      <a:tcPr marL="121920" marR="121920" marT="60960" marB="60960" anchor="ctr">
                        <a:blipFill>
                          <a:blip r:embed="rId3"/>
                          <a:stretch>
                            <a:fillRect l="-100000" t="-398148" r="-200469" b="-104630"/>
                          </a:stretch>
                        </a:blipFill>
                      </a:tcPr>
                    </a:tc>
                    <a:tc>
                      <a:txBody>
                        <a:bodyPr/>
                        <a:lstStyle/>
                        <a:p>
                          <a:endParaRPr lang="es-CO"/>
                        </a:p>
                      </a:txBody>
                      <a:tcPr marL="121920" marR="121920" marT="60960" marB="60960" anchor="ctr">
                        <a:blipFill>
                          <a:blip r:embed="rId3"/>
                          <a:stretch>
                            <a:fillRect l="-200471" t="-398148" r="-100941" b="-104630"/>
                          </a:stretch>
                        </a:blipFill>
                      </a:tcPr>
                    </a:tc>
                    <a:tc>
                      <a:txBody>
                        <a:bodyPr/>
                        <a:lstStyle/>
                        <a:p>
                          <a:endParaRPr lang="es-CO"/>
                        </a:p>
                      </a:txBody>
                      <a:tcPr marL="121920" marR="121920" marT="60960" marB="60960" anchor="ctr">
                        <a:blipFill>
                          <a:blip r:embed="rId3"/>
                          <a:stretch>
                            <a:fillRect l="-300471" t="-398148" r="-941" b="-104630"/>
                          </a:stretch>
                        </a:blipFill>
                      </a:tcPr>
                    </a:tc>
                    <a:extLst>
                      <a:ext uri="{0D108BD9-81ED-4DB2-BD59-A6C34878D82A}">
                        <a16:rowId xmlns:a16="http://schemas.microsoft.com/office/drawing/2014/main" val="125005103"/>
                      </a:ext>
                    </a:extLst>
                  </a:tr>
                  <a:tr h="653627">
                    <a:tc>
                      <a:txBody>
                        <a:bodyPr/>
                        <a:lstStyle/>
                        <a:p>
                          <a:pPr algn="ctr"/>
                          <a:r>
                            <a:rPr lang="es-MX" sz="2400" dirty="0"/>
                            <a:t>Sorgo</a:t>
                          </a:r>
                          <a:endParaRPr lang="es-CO" sz="2400" dirty="0"/>
                        </a:p>
                      </a:txBody>
                      <a:tcPr marL="121920" marR="121920" marT="60960" marB="60960" anchor="ctr"/>
                    </a:tc>
                    <a:tc>
                      <a:txBody>
                        <a:bodyPr/>
                        <a:lstStyle/>
                        <a:p>
                          <a:endParaRPr lang="es-CO"/>
                        </a:p>
                      </a:txBody>
                      <a:tcPr marL="121920" marR="121920" marT="60960" marB="60960" anchor="ctr">
                        <a:blipFill>
                          <a:blip r:embed="rId3"/>
                          <a:stretch>
                            <a:fillRect l="-100000" t="-502804" r="-200469" b="-5607"/>
                          </a:stretch>
                        </a:blipFill>
                      </a:tcPr>
                    </a:tc>
                    <a:tc>
                      <a:txBody>
                        <a:bodyPr/>
                        <a:lstStyle/>
                        <a:p>
                          <a:endParaRPr lang="es-CO"/>
                        </a:p>
                      </a:txBody>
                      <a:tcPr marL="121920" marR="121920" marT="60960" marB="60960" anchor="ctr">
                        <a:blipFill>
                          <a:blip r:embed="rId3"/>
                          <a:stretch>
                            <a:fillRect l="-200471" t="-502804" r="-100941" b="-5607"/>
                          </a:stretch>
                        </a:blipFill>
                      </a:tcPr>
                    </a:tc>
                    <a:tc>
                      <a:txBody>
                        <a:bodyPr/>
                        <a:lstStyle/>
                        <a:p>
                          <a:endParaRPr lang="es-CO"/>
                        </a:p>
                      </a:txBody>
                      <a:tcPr marL="121920" marR="121920" marT="60960" marB="60960" anchor="ctr">
                        <a:blipFill>
                          <a:blip r:embed="rId3"/>
                          <a:stretch>
                            <a:fillRect l="-300471" t="-502804" r="-941" b="-5607"/>
                          </a:stretch>
                        </a:blipFill>
                      </a:tcPr>
                    </a:tc>
                    <a:extLst>
                      <a:ext uri="{0D108BD9-81ED-4DB2-BD59-A6C34878D82A}">
                        <a16:rowId xmlns:a16="http://schemas.microsoft.com/office/drawing/2014/main" val="1695082820"/>
                      </a:ext>
                    </a:extLst>
                  </a:tr>
                </a:tbl>
              </a:graphicData>
            </a:graphic>
          </p:graphicFrame>
        </mc:Fallback>
      </mc:AlternateContent>
    </p:spTree>
    <p:extLst>
      <p:ext uri="{BB962C8B-B14F-4D97-AF65-F5344CB8AC3E}">
        <p14:creationId xmlns:p14="http://schemas.microsoft.com/office/powerpoint/2010/main" val="61198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03AE104F-8A3C-46EF-906E-B9C344CCE866}"/>
              </a:ext>
            </a:extLst>
          </p:cNvPr>
          <p:cNvSpPr/>
          <p:nvPr/>
        </p:nvSpPr>
        <p:spPr bwMode="auto">
          <a:xfrm>
            <a:off x="1574800" y="651904"/>
            <a:ext cx="9042400" cy="711200"/>
          </a:xfrm>
          <a:prstGeom prst="roundRect">
            <a:avLst/>
          </a:prstGeom>
          <a:solidFill>
            <a:schemeClr val="accent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p:sp>
        <p:nvSpPr>
          <p:cNvPr id="2" name="CuadroTexto 1">
            <a:extLst>
              <a:ext uri="{FF2B5EF4-FFF2-40B4-BE49-F238E27FC236}">
                <a16:creationId xmlns:a16="http://schemas.microsoft.com/office/drawing/2014/main" id="{9149056C-3D56-4DE8-B8C4-A9E875C0B491}"/>
              </a:ext>
            </a:extLst>
          </p:cNvPr>
          <p:cNvSpPr txBox="1"/>
          <p:nvPr/>
        </p:nvSpPr>
        <p:spPr>
          <a:xfrm>
            <a:off x="1422400" y="699727"/>
            <a:ext cx="9144000" cy="584775"/>
          </a:xfrm>
          <a:prstGeom prst="rect">
            <a:avLst/>
          </a:prstGeom>
          <a:noFill/>
        </p:spPr>
        <p:txBody>
          <a:bodyPr wrap="square" rtlCol="0">
            <a:spAutoFit/>
          </a:bodyPr>
          <a:lstStyle/>
          <a:p>
            <a:pPr algn="ctr"/>
            <a:r>
              <a:rPr lang="es-MX" sz="1600" dirty="0">
                <a:solidFill>
                  <a:schemeClr val="bg1"/>
                </a:solidFill>
              </a:rPr>
              <a:t>Como la medida de eficacia Z es el rendimiento neto total, el modelo de programación lineal que resulta para este problema es:</a:t>
            </a:r>
            <a:endParaRPr lang="es-CO" sz="1600" dirty="0">
              <a:solidFill>
                <a:schemeClr val="bg1"/>
              </a:solidFill>
            </a:endParaRPr>
          </a:p>
        </p:txBody>
      </p:sp>
      <mc:AlternateContent xmlns:mc="http://schemas.openxmlformats.org/markup-compatibility/2006" xmlns:a14="http://schemas.microsoft.com/office/drawing/2010/main">
        <mc:Choice Requires="a14">
          <p:sp>
            <p:nvSpPr>
              <p:cNvPr id="4" name="Rectángulo: esquinas redondeadas 3">
                <a:extLst>
                  <a:ext uri="{FF2B5EF4-FFF2-40B4-BE49-F238E27FC236}">
                    <a16:creationId xmlns:a16="http://schemas.microsoft.com/office/drawing/2014/main" id="{70B290A9-3690-4E3B-8282-7214F0234ECE}"/>
                  </a:ext>
                </a:extLst>
              </p:cNvPr>
              <p:cNvSpPr/>
              <p:nvPr/>
            </p:nvSpPr>
            <p:spPr bwMode="auto">
              <a:xfrm>
                <a:off x="2032000" y="1803400"/>
                <a:ext cx="7924800" cy="711200"/>
              </a:xfrm>
              <a:prstGeom prst="roundRect">
                <a:avLst/>
              </a:prstGeom>
              <a:solidFill>
                <a:schemeClr val="accent1"/>
              </a:solidFill>
              <a:ln w="19050">
                <a:noFill/>
                <a:round/>
                <a:headEnd/>
                <a:tailEnd/>
              </a:ln>
            </p:spPr>
            <p:txBody>
              <a:bodyPr vert="horz" wrap="none" lIns="121920" tIns="60960" rIns="121920" bIns="60960" numCol="1" rtlCol="0" anchor="ctr" anchorCtr="1" compatLnSpc="1">
                <a:prstTxWarp prst="textNoShape">
                  <a:avLst/>
                </a:prstTxWarp>
              </a:bodyPr>
              <a:lstStyle/>
              <a:p>
                <a:pPr algn="ctr"/>
                <a:r>
                  <a:rPr lang="es-MX" sz="1600" b="1" dirty="0">
                    <a:solidFill>
                      <a:schemeClr val="bg1"/>
                    </a:solidFill>
                  </a:rPr>
                  <a:t>Maximizar,                  </a:t>
                </a:r>
                <a14:m>
                  <m:oMath xmlns:m="http://schemas.openxmlformats.org/officeDocument/2006/math">
                    <m:r>
                      <a:rPr lang="es-MX" sz="1600" b="1" i="1">
                        <a:solidFill>
                          <a:schemeClr val="bg1"/>
                        </a:solidFill>
                        <a:latin typeface="Cambria Math" panose="02040503050406030204" pitchFamily="18" charset="0"/>
                      </a:rPr>
                      <m:t>𝒁</m:t>
                    </m:r>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𝟏𝟎𝟎𝟎</m:t>
                    </m:r>
                    <m:d>
                      <m:dPr>
                        <m:ctrlPr>
                          <a:rPr lang="es-MX" sz="1600" b="1" i="1">
                            <a:solidFill>
                              <a:schemeClr val="bg1"/>
                            </a:solidFill>
                            <a:latin typeface="Cambria Math" panose="02040503050406030204" pitchFamily="18" charset="0"/>
                          </a:rPr>
                        </m:ctrlPr>
                      </m:dPr>
                      <m:e>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e>
                    </m:d>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𝟕𝟓𝟎</m:t>
                    </m:r>
                    <m:d>
                      <m:dPr>
                        <m:ctrlPr>
                          <a:rPr lang="es-MX" sz="1600" b="1" i="1">
                            <a:solidFill>
                              <a:schemeClr val="bg1"/>
                            </a:solidFill>
                            <a:latin typeface="Cambria Math" panose="02040503050406030204" pitchFamily="18" charset="0"/>
                          </a:rPr>
                        </m:ctrlPr>
                      </m:dPr>
                      <m:e>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𝟔</m:t>
                            </m:r>
                          </m:sub>
                        </m:sSub>
                      </m:e>
                    </m:d>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𝟐𝟓𝟎</m:t>
                    </m:r>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𝟕</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𝟖</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r>
                      <a:rPr lang="es-MX" sz="1600" b="1" i="1">
                        <a:solidFill>
                          <a:schemeClr val="bg1"/>
                        </a:solidFill>
                        <a:latin typeface="Cambria Math" panose="02040503050406030204" pitchFamily="18" charset="0"/>
                      </a:rPr>
                      <m:t>)</m:t>
                    </m:r>
                  </m:oMath>
                </a14:m>
                <a:endParaRPr lang="es-CO" sz="1600" b="1" dirty="0">
                  <a:solidFill>
                    <a:schemeClr val="tx1">
                      <a:lumMod val="75000"/>
                      <a:lumOff val="25000"/>
                    </a:schemeClr>
                  </a:solidFill>
                </a:endParaRPr>
              </a:p>
            </p:txBody>
          </p:sp>
        </mc:Choice>
        <mc:Fallback xmlns="">
          <p:sp>
            <p:nvSpPr>
              <p:cNvPr id="4" name="Rectángulo: esquinas redondeadas 3">
                <a:extLst>
                  <a:ext uri="{FF2B5EF4-FFF2-40B4-BE49-F238E27FC236}">
                    <a16:creationId xmlns:a16="http://schemas.microsoft.com/office/drawing/2014/main" id="{70B290A9-3690-4E3B-8282-7214F0234ECE}"/>
                  </a:ext>
                </a:extLst>
              </p:cNvPr>
              <p:cNvSpPr>
                <a:spLocks noRot="1" noChangeAspect="1" noMove="1" noResize="1" noEditPoints="1" noAdjustHandles="1" noChangeArrowheads="1" noChangeShapeType="1" noTextEdit="1"/>
              </p:cNvSpPr>
              <p:nvPr/>
            </p:nvSpPr>
            <p:spPr bwMode="auto">
              <a:xfrm>
                <a:off x="2032000" y="1803400"/>
                <a:ext cx="7924800" cy="711200"/>
              </a:xfrm>
              <a:prstGeom prst="roundRect">
                <a:avLst/>
              </a:prstGeom>
              <a:blipFill>
                <a:blip r:embed="rId3"/>
                <a:stretch>
                  <a:fillRect l="-308" r="-77"/>
                </a:stretch>
              </a:blipFill>
              <a:ln w="19050">
                <a:noFill/>
                <a:round/>
                <a:headEnd/>
                <a:tailEnd/>
              </a:ln>
            </p:spPr>
            <p:txBody>
              <a:bodyPr/>
              <a:lstStyle/>
              <a:p>
                <a:r>
                  <a:rPr lang="es-CO">
                    <a:noFill/>
                  </a:rPr>
                  <a:t> </a:t>
                </a:r>
              </a:p>
            </p:txBody>
          </p:sp>
        </mc:Fallback>
      </mc:AlternateContent>
      <p:cxnSp>
        <p:nvCxnSpPr>
          <p:cNvPr id="6" name="Conector recto de flecha 5">
            <a:extLst>
              <a:ext uri="{FF2B5EF4-FFF2-40B4-BE49-F238E27FC236}">
                <a16:creationId xmlns:a16="http://schemas.microsoft.com/office/drawing/2014/main" id="{20B35A95-DB5D-4C59-ADB5-BF624D3A6284}"/>
              </a:ext>
            </a:extLst>
          </p:cNvPr>
          <p:cNvCxnSpPr>
            <a:cxnSpLocks/>
          </p:cNvCxnSpPr>
          <p:nvPr/>
        </p:nvCxnSpPr>
        <p:spPr>
          <a:xfrm>
            <a:off x="6096000" y="1315280"/>
            <a:ext cx="0" cy="48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esquinas redondeadas 7">
            <a:extLst>
              <a:ext uri="{FF2B5EF4-FFF2-40B4-BE49-F238E27FC236}">
                <a16:creationId xmlns:a16="http://schemas.microsoft.com/office/drawing/2014/main" id="{D957FBD0-20FA-4288-9E00-CFD5516C3D3F}"/>
              </a:ext>
            </a:extLst>
          </p:cNvPr>
          <p:cNvSpPr/>
          <p:nvPr/>
        </p:nvSpPr>
        <p:spPr bwMode="auto">
          <a:xfrm>
            <a:off x="711200" y="3530600"/>
            <a:ext cx="2540000" cy="2133600"/>
          </a:xfrm>
          <a:prstGeom prst="roundRect">
            <a:avLst/>
          </a:prstGeom>
          <a:solidFill>
            <a:srgbClr val="0070C0"/>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59EE0C2-62AC-4FE0-9049-6AAA2803C78B}"/>
                  </a:ext>
                </a:extLst>
              </p:cNvPr>
              <p:cNvSpPr txBox="1"/>
              <p:nvPr/>
            </p:nvSpPr>
            <p:spPr>
              <a:xfrm>
                <a:off x="812800" y="4454604"/>
                <a:ext cx="2336800" cy="1077218"/>
              </a:xfrm>
              <a:prstGeom prst="rect">
                <a:avLst/>
              </a:prstGeom>
              <a:noFill/>
            </p:spPr>
            <p:txBody>
              <a:bodyPr wrap="square" rtlCol="0">
                <a:spAutoFit/>
              </a:bodyPr>
              <a:lstStyle/>
              <a:p>
                <a:pPr algn="ctr"/>
                <a:endParaRPr lang="es-CO" sz="1600" dirty="0">
                  <a:solidFill>
                    <a:schemeClr val="bg1"/>
                  </a:solidFill>
                </a:endParaRPr>
              </a:p>
              <a:p>
                <a:pPr algn="ctr"/>
                <a14:m>
                  <m:oMathPara xmlns:m="http://schemas.openxmlformats.org/officeDocument/2006/math">
                    <m:oMathParaPr>
                      <m:jc m:val="centerGroup"/>
                    </m:oMathParaPr>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𝟕</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𝟒𝟎𝟎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𝟖</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𝟔𝟎𝟎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𝟔</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𝟑𝟎𝟎</m:t>
                      </m:r>
                    </m:oMath>
                  </m:oMathPara>
                </a14:m>
                <a:endParaRPr lang="es-MX" sz="1600" dirty="0">
                  <a:solidFill>
                    <a:schemeClr val="bg1"/>
                  </a:solidFill>
                </a:endParaRPr>
              </a:p>
            </p:txBody>
          </p:sp>
        </mc:Choice>
        <mc:Fallback xmlns="">
          <p:sp>
            <p:nvSpPr>
              <p:cNvPr id="9" name="CuadroTexto 8">
                <a:extLst>
                  <a:ext uri="{FF2B5EF4-FFF2-40B4-BE49-F238E27FC236}">
                    <a16:creationId xmlns:a16="http://schemas.microsoft.com/office/drawing/2014/main" id="{259EE0C2-62AC-4FE0-9049-6AAA2803C78B}"/>
                  </a:ext>
                </a:extLst>
              </p:cNvPr>
              <p:cNvSpPr txBox="1">
                <a:spLocks noRot="1" noChangeAspect="1" noMove="1" noResize="1" noEditPoints="1" noAdjustHandles="1" noChangeArrowheads="1" noChangeShapeType="1" noTextEdit="1"/>
              </p:cNvSpPr>
              <p:nvPr/>
            </p:nvSpPr>
            <p:spPr>
              <a:xfrm>
                <a:off x="812800" y="4454604"/>
                <a:ext cx="2336800" cy="1077218"/>
              </a:xfrm>
              <a:prstGeom prst="rect">
                <a:avLst/>
              </a:prstGeom>
              <a:blipFill>
                <a:blip r:embed="rId4"/>
                <a:stretch>
                  <a:fillRect/>
                </a:stretch>
              </a:blipFill>
            </p:spPr>
            <p:txBody>
              <a:bodyPr/>
              <a:lstStyle/>
              <a:p>
                <a:r>
                  <a:rPr lang="es-CO">
                    <a:noFill/>
                  </a:rPr>
                  <a:t> </a:t>
                </a:r>
              </a:p>
            </p:txBody>
          </p:sp>
        </mc:Fallback>
      </mc:AlternateContent>
      <p:sp>
        <p:nvSpPr>
          <p:cNvPr id="31" name="Rectángulo: esquinas redondeadas 30">
            <a:extLst>
              <a:ext uri="{FF2B5EF4-FFF2-40B4-BE49-F238E27FC236}">
                <a16:creationId xmlns:a16="http://schemas.microsoft.com/office/drawing/2014/main" id="{A35A1A0A-368F-4DCC-B75D-C09D05A24D1F}"/>
              </a:ext>
            </a:extLst>
          </p:cNvPr>
          <p:cNvSpPr/>
          <p:nvPr/>
        </p:nvSpPr>
        <p:spPr bwMode="auto">
          <a:xfrm>
            <a:off x="3352800" y="3530600"/>
            <a:ext cx="2540000" cy="2133600"/>
          </a:xfrm>
          <a:prstGeom prst="roundRect">
            <a:avLst/>
          </a:prstGeom>
          <a:solidFill>
            <a:srgbClr val="0070C0"/>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C0DD105E-1338-4D04-B429-F7BBA92B5DEB}"/>
                  </a:ext>
                </a:extLst>
              </p:cNvPr>
              <p:cNvSpPr txBox="1"/>
              <p:nvPr/>
            </p:nvSpPr>
            <p:spPr>
              <a:xfrm>
                <a:off x="3454400" y="3797180"/>
                <a:ext cx="2336800" cy="1569660"/>
              </a:xfrm>
              <a:prstGeom prst="rect">
                <a:avLst/>
              </a:prstGeom>
              <a:noFill/>
            </p:spPr>
            <p:txBody>
              <a:bodyPr wrap="square" rtlCol="0">
                <a:spAutoFit/>
              </a:bodyPr>
              <a:lstStyle/>
              <a:p>
                <a:pPr algn="ctr"/>
                <a:r>
                  <a:rPr lang="es-MX" sz="1600" b="1" dirty="0">
                    <a:solidFill>
                      <a:schemeClr val="bg1"/>
                    </a:solidFill>
                  </a:rPr>
                  <a:t>Asignación de agua para cada Kibbutz</a:t>
                </a:r>
              </a:p>
              <a:p>
                <a:pPr algn="ctr"/>
                <a:endParaRPr lang="es-CO" sz="1600" dirty="0">
                  <a:solidFill>
                    <a:schemeClr val="bg1"/>
                  </a:solidFill>
                </a:endParaRPr>
              </a:p>
              <a:p>
                <a:pPr algn="ctr"/>
                <a14:m>
                  <m:oMathPara xmlns:m="http://schemas.openxmlformats.org/officeDocument/2006/math">
                    <m:oMathParaPr>
                      <m:jc m:val="centerGroup"/>
                    </m:oMathParaPr>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𝟑</m:t>
                          </m:r>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𝟐</m:t>
                          </m:r>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𝟕</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𝟔𝟎𝟎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𝟑</m:t>
                          </m:r>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𝟐</m:t>
                          </m:r>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𝟖</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𝟖𝟎𝟎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𝟑</m:t>
                          </m:r>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r>
                        <a:rPr lang="es-MX" sz="1600" b="1" i="1">
                          <a:solidFill>
                            <a:schemeClr val="bg1"/>
                          </a:solidFill>
                          <a:latin typeface="Cambria Math" panose="02040503050406030204" pitchFamily="18" charset="0"/>
                        </a:rPr>
                        <m:t>+</m:t>
                      </m:r>
                      <m:r>
                        <a:rPr lang="es-MX" sz="1600" b="1" i="1">
                          <a:solidFill>
                            <a:schemeClr val="bg1"/>
                          </a:solidFill>
                          <a:latin typeface="Cambria Math" panose="02040503050406030204" pitchFamily="18" charset="0"/>
                        </a:rPr>
                        <m:t>𝟐</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𝟔</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𝟑𝟕𝟓</m:t>
                      </m:r>
                    </m:oMath>
                  </m:oMathPara>
                </a14:m>
                <a:endParaRPr lang="es-MX" sz="1600" dirty="0">
                  <a:solidFill>
                    <a:schemeClr val="bg1"/>
                  </a:solidFill>
                </a:endParaRPr>
              </a:p>
            </p:txBody>
          </p:sp>
        </mc:Choice>
        <mc:Fallback xmlns="">
          <p:sp>
            <p:nvSpPr>
              <p:cNvPr id="32" name="CuadroTexto 31">
                <a:extLst>
                  <a:ext uri="{FF2B5EF4-FFF2-40B4-BE49-F238E27FC236}">
                    <a16:creationId xmlns:a16="http://schemas.microsoft.com/office/drawing/2014/main" id="{C0DD105E-1338-4D04-B429-F7BBA92B5DEB}"/>
                  </a:ext>
                </a:extLst>
              </p:cNvPr>
              <p:cNvSpPr txBox="1">
                <a:spLocks noRot="1" noChangeAspect="1" noMove="1" noResize="1" noEditPoints="1" noAdjustHandles="1" noChangeArrowheads="1" noChangeShapeType="1" noTextEdit="1"/>
              </p:cNvSpPr>
              <p:nvPr/>
            </p:nvSpPr>
            <p:spPr>
              <a:xfrm>
                <a:off x="3454400" y="3797180"/>
                <a:ext cx="2336800" cy="1569660"/>
              </a:xfrm>
              <a:prstGeom prst="rect">
                <a:avLst/>
              </a:prstGeom>
              <a:blipFill>
                <a:blip r:embed="rId5"/>
                <a:stretch>
                  <a:fillRect t="-1167"/>
                </a:stretch>
              </a:blipFill>
            </p:spPr>
            <p:txBody>
              <a:bodyPr/>
              <a:lstStyle/>
              <a:p>
                <a:r>
                  <a:rPr lang="es-CO">
                    <a:noFill/>
                  </a:rPr>
                  <a:t> </a:t>
                </a:r>
              </a:p>
            </p:txBody>
          </p:sp>
        </mc:Fallback>
      </mc:AlternateContent>
      <p:sp>
        <p:nvSpPr>
          <p:cNvPr id="34" name="Rectángulo: esquinas redondeadas 33">
            <a:extLst>
              <a:ext uri="{FF2B5EF4-FFF2-40B4-BE49-F238E27FC236}">
                <a16:creationId xmlns:a16="http://schemas.microsoft.com/office/drawing/2014/main" id="{05E0A038-07AA-490F-AA87-C4505C0CD75F}"/>
              </a:ext>
            </a:extLst>
          </p:cNvPr>
          <p:cNvSpPr/>
          <p:nvPr/>
        </p:nvSpPr>
        <p:spPr bwMode="auto">
          <a:xfrm>
            <a:off x="5994400" y="3530600"/>
            <a:ext cx="2540000" cy="2133600"/>
          </a:xfrm>
          <a:prstGeom prst="roundRect">
            <a:avLst/>
          </a:prstGeom>
          <a:solidFill>
            <a:srgbClr val="0070C0"/>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3BA26D8F-EAFB-4B4E-B06B-C3BCD07E57C8}"/>
                  </a:ext>
                </a:extLst>
              </p:cNvPr>
              <p:cNvSpPr txBox="1"/>
              <p:nvPr/>
            </p:nvSpPr>
            <p:spPr>
              <a:xfrm>
                <a:off x="6096000" y="3797180"/>
                <a:ext cx="2336800" cy="1302985"/>
              </a:xfrm>
              <a:prstGeom prst="rect">
                <a:avLst/>
              </a:prstGeom>
              <a:noFill/>
            </p:spPr>
            <p:txBody>
              <a:bodyPr wrap="square" rtlCol="0">
                <a:spAutoFit/>
              </a:bodyPr>
              <a:lstStyle/>
              <a:p>
                <a:pPr algn="ctr"/>
                <a:r>
                  <a:rPr lang="es-CO" sz="1600" b="1" dirty="0">
                    <a:solidFill>
                      <a:schemeClr val="bg1"/>
                    </a:solidFill>
                  </a:rPr>
                  <a:t>Total de acres para cada cultivo</a:t>
                </a:r>
              </a:p>
              <a:p>
                <a:pPr algn="ctr"/>
                <a14:m>
                  <m:oMathPara xmlns:m="http://schemas.openxmlformats.org/officeDocument/2006/math">
                    <m:oMathParaPr>
                      <m:jc m:val="centerGroup"/>
                    </m:oMathParaPr>
                    <m:oMath xmlns:m="http://schemas.openxmlformats.org/officeDocument/2006/math">
                      <m:sSub>
                        <m:sSubPr>
                          <m:ctrlPr>
                            <a:rPr lang="es-MX" sz="1467" b="1" i="1">
                              <a:solidFill>
                                <a:schemeClr val="bg1"/>
                              </a:solidFill>
                              <a:latin typeface="Cambria Math" panose="02040503050406030204" pitchFamily="18" charset="0"/>
                            </a:rPr>
                          </m:ctrlPr>
                        </m:sSubPr>
                        <m:e>
                          <m:r>
                            <a:rPr lang="es-MX" sz="1467" b="1" i="1">
                              <a:solidFill>
                                <a:schemeClr val="bg1"/>
                              </a:solidFill>
                              <a:latin typeface="Cambria Math" panose="02040503050406030204" pitchFamily="18" charset="0"/>
                            </a:rPr>
                            <m:t>𝒙</m:t>
                          </m:r>
                        </m:e>
                        <m:sub>
                          <m:r>
                            <a:rPr lang="es-MX" sz="1467" b="1" i="1">
                              <a:solidFill>
                                <a:schemeClr val="bg1"/>
                              </a:solidFill>
                              <a:latin typeface="Cambria Math" panose="02040503050406030204" pitchFamily="18" charset="0"/>
                            </a:rPr>
                            <m:t>𝟏</m:t>
                          </m:r>
                        </m:sub>
                      </m:sSub>
                      <m:r>
                        <a:rPr lang="es-MX" sz="1467" b="1" i="1">
                          <a:solidFill>
                            <a:schemeClr val="bg1"/>
                          </a:solidFill>
                          <a:latin typeface="Cambria Math" panose="02040503050406030204" pitchFamily="18" charset="0"/>
                        </a:rPr>
                        <m:t>+</m:t>
                      </m:r>
                      <m:r>
                        <a:rPr lang="es-ES" sz="1467" b="1" i="1">
                          <a:solidFill>
                            <a:schemeClr val="bg1"/>
                          </a:solidFill>
                          <a:latin typeface="Cambria Math" panose="02040503050406030204" pitchFamily="18" charset="0"/>
                        </a:rPr>
                        <m:t>𝑿</m:t>
                      </m:r>
                      <m:r>
                        <a:rPr lang="es-ES" sz="1467" b="1" i="1" baseline="-25000">
                          <a:solidFill>
                            <a:schemeClr val="bg1"/>
                          </a:solidFill>
                          <a:latin typeface="Cambria Math" panose="02040503050406030204" pitchFamily="18" charset="0"/>
                        </a:rPr>
                        <m:t>𝟐</m:t>
                      </m:r>
                      <m:r>
                        <a:rPr lang="es-MX" sz="1467" b="1" i="1">
                          <a:solidFill>
                            <a:schemeClr val="bg1"/>
                          </a:solidFill>
                          <a:latin typeface="Cambria Math" panose="02040503050406030204" pitchFamily="18" charset="0"/>
                        </a:rPr>
                        <m:t>+</m:t>
                      </m:r>
                      <m:sSub>
                        <m:sSubPr>
                          <m:ctrlPr>
                            <a:rPr lang="es-MX" sz="1467" b="1" i="1">
                              <a:solidFill>
                                <a:schemeClr val="bg1"/>
                              </a:solidFill>
                              <a:latin typeface="Cambria Math" panose="02040503050406030204" pitchFamily="18" charset="0"/>
                            </a:rPr>
                          </m:ctrlPr>
                        </m:sSubPr>
                        <m:e>
                          <m:r>
                            <a:rPr lang="es-MX" sz="1467" b="1" i="1">
                              <a:solidFill>
                                <a:schemeClr val="bg1"/>
                              </a:solidFill>
                              <a:latin typeface="Cambria Math" panose="02040503050406030204" pitchFamily="18" charset="0"/>
                            </a:rPr>
                            <m:t>𝒙</m:t>
                          </m:r>
                        </m:e>
                        <m:sub>
                          <m:r>
                            <a:rPr lang="es-ES" sz="1467" b="1" i="1">
                              <a:solidFill>
                                <a:schemeClr val="bg1"/>
                              </a:solidFill>
                              <a:latin typeface="Cambria Math" panose="02040503050406030204" pitchFamily="18" charset="0"/>
                            </a:rPr>
                            <m:t>𝟑</m:t>
                          </m:r>
                        </m:sub>
                      </m:sSub>
                      <m:r>
                        <a:rPr lang="es-MX" sz="1467" b="1" i="1">
                          <a:solidFill>
                            <a:schemeClr val="bg1"/>
                          </a:solidFill>
                          <a:latin typeface="Cambria Math" panose="02040503050406030204" pitchFamily="18" charset="0"/>
                          <a:ea typeface="Cambria Math" panose="02040503050406030204" pitchFamily="18" charset="0"/>
                        </a:rPr>
                        <m:t>≤</m:t>
                      </m:r>
                      <m:r>
                        <a:rPr lang="es-MX" sz="1467" b="1" i="1">
                          <a:solidFill>
                            <a:schemeClr val="bg1"/>
                          </a:solidFill>
                          <a:latin typeface="Cambria Math" panose="02040503050406030204" pitchFamily="18" charset="0"/>
                          <a:ea typeface="Cambria Math" panose="02040503050406030204" pitchFamily="18" charset="0"/>
                        </a:rPr>
                        <m:t>𝟔𝟎𝟎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ES"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ES" sz="1600" b="1" i="1">
                              <a:solidFill>
                                <a:schemeClr val="bg1"/>
                              </a:solidFill>
                              <a:latin typeface="Cambria Math" panose="02040503050406030204" pitchFamily="18" charset="0"/>
                            </a:rPr>
                            <m:t>𝟔</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𝟓𝟎𝟎</m:t>
                      </m:r>
                    </m:oMath>
                    <m:oMath xmlns:m="http://schemas.openxmlformats.org/officeDocument/2006/math">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ES" sz="1600" b="1" i="1">
                              <a:solidFill>
                                <a:schemeClr val="bg1"/>
                              </a:solidFill>
                              <a:latin typeface="Cambria Math" panose="02040503050406030204" pitchFamily="18" charset="0"/>
                            </a:rPr>
                            <m:t>𝟕</m:t>
                          </m:r>
                        </m:sub>
                      </m:sSub>
                      <m:r>
                        <a:rPr lang="es-ES"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ES" sz="1600" b="1" i="1">
                              <a:solidFill>
                                <a:schemeClr val="bg1"/>
                              </a:solidFill>
                              <a:latin typeface="Cambria Math" panose="02040503050406030204" pitchFamily="18" charset="0"/>
                            </a:rPr>
                            <m:t>𝟖</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r>
                        <a:rPr lang="es-MX" sz="1600" b="1" i="1">
                          <a:solidFill>
                            <a:schemeClr val="bg1"/>
                          </a:solidFill>
                          <a:latin typeface="Cambria Math" panose="02040503050406030204" pitchFamily="18" charset="0"/>
                          <a:ea typeface="Cambria Math" panose="02040503050406030204" pitchFamily="18" charset="0"/>
                        </a:rPr>
                        <m:t>≤</m:t>
                      </m:r>
                      <m:r>
                        <a:rPr lang="es-MX" sz="1600" b="1" i="1">
                          <a:solidFill>
                            <a:schemeClr val="bg1"/>
                          </a:solidFill>
                          <a:latin typeface="Cambria Math" panose="02040503050406030204" pitchFamily="18" charset="0"/>
                          <a:ea typeface="Cambria Math" panose="02040503050406030204" pitchFamily="18" charset="0"/>
                        </a:rPr>
                        <m:t>𝟑𝟐𝟓</m:t>
                      </m:r>
                    </m:oMath>
                  </m:oMathPara>
                </a14:m>
                <a:endParaRPr lang="es-MX" sz="1600" dirty="0">
                  <a:solidFill>
                    <a:schemeClr val="bg1"/>
                  </a:solidFill>
                </a:endParaRPr>
              </a:p>
            </p:txBody>
          </p:sp>
        </mc:Choice>
        <mc:Fallback xmlns="">
          <p:sp>
            <p:nvSpPr>
              <p:cNvPr id="35" name="CuadroTexto 34">
                <a:extLst>
                  <a:ext uri="{FF2B5EF4-FFF2-40B4-BE49-F238E27FC236}">
                    <a16:creationId xmlns:a16="http://schemas.microsoft.com/office/drawing/2014/main" id="{3BA26D8F-EAFB-4B4E-B06B-C3BCD07E57C8}"/>
                  </a:ext>
                </a:extLst>
              </p:cNvPr>
              <p:cNvSpPr txBox="1">
                <a:spLocks noRot="1" noChangeAspect="1" noMove="1" noResize="1" noEditPoints="1" noAdjustHandles="1" noChangeArrowheads="1" noChangeShapeType="1" noTextEdit="1"/>
              </p:cNvSpPr>
              <p:nvPr/>
            </p:nvSpPr>
            <p:spPr>
              <a:xfrm>
                <a:off x="6096000" y="3797180"/>
                <a:ext cx="2336800" cy="1302985"/>
              </a:xfrm>
              <a:prstGeom prst="rect">
                <a:avLst/>
              </a:prstGeom>
              <a:blipFill>
                <a:blip r:embed="rId6"/>
                <a:stretch>
                  <a:fillRect t="-1402"/>
                </a:stretch>
              </a:blipFill>
            </p:spPr>
            <p:txBody>
              <a:bodyPr/>
              <a:lstStyle/>
              <a:p>
                <a:r>
                  <a:rPr lang="es-CO">
                    <a:noFill/>
                  </a:rPr>
                  <a:t> </a:t>
                </a:r>
              </a:p>
            </p:txBody>
          </p:sp>
        </mc:Fallback>
      </mc:AlternateContent>
      <p:sp>
        <p:nvSpPr>
          <p:cNvPr id="36" name="Rectángulo: esquinas redondeadas 35">
            <a:extLst>
              <a:ext uri="{FF2B5EF4-FFF2-40B4-BE49-F238E27FC236}">
                <a16:creationId xmlns:a16="http://schemas.microsoft.com/office/drawing/2014/main" id="{B3FDAFB2-2FB9-4152-8F1A-086905E78642}"/>
              </a:ext>
            </a:extLst>
          </p:cNvPr>
          <p:cNvSpPr/>
          <p:nvPr/>
        </p:nvSpPr>
        <p:spPr bwMode="auto">
          <a:xfrm>
            <a:off x="8636000" y="3530600"/>
            <a:ext cx="3352800" cy="2133600"/>
          </a:xfrm>
          <a:prstGeom prst="roundRect">
            <a:avLst/>
          </a:prstGeom>
          <a:solidFill>
            <a:srgbClr val="0070C0"/>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16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41E4B6F5-6013-4814-9FE8-5B9C1115EA1F}"/>
                  </a:ext>
                </a:extLst>
              </p:cNvPr>
              <p:cNvSpPr txBox="1"/>
              <p:nvPr/>
            </p:nvSpPr>
            <p:spPr>
              <a:xfrm>
                <a:off x="8737600" y="3685969"/>
                <a:ext cx="3084576" cy="2172967"/>
              </a:xfrm>
              <a:prstGeom prst="rect">
                <a:avLst/>
              </a:prstGeom>
              <a:noFill/>
            </p:spPr>
            <p:txBody>
              <a:bodyPr wrap="square" rtlCol="0">
                <a:spAutoFit/>
              </a:bodyPr>
              <a:lstStyle/>
              <a:p>
                <a:pPr algn="ctr"/>
                <a:r>
                  <a:rPr lang="es-MX" sz="1600" b="1" dirty="0">
                    <a:solidFill>
                      <a:schemeClr val="bg1"/>
                    </a:solidFill>
                  </a:rPr>
                  <a:t>Igual proporción de área plantada</a:t>
                </a:r>
              </a:p>
              <a:p>
                <a:pPr algn="ctr"/>
                <a:endParaRPr lang="es-CO" sz="1600" dirty="0">
                  <a:solidFill>
                    <a:schemeClr val="bg1"/>
                  </a:solidFill>
                </a:endParaRPr>
              </a:p>
              <a:p>
                <a:pPr algn="ctr"/>
                <a14:m>
                  <m:oMathPara xmlns:m="http://schemas.openxmlformats.org/officeDocument/2006/math">
                    <m:oMathParaPr>
                      <m:jc m:val="centerGroup"/>
                    </m:oMathParaPr>
                    <m:oMath xmlns:m="http://schemas.openxmlformats.org/officeDocument/2006/math">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𝟕</m:t>
                              </m:r>
                            </m:sub>
                          </m:sSub>
                        </m:num>
                        <m:den>
                          <m:r>
                            <a:rPr lang="es-MX" sz="1600" b="1" i="1">
                              <a:solidFill>
                                <a:schemeClr val="bg1"/>
                              </a:solidFill>
                              <a:latin typeface="Cambria Math" panose="02040503050406030204" pitchFamily="18" charset="0"/>
                            </a:rPr>
                            <m:t>𝟒𝟎𝟎</m:t>
                          </m:r>
                        </m:den>
                      </m:f>
                      <m:r>
                        <a:rPr lang="es-MX" sz="1600" b="1" i="1">
                          <a:solidFill>
                            <a:schemeClr val="bg1"/>
                          </a:solidFill>
                          <a:latin typeface="Cambria Math" panose="02040503050406030204" pitchFamily="18" charset="0"/>
                        </a:rPr>
                        <m:t>=</m:t>
                      </m:r>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𝟖</m:t>
                              </m:r>
                            </m:sub>
                          </m:sSub>
                        </m:num>
                        <m:den>
                          <m:r>
                            <a:rPr lang="es-MX" sz="1600" b="1" i="1">
                              <a:solidFill>
                                <a:schemeClr val="bg1"/>
                              </a:solidFill>
                              <a:latin typeface="Cambria Math" panose="02040503050406030204" pitchFamily="18" charset="0"/>
                            </a:rPr>
                            <m:t>𝟔𝟎𝟎</m:t>
                          </m:r>
                        </m:den>
                      </m:f>
                    </m:oMath>
                    <m:oMath xmlns:m="http://schemas.openxmlformats.org/officeDocument/2006/math">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𝟐</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𝟓</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𝟖</m:t>
                              </m:r>
                            </m:sub>
                          </m:sSub>
                        </m:num>
                        <m:den>
                          <m:r>
                            <a:rPr lang="es-MX" sz="1600" b="1" i="1">
                              <a:solidFill>
                                <a:schemeClr val="bg1"/>
                              </a:solidFill>
                              <a:latin typeface="Cambria Math" panose="02040503050406030204" pitchFamily="18" charset="0"/>
                            </a:rPr>
                            <m:t>𝟔𝟎𝟎</m:t>
                          </m:r>
                        </m:den>
                      </m:f>
                      <m:r>
                        <a:rPr lang="es-MX" sz="1600" b="1" i="1">
                          <a:solidFill>
                            <a:schemeClr val="bg1"/>
                          </a:solidFill>
                          <a:latin typeface="Cambria Math" panose="02040503050406030204" pitchFamily="18" charset="0"/>
                        </a:rPr>
                        <m:t>=</m:t>
                      </m:r>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𝟔</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num>
                        <m:den>
                          <m:r>
                            <a:rPr lang="es-MX" sz="1600" b="1" i="1">
                              <a:solidFill>
                                <a:schemeClr val="bg1"/>
                              </a:solidFill>
                              <a:latin typeface="Cambria Math" panose="02040503050406030204" pitchFamily="18" charset="0"/>
                            </a:rPr>
                            <m:t>𝟑𝟎𝟎</m:t>
                          </m:r>
                        </m:den>
                      </m:f>
                    </m:oMath>
                    <m:oMath xmlns:m="http://schemas.openxmlformats.org/officeDocument/2006/math">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𝟑</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𝟔</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𝟗</m:t>
                              </m:r>
                            </m:sub>
                          </m:sSub>
                        </m:num>
                        <m:den>
                          <m:r>
                            <a:rPr lang="es-MX" sz="1600" b="1" i="1">
                              <a:solidFill>
                                <a:schemeClr val="bg1"/>
                              </a:solidFill>
                              <a:latin typeface="Cambria Math" panose="02040503050406030204" pitchFamily="18" charset="0"/>
                            </a:rPr>
                            <m:t>𝟑𝟎𝟎</m:t>
                          </m:r>
                        </m:den>
                      </m:f>
                      <m:r>
                        <a:rPr lang="es-MX" sz="1600" b="1" i="1">
                          <a:solidFill>
                            <a:schemeClr val="bg1"/>
                          </a:solidFill>
                          <a:latin typeface="Cambria Math" panose="02040503050406030204" pitchFamily="18" charset="0"/>
                        </a:rPr>
                        <m:t>=</m:t>
                      </m:r>
                      <m:f>
                        <m:fPr>
                          <m:ctrlPr>
                            <a:rPr lang="es-MX" sz="1600" b="1" i="1">
                              <a:solidFill>
                                <a:schemeClr val="bg1"/>
                              </a:solidFill>
                              <a:latin typeface="Cambria Math" panose="02040503050406030204" pitchFamily="18" charset="0"/>
                            </a:rPr>
                          </m:ctrlPr>
                        </m:fPr>
                        <m:num>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𝟏</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𝟒</m:t>
                              </m:r>
                            </m:sub>
                          </m:sSub>
                          <m:r>
                            <a:rPr lang="es-MX" sz="1600" b="1" i="1">
                              <a:solidFill>
                                <a:schemeClr val="bg1"/>
                              </a:solidFill>
                              <a:latin typeface="Cambria Math" panose="02040503050406030204" pitchFamily="18" charset="0"/>
                            </a:rPr>
                            <m:t>+</m:t>
                          </m:r>
                          <m:sSub>
                            <m:sSubPr>
                              <m:ctrlPr>
                                <a:rPr lang="es-MX" sz="1600" b="1" i="1">
                                  <a:solidFill>
                                    <a:schemeClr val="bg1"/>
                                  </a:solidFill>
                                  <a:latin typeface="Cambria Math" panose="02040503050406030204" pitchFamily="18" charset="0"/>
                                </a:rPr>
                              </m:ctrlPr>
                            </m:sSubPr>
                            <m:e>
                              <m:r>
                                <a:rPr lang="es-MX" sz="1600" b="1" i="1">
                                  <a:solidFill>
                                    <a:schemeClr val="bg1"/>
                                  </a:solidFill>
                                  <a:latin typeface="Cambria Math" panose="02040503050406030204" pitchFamily="18" charset="0"/>
                                </a:rPr>
                                <m:t>𝒙</m:t>
                              </m:r>
                            </m:e>
                            <m:sub>
                              <m:r>
                                <a:rPr lang="es-MX" sz="1600" b="1" i="1">
                                  <a:solidFill>
                                    <a:schemeClr val="bg1"/>
                                  </a:solidFill>
                                  <a:latin typeface="Cambria Math" panose="02040503050406030204" pitchFamily="18" charset="0"/>
                                </a:rPr>
                                <m:t>𝟕</m:t>
                              </m:r>
                            </m:sub>
                          </m:sSub>
                        </m:num>
                        <m:den>
                          <m:r>
                            <a:rPr lang="es-MX" sz="1600" b="1" i="1">
                              <a:solidFill>
                                <a:schemeClr val="bg1"/>
                              </a:solidFill>
                              <a:latin typeface="Cambria Math" panose="02040503050406030204" pitchFamily="18" charset="0"/>
                            </a:rPr>
                            <m:t>𝟒𝟎𝟎</m:t>
                          </m:r>
                        </m:den>
                      </m:f>
                    </m:oMath>
                  </m:oMathPara>
                </a14:m>
                <a:br>
                  <a:rPr lang="es-MX" sz="1600" b="1" i="1" dirty="0">
                    <a:solidFill>
                      <a:schemeClr val="bg1"/>
                    </a:solidFill>
                    <a:latin typeface="Cambria Math" panose="02040503050406030204" pitchFamily="18" charset="0"/>
                    <a:ea typeface="Cambria Math" panose="02040503050406030204" pitchFamily="18" charset="0"/>
                  </a:rPr>
                </a:br>
                <a:endParaRPr lang="es-MX" sz="1600" dirty="0">
                  <a:solidFill>
                    <a:schemeClr val="bg1"/>
                  </a:solidFill>
                </a:endParaRPr>
              </a:p>
            </p:txBody>
          </p:sp>
        </mc:Choice>
        <mc:Fallback xmlns="">
          <p:sp>
            <p:nvSpPr>
              <p:cNvPr id="37" name="CuadroTexto 36">
                <a:extLst>
                  <a:ext uri="{FF2B5EF4-FFF2-40B4-BE49-F238E27FC236}">
                    <a16:creationId xmlns:a16="http://schemas.microsoft.com/office/drawing/2014/main" id="{41E4B6F5-6013-4814-9FE8-5B9C1115EA1F}"/>
                  </a:ext>
                </a:extLst>
              </p:cNvPr>
              <p:cNvSpPr txBox="1">
                <a:spLocks noRot="1" noChangeAspect="1" noMove="1" noResize="1" noEditPoints="1" noAdjustHandles="1" noChangeArrowheads="1" noChangeShapeType="1" noTextEdit="1"/>
              </p:cNvSpPr>
              <p:nvPr/>
            </p:nvSpPr>
            <p:spPr>
              <a:xfrm>
                <a:off x="8737600" y="3685969"/>
                <a:ext cx="3084576" cy="2172967"/>
              </a:xfrm>
              <a:prstGeom prst="rect">
                <a:avLst/>
              </a:prstGeom>
              <a:blipFill>
                <a:blip r:embed="rId7"/>
                <a:stretch>
                  <a:fillRect t="-843"/>
                </a:stretch>
              </a:blipFill>
            </p:spPr>
            <p:txBody>
              <a:bodyPr/>
              <a:lstStyle/>
              <a:p>
                <a:r>
                  <a:rPr lang="es-CO">
                    <a:noFill/>
                  </a:rPr>
                  <a:t> </a:t>
                </a:r>
              </a:p>
            </p:txBody>
          </p:sp>
        </mc:Fallback>
      </mc:AlternateContent>
      <p:cxnSp>
        <p:nvCxnSpPr>
          <p:cNvPr id="11" name="Conector recto 10">
            <a:extLst>
              <a:ext uri="{FF2B5EF4-FFF2-40B4-BE49-F238E27FC236}">
                <a16:creationId xmlns:a16="http://schemas.microsoft.com/office/drawing/2014/main" id="{6A159628-6B47-4974-A9C4-3A73511313DF}"/>
              </a:ext>
            </a:extLst>
          </p:cNvPr>
          <p:cNvCxnSpPr>
            <a:stCxn id="4" idx="2"/>
          </p:cNvCxnSpPr>
          <p:nvPr/>
        </p:nvCxnSpPr>
        <p:spPr>
          <a:xfrm>
            <a:off x="5994400" y="2514600"/>
            <a:ext cx="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B59640F6-D980-43D9-8660-FD3E03417D68}"/>
              </a:ext>
            </a:extLst>
          </p:cNvPr>
          <p:cNvCxnSpPr>
            <a:cxnSpLocks/>
          </p:cNvCxnSpPr>
          <p:nvPr/>
        </p:nvCxnSpPr>
        <p:spPr>
          <a:xfrm>
            <a:off x="1981200" y="3124200"/>
            <a:ext cx="833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0FED24CB-88E3-4ACC-934D-A8DBB8ABE8FA}"/>
              </a:ext>
            </a:extLst>
          </p:cNvPr>
          <p:cNvCxnSpPr>
            <a:endCxn id="8" idx="0"/>
          </p:cNvCxnSpPr>
          <p:nvPr/>
        </p:nvCxnSpPr>
        <p:spPr>
          <a:xfrm>
            <a:off x="1981200" y="3124200"/>
            <a:ext cx="0" cy="40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FE0A3820-55BA-41B0-8DE3-97A2A7B8BD9A}"/>
              </a:ext>
            </a:extLst>
          </p:cNvPr>
          <p:cNvCxnSpPr>
            <a:cxnSpLocks/>
            <a:endCxn id="36" idx="0"/>
          </p:cNvCxnSpPr>
          <p:nvPr/>
        </p:nvCxnSpPr>
        <p:spPr>
          <a:xfrm>
            <a:off x="10312400" y="3124200"/>
            <a:ext cx="0" cy="40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7B4ECE47-D9BA-4874-B287-CCAB3BE57E47}"/>
              </a:ext>
            </a:extLst>
          </p:cNvPr>
          <p:cNvCxnSpPr>
            <a:cxnSpLocks/>
          </p:cNvCxnSpPr>
          <p:nvPr/>
        </p:nvCxnSpPr>
        <p:spPr>
          <a:xfrm>
            <a:off x="7315200" y="3124200"/>
            <a:ext cx="0" cy="40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28FAC0D6-196E-4733-A8E4-FCAE246AC678}"/>
              </a:ext>
            </a:extLst>
          </p:cNvPr>
          <p:cNvCxnSpPr>
            <a:cxnSpLocks/>
          </p:cNvCxnSpPr>
          <p:nvPr/>
        </p:nvCxnSpPr>
        <p:spPr>
          <a:xfrm>
            <a:off x="4673600" y="3124200"/>
            <a:ext cx="0" cy="40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ángulo: esquinas redondeadas 3">
            <a:extLst>
              <a:ext uri="{FF2B5EF4-FFF2-40B4-BE49-F238E27FC236}">
                <a16:creationId xmlns:a16="http://schemas.microsoft.com/office/drawing/2014/main" id="{13C405DC-7781-F842-AB7A-4651F786E0C3}"/>
              </a:ext>
            </a:extLst>
          </p:cNvPr>
          <p:cNvSpPr/>
          <p:nvPr/>
        </p:nvSpPr>
        <p:spPr bwMode="auto">
          <a:xfrm>
            <a:off x="304800" y="2616201"/>
            <a:ext cx="9318800" cy="368417"/>
          </a:xfrm>
          <a:prstGeom prst="roundRect">
            <a:avLst/>
          </a:prstGeom>
          <a:solidFill>
            <a:srgbClr val="FFFF00"/>
          </a:solidFill>
          <a:ln w="19050">
            <a:noFill/>
            <a:round/>
            <a:headEnd/>
            <a:tailEnd/>
          </a:ln>
        </p:spPr>
        <p:txBody>
          <a:bodyPr vert="horz" wrap="none" lIns="121920" tIns="60960" rIns="121920" bIns="60960" numCol="1" rtlCol="0" anchor="ctr" anchorCtr="1" compatLnSpc="1">
            <a:prstTxWarp prst="textNoShape">
              <a:avLst/>
            </a:prstTxWarp>
          </a:bodyPr>
          <a:lstStyle/>
          <a:p>
            <a:pPr algn="ctr"/>
            <a:r>
              <a:rPr lang="es-MX" sz="1600" b="1" dirty="0">
                <a:solidFill>
                  <a:srgbClr val="C00000"/>
                </a:solidFill>
              </a:rPr>
              <a:t>S.A. (Terreno para uso en cada k; asignación agua en cada K, total acres para cada cultivo; proporción)  </a:t>
            </a:r>
            <a:endParaRPr lang="es-CO" sz="1600" b="1" dirty="0">
              <a:solidFill>
                <a:srgbClr val="C00000"/>
              </a:solidFill>
            </a:endParaRPr>
          </a:p>
        </p:txBody>
      </p:sp>
      <p:sp>
        <p:nvSpPr>
          <p:cNvPr id="21" name="CuadroTexto 20">
            <a:extLst>
              <a:ext uri="{FF2B5EF4-FFF2-40B4-BE49-F238E27FC236}">
                <a16:creationId xmlns:a16="http://schemas.microsoft.com/office/drawing/2014/main" id="{9ED74E64-F145-2F4D-9F67-34D38B99DA77}"/>
              </a:ext>
            </a:extLst>
          </p:cNvPr>
          <p:cNvSpPr txBox="1"/>
          <p:nvPr/>
        </p:nvSpPr>
        <p:spPr>
          <a:xfrm>
            <a:off x="812800" y="3835401"/>
            <a:ext cx="2336800" cy="830997"/>
          </a:xfrm>
          <a:prstGeom prst="rect">
            <a:avLst/>
          </a:prstGeom>
          <a:noFill/>
        </p:spPr>
        <p:txBody>
          <a:bodyPr wrap="square" rtlCol="0">
            <a:spAutoFit/>
          </a:bodyPr>
          <a:lstStyle/>
          <a:p>
            <a:pPr algn="ctr"/>
            <a:r>
              <a:rPr lang="es-MX" sz="1600" b="1" dirty="0">
                <a:solidFill>
                  <a:schemeClr val="bg1"/>
                </a:solidFill>
              </a:rPr>
              <a:t>Terreno para uso en cada </a:t>
            </a:r>
          </a:p>
          <a:p>
            <a:pPr algn="ctr"/>
            <a:r>
              <a:rPr lang="es-MX" sz="1600" b="1" dirty="0">
                <a:solidFill>
                  <a:schemeClr val="bg1"/>
                </a:solidFill>
              </a:rPr>
              <a:t>Kibbutz</a:t>
            </a:r>
          </a:p>
        </p:txBody>
      </p:sp>
      <p:sp>
        <p:nvSpPr>
          <p:cNvPr id="23" name="Rectángulo: esquinas redondeadas 3">
            <a:extLst>
              <a:ext uri="{FF2B5EF4-FFF2-40B4-BE49-F238E27FC236}">
                <a16:creationId xmlns:a16="http://schemas.microsoft.com/office/drawing/2014/main" id="{85A372E1-7BA1-8042-9362-48F4E415DB5D}"/>
              </a:ext>
            </a:extLst>
          </p:cNvPr>
          <p:cNvSpPr/>
          <p:nvPr/>
        </p:nvSpPr>
        <p:spPr bwMode="auto">
          <a:xfrm>
            <a:off x="508000" y="6108584"/>
            <a:ext cx="9318800" cy="368417"/>
          </a:xfrm>
          <a:prstGeom prst="roundRect">
            <a:avLst/>
          </a:prstGeom>
          <a:solidFill>
            <a:schemeClr val="accent5">
              <a:lumMod val="40000"/>
              <a:lumOff val="60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r>
              <a:rPr lang="es-MX" sz="1867" b="1" dirty="0">
                <a:solidFill>
                  <a:srgbClr val="C00000"/>
                </a:solidFill>
              </a:rPr>
              <a:t>Restricciones de no negatividad X</a:t>
            </a:r>
            <a:r>
              <a:rPr lang="es-MX" sz="1867" b="1" baseline="-25000" dirty="0">
                <a:solidFill>
                  <a:srgbClr val="C00000"/>
                </a:solidFill>
              </a:rPr>
              <a:t>j</a:t>
            </a:r>
            <a:r>
              <a:rPr lang="es-MX" sz="1867" b="1" dirty="0">
                <a:solidFill>
                  <a:srgbClr val="C00000"/>
                </a:solidFill>
              </a:rPr>
              <a:t> &gt;=</a:t>
            </a:r>
            <a:r>
              <a:rPr lang="es-MX" sz="1600" b="1" dirty="0">
                <a:solidFill>
                  <a:srgbClr val="C00000"/>
                </a:solidFill>
              </a:rPr>
              <a:t>0 </a:t>
            </a:r>
            <a:endParaRPr lang="es-CO" sz="1600" b="1" dirty="0">
              <a:solidFill>
                <a:srgbClr val="C00000"/>
              </a:solidFill>
            </a:endParaRPr>
          </a:p>
        </p:txBody>
      </p:sp>
    </p:spTree>
    <p:extLst>
      <p:ext uri="{BB962C8B-B14F-4D97-AF65-F5344CB8AC3E}">
        <p14:creationId xmlns:p14="http://schemas.microsoft.com/office/powerpoint/2010/main" val="137629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1" nodeType="clickEffect">
                                  <p:stCondLst>
                                    <p:cond delay="0"/>
                                  </p:stCondLst>
                                  <p:childTnLst>
                                    <p:set>
                                      <p:cBhvr>
                                        <p:cTn id="75" dur="1" fill="hold">
                                          <p:stCondLst>
                                            <p:cond delay="0"/>
                                          </p:stCondLst>
                                        </p:cTn>
                                        <p:tgtEl>
                                          <p:spTgt spid="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8" grpId="0" animBg="1"/>
      <p:bldP spid="31" grpId="0" animBg="1"/>
      <p:bldP spid="32" grpId="0"/>
      <p:bldP spid="34" grpId="0" animBg="1"/>
      <p:bldP spid="35" grpId="0"/>
      <p:bldP spid="36" grpId="0" animBg="1"/>
      <p:bldP spid="37" grpId="0"/>
      <p:bldP spid="20" grpId="0" animBg="1"/>
      <p:bldP spid="2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11320854969_0_8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sp>
        <p:nvSpPr>
          <p:cNvPr id="390" name="Google Shape;390;g11320854969_0_84"/>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None/>
            </a:pPr>
            <a:r>
              <a:rPr lang="es-MX" dirty="0"/>
              <a:t>Una embotelladora produce cerveza en 3 plantas ubicadas en Bogotá, </a:t>
            </a:r>
            <a:r>
              <a:rPr lang="es-MX" dirty="0" err="1"/>
              <a:t>Tocancipa</a:t>
            </a:r>
            <a:r>
              <a:rPr lang="es-MX" dirty="0"/>
              <a:t> y Barranquilla para las cuales se ha establecido que tienen una capacidad de producción de 5000, 3500 y 6000 cajas por semana respectivamente. La cerveza se vende a través de 4 distribuidores que están ubicados en Pasto, Riohacha, </a:t>
            </a:r>
            <a:r>
              <a:rPr lang="es-MX" dirty="0" err="1"/>
              <a:t>Zipaquira</a:t>
            </a:r>
            <a:r>
              <a:rPr lang="es-MX" dirty="0"/>
              <a:t> y Cali, en los cuales se ha establecido una demanda semanal de 2000, 3200, 1700 y 1800 cajas de cerveza. Plantee el modelo matemático de programación lineal que se genera si el costo de transportar una canasta de la planta ubicada en Bogotá a Pasto es $75, a Riohacha es $90, a </a:t>
            </a:r>
            <a:r>
              <a:rPr lang="es-MX" dirty="0" err="1"/>
              <a:t>Zipaquira</a:t>
            </a:r>
            <a:r>
              <a:rPr lang="es-MX" dirty="0"/>
              <a:t> es $9 y a Cali es $67; El costo de transportar una canasta de la planta ubicada en </a:t>
            </a:r>
            <a:r>
              <a:rPr lang="es-MX" dirty="0" err="1"/>
              <a:t>Tocancipa</a:t>
            </a:r>
            <a:r>
              <a:rPr lang="es-MX" dirty="0"/>
              <a:t> a Pasto es $78, a Riohacha es $85, a </a:t>
            </a:r>
            <a:r>
              <a:rPr lang="es-MX" dirty="0" err="1"/>
              <a:t>Zipaquira</a:t>
            </a:r>
            <a:r>
              <a:rPr lang="es-MX" dirty="0"/>
              <a:t> es $4 y a Cali es $65; Mientras que, el costo de transportar una canasta de la planta ubicada en Barranquilla a Pasto es $150, a Riohacha es $17, a </a:t>
            </a:r>
            <a:r>
              <a:rPr lang="es-MX" dirty="0" err="1"/>
              <a:t>Zipaquira</a:t>
            </a:r>
            <a:r>
              <a:rPr lang="es-MX" dirty="0"/>
              <a:t> es $65 y a Cali es $147.</a:t>
            </a:r>
          </a:p>
        </p:txBody>
      </p:sp>
    </p:spTree>
    <p:extLst>
      <p:ext uri="{BB962C8B-B14F-4D97-AF65-F5344CB8AC3E}">
        <p14:creationId xmlns:p14="http://schemas.microsoft.com/office/powerpoint/2010/main" val="6490481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1320854969_0_8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pic>
        <p:nvPicPr>
          <p:cNvPr id="3" name="Imagen 2">
            <a:extLst>
              <a:ext uri="{FF2B5EF4-FFF2-40B4-BE49-F238E27FC236}">
                <a16:creationId xmlns:a16="http://schemas.microsoft.com/office/drawing/2014/main" id="{A5927E9B-4B50-4529-8BB2-B8F7FFD8FAF2}"/>
              </a:ext>
            </a:extLst>
          </p:cNvPr>
          <p:cNvPicPr>
            <a:picLocks noChangeAspect="1"/>
          </p:cNvPicPr>
          <p:nvPr/>
        </p:nvPicPr>
        <p:blipFill>
          <a:blip r:embed="rId3"/>
          <a:stretch>
            <a:fillRect/>
          </a:stretch>
        </p:blipFill>
        <p:spPr>
          <a:xfrm>
            <a:off x="586334" y="365125"/>
            <a:ext cx="9960552" cy="3702867"/>
          </a:xfrm>
          <a:prstGeom prst="rect">
            <a:avLst/>
          </a:prstGeom>
        </p:spPr>
      </p:pic>
      <p:pic>
        <p:nvPicPr>
          <p:cNvPr id="4" name="Google Shape;360;g11320854969_0_46">
            <a:extLst>
              <a:ext uri="{FF2B5EF4-FFF2-40B4-BE49-F238E27FC236}">
                <a16:creationId xmlns:a16="http://schemas.microsoft.com/office/drawing/2014/main" id="{BE8BF00B-C7EA-413A-8184-915E6DCC8D71}"/>
              </a:ext>
            </a:extLst>
          </p:cNvPr>
          <p:cNvPicPr preferRelativeResize="0"/>
          <p:nvPr/>
        </p:nvPicPr>
        <p:blipFill>
          <a:blip r:embed="rId4">
            <a:alphaModFix/>
          </a:blip>
          <a:stretch>
            <a:fillRect/>
          </a:stretch>
        </p:blipFill>
        <p:spPr>
          <a:xfrm>
            <a:off x="586334" y="4067992"/>
            <a:ext cx="10452301" cy="2718807"/>
          </a:xfrm>
          <a:prstGeom prst="rect">
            <a:avLst/>
          </a:prstGeom>
          <a:noFill/>
          <a:ln>
            <a:noFill/>
          </a:ln>
        </p:spPr>
      </p:pic>
    </p:spTree>
    <p:extLst>
      <p:ext uri="{BB962C8B-B14F-4D97-AF65-F5344CB8AC3E}">
        <p14:creationId xmlns:p14="http://schemas.microsoft.com/office/powerpoint/2010/main" val="26713028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320854969_0_9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chemeClr val="dk1"/>
              </a:buClr>
              <a:buSzPts val="4000"/>
              <a:buFont typeface="Century Gothic"/>
              <a:buNone/>
            </a:pPr>
            <a:r>
              <a:rPr lang="es-MX" dirty="0"/>
              <a:t>MODELO DE DISTRIBUCIÓN</a:t>
            </a:r>
            <a:endParaRPr dirty="0"/>
          </a:p>
        </p:txBody>
      </p:sp>
      <p:sp>
        <p:nvSpPr>
          <p:cNvPr id="402" name="Google Shape;402;g11320854969_0_94"/>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lnSpc>
                <a:spcPct val="90000"/>
              </a:lnSpc>
              <a:spcBef>
                <a:spcPts val="0"/>
              </a:spcBef>
              <a:spcAft>
                <a:spcPts val="0"/>
              </a:spcAft>
              <a:buClr>
                <a:schemeClr val="dk1"/>
              </a:buClr>
              <a:buSzPts val="2200"/>
              <a:buNone/>
            </a:pPr>
            <a:r>
              <a:rPr lang="es-MX" dirty="0"/>
              <a:t>Definición de variables</a:t>
            </a:r>
            <a:endParaRPr dirty="0"/>
          </a:p>
          <a:p>
            <a:pPr marL="228600" lvl="0" indent="-228600" algn="l" rtl="0">
              <a:lnSpc>
                <a:spcPct val="90000"/>
              </a:lnSpc>
              <a:spcBef>
                <a:spcPts val="1000"/>
              </a:spcBef>
              <a:spcAft>
                <a:spcPts val="0"/>
              </a:spcAft>
              <a:buSzPts val="2200"/>
              <a:buChar char="•"/>
            </a:pPr>
            <a:r>
              <a:rPr lang="es-MX" dirty="0" err="1"/>
              <a:t>XIj</a:t>
            </a:r>
            <a:r>
              <a:rPr lang="es-MX" dirty="0"/>
              <a:t> = cantidad de cerveza producida en la planta i (i=1, 2 y 3) para ser enviadas al distribuidor j (j=1, 2, 3 y 4).</a:t>
            </a:r>
          </a:p>
          <a:p>
            <a:pPr marL="0" lvl="0" indent="0" algn="l" rtl="0">
              <a:lnSpc>
                <a:spcPct val="90000"/>
              </a:lnSpc>
              <a:spcBef>
                <a:spcPts val="1000"/>
              </a:spcBef>
              <a:spcAft>
                <a:spcPts val="0"/>
              </a:spcAft>
              <a:buSzPts val="2200"/>
              <a:buNone/>
            </a:pPr>
            <a:r>
              <a:rPr lang="es-MX" dirty="0"/>
              <a:t>Función objetivo</a:t>
            </a:r>
          </a:p>
          <a:p>
            <a:pPr marL="228600" lvl="0" indent="-228600" algn="l" rtl="0">
              <a:lnSpc>
                <a:spcPct val="90000"/>
              </a:lnSpc>
              <a:spcBef>
                <a:spcPts val="1000"/>
              </a:spcBef>
              <a:spcAft>
                <a:spcPts val="0"/>
              </a:spcAft>
              <a:buClr>
                <a:schemeClr val="dk1"/>
              </a:buClr>
              <a:buSzPts val="2200"/>
              <a:buChar char="•"/>
            </a:pPr>
            <a:r>
              <a:rPr lang="pl-PL" dirty="0"/>
              <a:t>Min Z= 75X11 + 90X12 + 9X13 + 67X14+ 78X21 + 85X22 + 4 X23+65X24 + 150X31 +</a:t>
            </a:r>
            <a:r>
              <a:rPr lang="es-CO" dirty="0"/>
              <a:t> </a:t>
            </a:r>
            <a:r>
              <a:rPr lang="pl-PL" dirty="0"/>
              <a:t>17X32 + 65X33+147X34.</a:t>
            </a:r>
            <a:endParaRPr lang="es-CO" dirty="0"/>
          </a:p>
          <a:p>
            <a:pPr marL="0" lvl="0" indent="0" algn="l" rtl="0">
              <a:lnSpc>
                <a:spcPct val="90000"/>
              </a:lnSpc>
              <a:spcBef>
                <a:spcPts val="1000"/>
              </a:spcBef>
              <a:spcAft>
                <a:spcPts val="0"/>
              </a:spcAft>
              <a:buClr>
                <a:schemeClr val="dk1"/>
              </a:buClr>
              <a:buSzPts val="2200"/>
              <a:buNone/>
            </a:pPr>
            <a:r>
              <a:rPr lang="es-MX" dirty="0"/>
              <a:t>Restricciones del modelo</a:t>
            </a:r>
            <a:endParaRPr dirty="0"/>
          </a:p>
          <a:p>
            <a:pPr marL="228600" lvl="0" indent="-228600" algn="l" rtl="0">
              <a:lnSpc>
                <a:spcPct val="90000"/>
              </a:lnSpc>
              <a:spcBef>
                <a:spcPts val="1000"/>
              </a:spcBef>
              <a:spcAft>
                <a:spcPts val="0"/>
              </a:spcAft>
              <a:buSzPts val="2200"/>
              <a:buChar char="•"/>
            </a:pPr>
            <a:r>
              <a:rPr lang="es-MX" dirty="0"/>
              <a:t>X11 + X12 + X13 +X14 ≤ 5.000. Capacidad de producción de Bogotá.</a:t>
            </a:r>
          </a:p>
          <a:p>
            <a:pPr marL="228600" lvl="0" indent="-228600" algn="l" rtl="0">
              <a:lnSpc>
                <a:spcPct val="90000"/>
              </a:lnSpc>
              <a:spcBef>
                <a:spcPts val="1000"/>
              </a:spcBef>
              <a:spcAft>
                <a:spcPts val="0"/>
              </a:spcAft>
              <a:buSzPts val="2200"/>
              <a:buChar char="•"/>
            </a:pPr>
            <a:r>
              <a:rPr lang="es-MX" dirty="0"/>
              <a:t>X21 + X22 + X23 +X24 ≤ 3.500. Capacidad de producción de </a:t>
            </a:r>
            <a:r>
              <a:rPr lang="es-MX" dirty="0" err="1"/>
              <a:t>Tocancipa</a:t>
            </a:r>
            <a:r>
              <a:rPr lang="es-MX" dirty="0"/>
              <a:t>.</a:t>
            </a:r>
          </a:p>
          <a:p>
            <a:pPr marL="228600" lvl="0" indent="-228600" algn="l" rtl="0">
              <a:lnSpc>
                <a:spcPct val="90000"/>
              </a:lnSpc>
              <a:spcBef>
                <a:spcPts val="1000"/>
              </a:spcBef>
              <a:spcAft>
                <a:spcPts val="0"/>
              </a:spcAft>
              <a:buSzPts val="2200"/>
              <a:buChar char="•"/>
            </a:pPr>
            <a:r>
              <a:rPr lang="es-MX" dirty="0"/>
              <a:t>X31 + X32 + X33 +X34 ≤ 6.000. Capacidad de producción de Barranquilla.</a:t>
            </a:r>
          </a:p>
          <a:p>
            <a:pPr marL="228600" lvl="0" indent="-203200" algn="l" rtl="0">
              <a:lnSpc>
                <a:spcPct val="90000"/>
              </a:lnSpc>
              <a:spcBef>
                <a:spcPts val="1000"/>
              </a:spcBef>
              <a:spcAft>
                <a:spcPts val="0"/>
              </a:spcAft>
              <a:buSzPts val="1800"/>
              <a:buChar char="•"/>
            </a:pPr>
            <a:r>
              <a:rPr lang="es-MX" dirty="0"/>
              <a:t>garantizar que cada distribuidor reciba lo que realmente ha pedido (demanda)</a:t>
            </a:r>
          </a:p>
          <a:p>
            <a:pPr marL="228600" lvl="0" indent="-203200" algn="l" rtl="0">
              <a:lnSpc>
                <a:spcPct val="90000"/>
              </a:lnSpc>
              <a:spcBef>
                <a:spcPts val="1000"/>
              </a:spcBef>
              <a:spcAft>
                <a:spcPts val="0"/>
              </a:spcAft>
              <a:buSzPts val="1800"/>
              <a:buChar char="•"/>
            </a:pPr>
            <a:r>
              <a:rPr lang="pt-BR" dirty="0"/>
              <a:t>X11 +X21 +X31 = 2.000. Demanda de Pasto.</a:t>
            </a:r>
          </a:p>
          <a:p>
            <a:pPr marL="228600" lvl="0" indent="-203200" algn="l" rtl="0">
              <a:lnSpc>
                <a:spcPct val="90000"/>
              </a:lnSpc>
              <a:spcBef>
                <a:spcPts val="1000"/>
              </a:spcBef>
              <a:spcAft>
                <a:spcPts val="0"/>
              </a:spcAft>
              <a:buSzPts val="1800"/>
              <a:buChar char="•"/>
            </a:pPr>
            <a:r>
              <a:rPr lang="pt-BR" dirty="0"/>
              <a:t>X12 +X22 +X32 = 3.200. Demanda de Riohacha.</a:t>
            </a:r>
          </a:p>
          <a:p>
            <a:pPr marL="228600" lvl="0" indent="-203200" algn="l" rtl="0">
              <a:lnSpc>
                <a:spcPct val="90000"/>
              </a:lnSpc>
              <a:spcBef>
                <a:spcPts val="1000"/>
              </a:spcBef>
              <a:spcAft>
                <a:spcPts val="0"/>
              </a:spcAft>
              <a:buSzPts val="1800"/>
              <a:buChar char="•"/>
            </a:pPr>
            <a:r>
              <a:rPr lang="pt-BR" dirty="0"/>
              <a:t>X13 +X23 +X33 = 1.700. Demanda de </a:t>
            </a:r>
            <a:r>
              <a:rPr lang="pt-BR" dirty="0" err="1"/>
              <a:t>Zipaquira</a:t>
            </a:r>
            <a:r>
              <a:rPr lang="pt-BR" dirty="0"/>
              <a:t>.</a:t>
            </a:r>
          </a:p>
          <a:p>
            <a:pPr marL="228600" lvl="0" indent="-203200" algn="l" rtl="0">
              <a:lnSpc>
                <a:spcPct val="90000"/>
              </a:lnSpc>
              <a:spcBef>
                <a:spcPts val="1000"/>
              </a:spcBef>
              <a:spcAft>
                <a:spcPts val="0"/>
              </a:spcAft>
              <a:buSzPts val="1800"/>
              <a:buChar char="•"/>
            </a:pPr>
            <a:r>
              <a:rPr lang="pt-BR" dirty="0"/>
              <a:t>X14 +X24 +X34 = 1.800. Demanda de Cali.</a:t>
            </a:r>
          </a:p>
          <a:p>
            <a:pPr marL="228600" lvl="0" indent="-203200" algn="l" rtl="0">
              <a:lnSpc>
                <a:spcPct val="90000"/>
              </a:lnSpc>
              <a:spcBef>
                <a:spcPts val="1000"/>
              </a:spcBef>
              <a:spcAft>
                <a:spcPts val="0"/>
              </a:spcAft>
              <a:buSzPts val="1800"/>
              <a:buChar char="•"/>
            </a:pPr>
            <a:r>
              <a:rPr lang="es-MX" dirty="0"/>
              <a:t>XIj≥0</a:t>
            </a:r>
          </a:p>
        </p:txBody>
      </p:sp>
    </p:spTree>
    <p:extLst>
      <p:ext uri="{BB962C8B-B14F-4D97-AF65-F5344CB8AC3E}">
        <p14:creationId xmlns:p14="http://schemas.microsoft.com/office/powerpoint/2010/main" val="3340961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4">
            <a:extLst>
              <a:ext uri="{FF2B5EF4-FFF2-40B4-BE49-F238E27FC236}">
                <a16:creationId xmlns:a16="http://schemas.microsoft.com/office/drawing/2014/main" id="{E2473AB6-2CF0-4C65-B455-30F759C642CA}"/>
              </a:ext>
            </a:extLst>
          </p:cNvPr>
          <p:cNvSpPr/>
          <p:nvPr/>
        </p:nvSpPr>
        <p:spPr bwMode="auto">
          <a:xfrm>
            <a:off x="6124282" y="2202232"/>
            <a:ext cx="6080629" cy="4655768"/>
          </a:xfrm>
          <a:prstGeom prst="rect">
            <a:avLst/>
          </a:prstGeom>
          <a:solidFill>
            <a:schemeClr val="bg1">
              <a:lumMod val="85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1" name="CuadroTexto 10">
            <a:extLst>
              <a:ext uri="{FF2B5EF4-FFF2-40B4-BE49-F238E27FC236}">
                <a16:creationId xmlns:a16="http://schemas.microsoft.com/office/drawing/2014/main" id="{D46E1E98-65D8-41BC-A90E-3B50AB16EAD8}"/>
              </a:ext>
            </a:extLst>
          </p:cNvPr>
          <p:cNvSpPr txBox="1"/>
          <p:nvPr/>
        </p:nvSpPr>
        <p:spPr>
          <a:xfrm>
            <a:off x="406399" y="505829"/>
            <a:ext cx="10363200" cy="1405641"/>
          </a:xfrm>
          <a:prstGeom prst="rect">
            <a:avLst/>
          </a:prstGeom>
          <a:noFill/>
        </p:spPr>
        <p:txBody>
          <a:bodyPr wrap="square">
            <a:spAutoFit/>
          </a:bodyPr>
          <a:lstStyle/>
          <a:p>
            <a:r>
              <a:rPr lang="es-MX" sz="4267" dirty="0">
                <a:latin typeface="Ancizar Sans Black" panose="020B0A02040300000003" pitchFamily="34" charset="0"/>
              </a:rPr>
              <a:t>2.1 </a:t>
            </a:r>
            <a:r>
              <a:rPr lang="es-ES" sz="4267" dirty="0">
                <a:latin typeface="Ancizar Sans Black" panose="020B0A02040300000003" pitchFamily="34" charset="0"/>
              </a:rPr>
              <a:t>Definición del problema y recolección de datos</a:t>
            </a:r>
            <a:endParaRPr lang="es-MX" sz="4267" dirty="0">
              <a:latin typeface="Ancizar Sans Black" panose="020B0A02040300000003" pitchFamily="34" charset="0"/>
            </a:endParaRPr>
          </a:p>
        </p:txBody>
      </p:sp>
      <p:sp>
        <p:nvSpPr>
          <p:cNvPr id="35" name="Rectangle 38">
            <a:extLst>
              <a:ext uri="{FF2B5EF4-FFF2-40B4-BE49-F238E27FC236}">
                <a16:creationId xmlns:a16="http://schemas.microsoft.com/office/drawing/2014/main" id="{F3F3A184-3F79-432B-9E5F-8A21415AFE6D}"/>
              </a:ext>
            </a:extLst>
          </p:cNvPr>
          <p:cNvSpPr/>
          <p:nvPr/>
        </p:nvSpPr>
        <p:spPr>
          <a:xfrm>
            <a:off x="907638" y="2818391"/>
            <a:ext cx="1951175" cy="420564"/>
          </a:xfrm>
          <a:prstGeom prst="rect">
            <a:avLst/>
          </a:prstGeom>
        </p:spPr>
        <p:txBody>
          <a:bodyPr wrap="none">
            <a:spAutoFit/>
          </a:bodyPr>
          <a:lstStyle/>
          <a:p>
            <a:r>
              <a:rPr lang="es-CO" sz="2133" dirty="0">
                <a:solidFill>
                  <a:schemeClr val="bg2">
                    <a:lumMod val="10000"/>
                  </a:schemeClr>
                </a:solidFill>
                <a:latin typeface="Ancizar Sans" panose="020B0602040300000003" pitchFamily="34" charset="0"/>
              </a:rPr>
              <a:t>Las restricciones</a:t>
            </a:r>
          </a:p>
        </p:txBody>
      </p:sp>
      <p:sp>
        <p:nvSpPr>
          <p:cNvPr id="42" name="Rectangle 41">
            <a:extLst>
              <a:ext uri="{FF2B5EF4-FFF2-40B4-BE49-F238E27FC236}">
                <a16:creationId xmlns:a16="http://schemas.microsoft.com/office/drawing/2014/main" id="{8B0072DE-8CEB-41D8-B571-909F51CE1EB1}"/>
              </a:ext>
            </a:extLst>
          </p:cNvPr>
          <p:cNvSpPr/>
          <p:nvPr/>
        </p:nvSpPr>
        <p:spPr>
          <a:xfrm>
            <a:off x="914400" y="3281139"/>
            <a:ext cx="5190419" cy="748795"/>
          </a:xfrm>
          <a:prstGeom prst="rect">
            <a:avLst/>
          </a:prstGeom>
        </p:spPr>
        <p:txBody>
          <a:bodyPr wrap="square">
            <a:spAutoFit/>
          </a:bodyPr>
          <a:lstStyle/>
          <a:p>
            <a:r>
              <a:rPr lang="es-ES" sz="2133" dirty="0">
                <a:solidFill>
                  <a:schemeClr val="bg2">
                    <a:lumMod val="10000"/>
                  </a:schemeClr>
                </a:solidFill>
                <a:latin typeface="Ancizar Sans" panose="020B0602040300000003" pitchFamily="34" charset="0"/>
              </a:rPr>
              <a:t>Las interrelaciones del área en estudio con otras áreas de la organización</a:t>
            </a:r>
            <a:endParaRPr lang="es-CO" sz="2133" dirty="0">
              <a:solidFill>
                <a:schemeClr val="bg2">
                  <a:lumMod val="10000"/>
                </a:schemeClr>
              </a:solidFill>
              <a:latin typeface="Ancizar Sans" panose="020B0602040300000003" pitchFamily="34" charset="0"/>
            </a:endParaRPr>
          </a:p>
        </p:txBody>
      </p:sp>
      <p:sp>
        <p:nvSpPr>
          <p:cNvPr id="56" name="Rectangle 44">
            <a:extLst>
              <a:ext uri="{FF2B5EF4-FFF2-40B4-BE49-F238E27FC236}">
                <a16:creationId xmlns:a16="http://schemas.microsoft.com/office/drawing/2014/main" id="{E8C99310-39AD-469E-8A69-C0700AD5C4DC}"/>
              </a:ext>
            </a:extLst>
          </p:cNvPr>
          <p:cNvSpPr/>
          <p:nvPr/>
        </p:nvSpPr>
        <p:spPr>
          <a:xfrm>
            <a:off x="907638" y="4034172"/>
            <a:ext cx="5172783" cy="420564"/>
          </a:xfrm>
          <a:prstGeom prst="rect">
            <a:avLst/>
          </a:prstGeom>
        </p:spPr>
        <p:txBody>
          <a:bodyPr wrap="square">
            <a:spAutoFit/>
          </a:bodyPr>
          <a:lstStyle/>
          <a:p>
            <a:r>
              <a:rPr lang="es-ES" sz="2133" dirty="0">
                <a:solidFill>
                  <a:schemeClr val="bg2">
                    <a:lumMod val="10000"/>
                  </a:schemeClr>
                </a:solidFill>
                <a:latin typeface="Ancizar Sans" panose="020B0602040300000003" pitchFamily="34" charset="0"/>
              </a:rPr>
              <a:t>Los diferentes cursos de acción posibles</a:t>
            </a:r>
            <a:endParaRPr lang="es-CO" sz="2133" dirty="0">
              <a:solidFill>
                <a:schemeClr val="bg2">
                  <a:lumMod val="10000"/>
                </a:schemeClr>
              </a:solidFill>
              <a:latin typeface="Ancizar Sans" panose="020B0602040300000003" pitchFamily="34" charset="0"/>
            </a:endParaRPr>
          </a:p>
        </p:txBody>
      </p:sp>
      <p:sp>
        <p:nvSpPr>
          <p:cNvPr id="59" name="Rectangle 47">
            <a:extLst>
              <a:ext uri="{FF2B5EF4-FFF2-40B4-BE49-F238E27FC236}">
                <a16:creationId xmlns:a16="http://schemas.microsoft.com/office/drawing/2014/main" id="{FC8B18EE-A563-461F-876D-F945B03AC79E}"/>
              </a:ext>
            </a:extLst>
          </p:cNvPr>
          <p:cNvSpPr/>
          <p:nvPr/>
        </p:nvSpPr>
        <p:spPr>
          <a:xfrm>
            <a:off x="907638" y="4618600"/>
            <a:ext cx="4453463" cy="420564"/>
          </a:xfrm>
          <a:prstGeom prst="rect">
            <a:avLst/>
          </a:prstGeom>
        </p:spPr>
        <p:txBody>
          <a:bodyPr wrap="none">
            <a:spAutoFit/>
          </a:bodyPr>
          <a:lstStyle/>
          <a:p>
            <a:r>
              <a:rPr lang="es-ES" sz="2133" dirty="0">
                <a:solidFill>
                  <a:schemeClr val="bg2">
                    <a:lumMod val="10000"/>
                  </a:schemeClr>
                </a:solidFill>
                <a:latin typeface="Ancizar Sans" panose="020B0602040300000003" pitchFamily="34" charset="0"/>
              </a:rPr>
              <a:t>Los diferentes cursos de acción posibles</a:t>
            </a:r>
            <a:endParaRPr lang="es-CO" sz="2133" dirty="0">
              <a:solidFill>
                <a:schemeClr val="bg2">
                  <a:lumMod val="10000"/>
                </a:schemeClr>
              </a:solidFill>
              <a:latin typeface="Ancizar Sans" panose="020B0602040300000003" pitchFamily="34" charset="0"/>
            </a:endParaRPr>
          </a:p>
        </p:txBody>
      </p:sp>
      <p:sp>
        <p:nvSpPr>
          <p:cNvPr id="62" name="Rectangle 38">
            <a:extLst>
              <a:ext uri="{FF2B5EF4-FFF2-40B4-BE49-F238E27FC236}">
                <a16:creationId xmlns:a16="http://schemas.microsoft.com/office/drawing/2014/main" id="{8D96F2D6-6874-4B8D-8024-A7A04444BFC9}"/>
              </a:ext>
            </a:extLst>
          </p:cNvPr>
          <p:cNvSpPr/>
          <p:nvPr/>
        </p:nvSpPr>
        <p:spPr>
          <a:xfrm>
            <a:off x="914401" y="5203032"/>
            <a:ext cx="5172783" cy="420564"/>
          </a:xfrm>
          <a:prstGeom prst="rect">
            <a:avLst/>
          </a:prstGeom>
        </p:spPr>
        <p:txBody>
          <a:bodyPr wrap="square">
            <a:spAutoFit/>
          </a:bodyPr>
          <a:lstStyle/>
          <a:p>
            <a:r>
              <a:rPr lang="es-ES" sz="2133" dirty="0">
                <a:solidFill>
                  <a:schemeClr val="bg2">
                    <a:lumMod val="10000"/>
                  </a:schemeClr>
                </a:solidFill>
                <a:latin typeface="Ancizar Sans" panose="020B0602040300000003" pitchFamily="34" charset="0"/>
              </a:rPr>
              <a:t>Los límites de tiempo para tomar una decisión</a:t>
            </a:r>
            <a:endParaRPr lang="es-CO" sz="2133" dirty="0">
              <a:solidFill>
                <a:schemeClr val="bg2">
                  <a:lumMod val="10000"/>
                </a:schemeClr>
              </a:solidFill>
              <a:latin typeface="Ancizar Sans" panose="020B0602040300000003" pitchFamily="34" charset="0"/>
            </a:endParaRPr>
          </a:p>
        </p:txBody>
      </p:sp>
      <p:sp>
        <p:nvSpPr>
          <p:cNvPr id="66" name="Freeform 167">
            <a:extLst>
              <a:ext uri="{FF2B5EF4-FFF2-40B4-BE49-F238E27FC236}">
                <a16:creationId xmlns:a16="http://schemas.microsoft.com/office/drawing/2014/main" id="{67D69502-21B3-4B23-8FAC-611D38CCEDDD}"/>
              </a:ext>
            </a:extLst>
          </p:cNvPr>
          <p:cNvSpPr>
            <a:spLocks noEditPoints="1"/>
          </p:cNvSpPr>
          <p:nvPr/>
        </p:nvSpPr>
        <p:spPr bwMode="auto">
          <a:xfrm>
            <a:off x="470475" y="2878285"/>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rgbClr val="1CADE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67" name="Freeform 167">
            <a:extLst>
              <a:ext uri="{FF2B5EF4-FFF2-40B4-BE49-F238E27FC236}">
                <a16:creationId xmlns:a16="http://schemas.microsoft.com/office/drawing/2014/main" id="{56976216-D154-424D-8C3F-A382E1C658AD}"/>
              </a:ext>
            </a:extLst>
          </p:cNvPr>
          <p:cNvSpPr>
            <a:spLocks noEditPoints="1"/>
          </p:cNvSpPr>
          <p:nvPr/>
        </p:nvSpPr>
        <p:spPr bwMode="auto">
          <a:xfrm>
            <a:off x="470475" y="3486048"/>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68" name="Freeform 167">
            <a:extLst>
              <a:ext uri="{FF2B5EF4-FFF2-40B4-BE49-F238E27FC236}">
                <a16:creationId xmlns:a16="http://schemas.microsoft.com/office/drawing/2014/main" id="{2A592443-2F13-4AAD-8802-E9142BC406B3}"/>
              </a:ext>
            </a:extLst>
          </p:cNvPr>
          <p:cNvSpPr>
            <a:spLocks noEditPoints="1"/>
          </p:cNvSpPr>
          <p:nvPr/>
        </p:nvSpPr>
        <p:spPr bwMode="auto">
          <a:xfrm>
            <a:off x="470475" y="4092693"/>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rgbClr val="42BA97"/>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69" name="Freeform 167">
            <a:extLst>
              <a:ext uri="{FF2B5EF4-FFF2-40B4-BE49-F238E27FC236}">
                <a16:creationId xmlns:a16="http://schemas.microsoft.com/office/drawing/2014/main" id="{5C8711A6-6E80-4290-9D19-73A60594FA35}"/>
              </a:ext>
            </a:extLst>
          </p:cNvPr>
          <p:cNvSpPr>
            <a:spLocks noEditPoints="1"/>
          </p:cNvSpPr>
          <p:nvPr/>
        </p:nvSpPr>
        <p:spPr bwMode="auto">
          <a:xfrm>
            <a:off x="470475" y="4709244"/>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rgbClr val="3E885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0" name="Freeform 167">
            <a:extLst>
              <a:ext uri="{FF2B5EF4-FFF2-40B4-BE49-F238E27FC236}">
                <a16:creationId xmlns:a16="http://schemas.microsoft.com/office/drawing/2014/main" id="{E6E479C3-50D9-4A27-8639-8877838EA1F2}"/>
              </a:ext>
            </a:extLst>
          </p:cNvPr>
          <p:cNvSpPr>
            <a:spLocks noEditPoints="1"/>
          </p:cNvSpPr>
          <p:nvPr/>
        </p:nvSpPr>
        <p:spPr bwMode="auto">
          <a:xfrm>
            <a:off x="470475" y="5315889"/>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rgbClr val="487B78"/>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2" name="Rectangle 38">
            <a:extLst>
              <a:ext uri="{FF2B5EF4-FFF2-40B4-BE49-F238E27FC236}">
                <a16:creationId xmlns:a16="http://schemas.microsoft.com/office/drawing/2014/main" id="{603E3725-05A0-48EF-BD4C-861AAD581951}"/>
              </a:ext>
            </a:extLst>
          </p:cNvPr>
          <p:cNvSpPr/>
          <p:nvPr/>
        </p:nvSpPr>
        <p:spPr>
          <a:xfrm>
            <a:off x="203200" y="2160278"/>
            <a:ext cx="3879588" cy="461665"/>
          </a:xfrm>
          <a:prstGeom prst="rect">
            <a:avLst/>
          </a:prstGeom>
        </p:spPr>
        <p:txBody>
          <a:bodyPr wrap="none">
            <a:spAutoFit/>
          </a:bodyPr>
          <a:lstStyle/>
          <a:p>
            <a:r>
              <a:rPr lang="es-CO" sz="2400" b="1" dirty="0">
                <a:solidFill>
                  <a:schemeClr val="bg2">
                    <a:lumMod val="10000"/>
                  </a:schemeClr>
                </a:solidFill>
                <a:latin typeface="Ancizar Sans" panose="020B0602040300000003" pitchFamily="34" charset="0"/>
              </a:rPr>
              <a:t>En esta etapa se determinan:</a:t>
            </a:r>
          </a:p>
        </p:txBody>
      </p:sp>
      <p:sp>
        <p:nvSpPr>
          <p:cNvPr id="73" name="Rectangle 38">
            <a:extLst>
              <a:ext uri="{FF2B5EF4-FFF2-40B4-BE49-F238E27FC236}">
                <a16:creationId xmlns:a16="http://schemas.microsoft.com/office/drawing/2014/main" id="{3FE0D9A6-DFEA-464F-B808-895FB54FBC80}"/>
              </a:ext>
            </a:extLst>
          </p:cNvPr>
          <p:cNvSpPr/>
          <p:nvPr/>
        </p:nvSpPr>
        <p:spPr>
          <a:xfrm>
            <a:off x="8267689" y="4007693"/>
            <a:ext cx="1931211" cy="666977"/>
          </a:xfrm>
          <a:prstGeom prst="rect">
            <a:avLst/>
          </a:prstGeom>
        </p:spPr>
        <p:txBody>
          <a:bodyPr wrap="square">
            <a:spAutoFit/>
          </a:bodyPr>
          <a:lstStyle/>
          <a:p>
            <a:pPr algn="ctr"/>
            <a:r>
              <a:rPr lang="es-ES" sz="1867" b="1" dirty="0">
                <a:solidFill>
                  <a:schemeClr val="bg2">
                    <a:lumMod val="10000"/>
                  </a:schemeClr>
                </a:solidFill>
                <a:latin typeface="Ancizar Sans" panose="020B0602040300000003" pitchFamily="34" charset="0"/>
              </a:rPr>
              <a:t>Responsabilidad de la empresa</a:t>
            </a:r>
            <a:endParaRPr lang="es-CO" sz="1867" b="1" dirty="0">
              <a:solidFill>
                <a:schemeClr val="bg2">
                  <a:lumMod val="10000"/>
                </a:schemeClr>
              </a:solidFill>
              <a:latin typeface="Ancizar Sans" panose="020B0602040300000003" pitchFamily="34" charset="0"/>
            </a:endParaRPr>
          </a:p>
        </p:txBody>
      </p:sp>
      <p:sp>
        <p:nvSpPr>
          <p:cNvPr id="119" name="Freeform 48">
            <a:extLst>
              <a:ext uri="{FF2B5EF4-FFF2-40B4-BE49-F238E27FC236}">
                <a16:creationId xmlns:a16="http://schemas.microsoft.com/office/drawing/2014/main" id="{EFEBA28B-BA67-4C25-A381-4C92E483391E}"/>
              </a:ext>
            </a:extLst>
          </p:cNvPr>
          <p:cNvSpPr>
            <a:spLocks/>
          </p:cNvSpPr>
          <p:nvPr/>
        </p:nvSpPr>
        <p:spPr bwMode="auto">
          <a:xfrm>
            <a:off x="6809003" y="2701195"/>
            <a:ext cx="1440000" cy="446168"/>
          </a:xfrm>
          <a:custGeom>
            <a:avLst/>
            <a:gdLst/>
            <a:ahLst/>
            <a:cxnLst>
              <a:cxn ang="0">
                <a:pos x="421" y="58"/>
              </a:cxn>
              <a:cxn ang="0">
                <a:pos x="410" y="69"/>
              </a:cxn>
              <a:cxn ang="0">
                <a:pos x="11" y="69"/>
              </a:cxn>
              <a:cxn ang="0">
                <a:pos x="0" y="58"/>
              </a:cxn>
              <a:cxn ang="0">
                <a:pos x="0" y="12"/>
              </a:cxn>
              <a:cxn ang="0">
                <a:pos x="11" y="0"/>
              </a:cxn>
              <a:cxn ang="0">
                <a:pos x="410" y="0"/>
              </a:cxn>
              <a:cxn ang="0">
                <a:pos x="421" y="12"/>
              </a:cxn>
              <a:cxn ang="0">
                <a:pos x="421" y="58"/>
              </a:cxn>
            </a:cxnLst>
            <a:rect l="0" t="0" r="r" b="b"/>
            <a:pathLst>
              <a:path w="421" h="69">
                <a:moveTo>
                  <a:pt x="421" y="58"/>
                </a:moveTo>
                <a:cubicBezTo>
                  <a:pt x="421" y="64"/>
                  <a:pt x="416" y="69"/>
                  <a:pt x="410" y="69"/>
                </a:cubicBezTo>
                <a:cubicBezTo>
                  <a:pt x="11" y="69"/>
                  <a:pt x="11" y="69"/>
                  <a:pt x="11" y="69"/>
                </a:cubicBezTo>
                <a:cubicBezTo>
                  <a:pt x="5" y="69"/>
                  <a:pt x="0" y="64"/>
                  <a:pt x="0" y="58"/>
                </a:cubicBezTo>
                <a:cubicBezTo>
                  <a:pt x="0" y="12"/>
                  <a:pt x="0" y="12"/>
                  <a:pt x="0" y="12"/>
                </a:cubicBezTo>
                <a:cubicBezTo>
                  <a:pt x="0" y="5"/>
                  <a:pt x="5" y="0"/>
                  <a:pt x="11" y="0"/>
                </a:cubicBezTo>
                <a:cubicBezTo>
                  <a:pt x="410" y="0"/>
                  <a:pt x="410" y="0"/>
                  <a:pt x="410" y="0"/>
                </a:cubicBezTo>
                <a:cubicBezTo>
                  <a:pt x="416" y="0"/>
                  <a:pt x="421" y="5"/>
                  <a:pt x="421" y="12"/>
                </a:cubicBezTo>
                <a:lnTo>
                  <a:pt x="421" y="58"/>
                </a:lnTo>
                <a:close/>
              </a:path>
            </a:pathLst>
          </a:custGeom>
          <a:solidFill>
            <a:schemeClr val="accent1"/>
          </a:solidFill>
          <a:ln w="9525">
            <a:noFill/>
            <a:round/>
            <a:headEnd/>
            <a:tailEnd/>
          </a:ln>
        </p:spPr>
        <p:txBody>
          <a:bodyPr vert="horz" wrap="square" lIns="121920" tIns="60960" rIns="121920" bIns="60960" numCol="1" anchor="ctr" anchorCtr="1" compatLnSpc="1">
            <a:prstTxWarp prst="textNoShape">
              <a:avLst/>
            </a:prstTxWarp>
          </a:bodyPr>
          <a:lstStyle/>
          <a:p>
            <a:r>
              <a:rPr lang="es-CO" sz="1867" dirty="0">
                <a:solidFill>
                  <a:schemeClr val="bg1"/>
                </a:solidFill>
                <a:latin typeface="Ancizar Sans" panose="020B0602040300000003" pitchFamily="34" charset="0"/>
              </a:rPr>
              <a:t>Dueños</a:t>
            </a:r>
          </a:p>
        </p:txBody>
      </p:sp>
      <p:sp>
        <p:nvSpPr>
          <p:cNvPr id="120" name="Freeform 49">
            <a:extLst>
              <a:ext uri="{FF2B5EF4-FFF2-40B4-BE49-F238E27FC236}">
                <a16:creationId xmlns:a16="http://schemas.microsoft.com/office/drawing/2014/main" id="{93E88B1A-1C60-4074-9BBF-0BD4CEB1B730}"/>
              </a:ext>
            </a:extLst>
          </p:cNvPr>
          <p:cNvSpPr>
            <a:spLocks/>
          </p:cNvSpPr>
          <p:nvPr/>
        </p:nvSpPr>
        <p:spPr bwMode="auto">
          <a:xfrm>
            <a:off x="10139041" y="2686959"/>
            <a:ext cx="1440000" cy="438603"/>
          </a:xfrm>
          <a:custGeom>
            <a:avLst/>
            <a:gdLst/>
            <a:ahLst/>
            <a:cxnLst>
              <a:cxn ang="0">
                <a:pos x="421" y="57"/>
              </a:cxn>
              <a:cxn ang="0">
                <a:pos x="410" y="68"/>
              </a:cxn>
              <a:cxn ang="0">
                <a:pos x="12" y="68"/>
              </a:cxn>
              <a:cxn ang="0">
                <a:pos x="0" y="57"/>
              </a:cxn>
              <a:cxn ang="0">
                <a:pos x="0" y="11"/>
              </a:cxn>
              <a:cxn ang="0">
                <a:pos x="12" y="0"/>
              </a:cxn>
              <a:cxn ang="0">
                <a:pos x="410" y="0"/>
              </a:cxn>
              <a:cxn ang="0">
                <a:pos x="421" y="11"/>
              </a:cxn>
              <a:cxn ang="0">
                <a:pos x="421" y="57"/>
              </a:cxn>
            </a:cxnLst>
            <a:rect l="0" t="0" r="r" b="b"/>
            <a:pathLst>
              <a:path w="421" h="68">
                <a:moveTo>
                  <a:pt x="421" y="57"/>
                </a:moveTo>
                <a:cubicBezTo>
                  <a:pt x="421" y="63"/>
                  <a:pt x="416" y="68"/>
                  <a:pt x="410" y="68"/>
                </a:cubicBezTo>
                <a:cubicBezTo>
                  <a:pt x="12" y="68"/>
                  <a:pt x="12" y="68"/>
                  <a:pt x="12" y="68"/>
                </a:cubicBezTo>
                <a:cubicBezTo>
                  <a:pt x="5" y="68"/>
                  <a:pt x="0" y="63"/>
                  <a:pt x="0" y="57"/>
                </a:cubicBezTo>
                <a:cubicBezTo>
                  <a:pt x="0" y="11"/>
                  <a:pt x="0" y="11"/>
                  <a:pt x="0" y="11"/>
                </a:cubicBezTo>
                <a:cubicBezTo>
                  <a:pt x="0" y="5"/>
                  <a:pt x="5" y="0"/>
                  <a:pt x="12" y="0"/>
                </a:cubicBezTo>
                <a:cubicBezTo>
                  <a:pt x="410" y="0"/>
                  <a:pt x="410" y="0"/>
                  <a:pt x="410" y="0"/>
                </a:cubicBezTo>
                <a:cubicBezTo>
                  <a:pt x="416" y="0"/>
                  <a:pt x="421" y="5"/>
                  <a:pt x="421" y="11"/>
                </a:cubicBezTo>
                <a:lnTo>
                  <a:pt x="421" y="57"/>
                </a:lnTo>
                <a:close/>
              </a:path>
            </a:pathLst>
          </a:custGeom>
          <a:solidFill>
            <a:schemeClr val="accent2"/>
          </a:solidFill>
          <a:ln w="9525">
            <a:noFill/>
            <a:round/>
            <a:headEnd/>
            <a:tailEnd/>
          </a:ln>
        </p:spPr>
        <p:txBody>
          <a:bodyPr vert="horz" wrap="square" lIns="121920" tIns="60960" rIns="121920" bIns="60960" numCol="1" anchor="ctr" anchorCtr="1" compatLnSpc="1">
            <a:prstTxWarp prst="textNoShape">
              <a:avLst/>
            </a:prstTxWarp>
          </a:bodyPr>
          <a:lstStyle/>
          <a:p>
            <a:r>
              <a:rPr lang="es-CO" sz="1867" dirty="0">
                <a:solidFill>
                  <a:schemeClr val="bg1"/>
                </a:solidFill>
                <a:latin typeface="Ancizar Sans" panose="020B0602040300000003" pitchFamily="34" charset="0"/>
              </a:rPr>
              <a:t>Empleados</a:t>
            </a:r>
          </a:p>
        </p:txBody>
      </p:sp>
      <p:sp>
        <p:nvSpPr>
          <p:cNvPr id="121" name="Freeform 50">
            <a:extLst>
              <a:ext uri="{FF2B5EF4-FFF2-40B4-BE49-F238E27FC236}">
                <a16:creationId xmlns:a16="http://schemas.microsoft.com/office/drawing/2014/main" id="{3E9D1CB7-B126-46A6-92B9-63E231142682}"/>
              </a:ext>
            </a:extLst>
          </p:cNvPr>
          <p:cNvSpPr>
            <a:spLocks/>
          </p:cNvSpPr>
          <p:nvPr/>
        </p:nvSpPr>
        <p:spPr bwMode="auto">
          <a:xfrm>
            <a:off x="10663673" y="4749552"/>
            <a:ext cx="1440000" cy="446168"/>
          </a:xfrm>
          <a:custGeom>
            <a:avLst/>
            <a:gdLst/>
            <a:ahLst/>
            <a:cxnLst>
              <a:cxn ang="0">
                <a:pos x="421" y="52"/>
              </a:cxn>
              <a:cxn ang="0">
                <a:pos x="404" y="69"/>
              </a:cxn>
              <a:cxn ang="0">
                <a:pos x="17" y="69"/>
              </a:cxn>
              <a:cxn ang="0">
                <a:pos x="0" y="52"/>
              </a:cxn>
              <a:cxn ang="0">
                <a:pos x="0" y="17"/>
              </a:cxn>
              <a:cxn ang="0">
                <a:pos x="17" y="0"/>
              </a:cxn>
              <a:cxn ang="0">
                <a:pos x="404" y="0"/>
              </a:cxn>
              <a:cxn ang="0">
                <a:pos x="421" y="17"/>
              </a:cxn>
              <a:cxn ang="0">
                <a:pos x="421" y="52"/>
              </a:cxn>
            </a:cxnLst>
            <a:rect l="0" t="0" r="r" b="b"/>
            <a:pathLst>
              <a:path w="421" h="69">
                <a:moveTo>
                  <a:pt x="421" y="52"/>
                </a:moveTo>
                <a:cubicBezTo>
                  <a:pt x="421" y="61"/>
                  <a:pt x="413" y="69"/>
                  <a:pt x="404" y="69"/>
                </a:cubicBezTo>
                <a:cubicBezTo>
                  <a:pt x="17" y="69"/>
                  <a:pt x="17" y="69"/>
                  <a:pt x="17" y="69"/>
                </a:cubicBezTo>
                <a:cubicBezTo>
                  <a:pt x="8" y="69"/>
                  <a:pt x="0" y="61"/>
                  <a:pt x="0" y="52"/>
                </a:cubicBezTo>
                <a:cubicBezTo>
                  <a:pt x="0" y="17"/>
                  <a:pt x="0" y="17"/>
                  <a:pt x="0" y="17"/>
                </a:cubicBezTo>
                <a:cubicBezTo>
                  <a:pt x="0" y="8"/>
                  <a:pt x="8" y="0"/>
                  <a:pt x="17" y="0"/>
                </a:cubicBezTo>
                <a:cubicBezTo>
                  <a:pt x="404" y="0"/>
                  <a:pt x="404" y="0"/>
                  <a:pt x="404" y="0"/>
                </a:cubicBezTo>
                <a:cubicBezTo>
                  <a:pt x="413" y="0"/>
                  <a:pt x="421" y="8"/>
                  <a:pt x="421" y="17"/>
                </a:cubicBezTo>
                <a:lnTo>
                  <a:pt x="421" y="52"/>
                </a:lnTo>
                <a:close/>
              </a:path>
            </a:pathLst>
          </a:custGeom>
          <a:solidFill>
            <a:schemeClr val="accent3"/>
          </a:solidFill>
          <a:ln w="9525">
            <a:noFill/>
            <a:round/>
            <a:headEnd/>
            <a:tailEnd/>
          </a:ln>
        </p:spPr>
        <p:txBody>
          <a:bodyPr vert="horz" wrap="square" lIns="121920" tIns="60960" rIns="121920" bIns="60960" numCol="1" anchor="ctr" anchorCtr="1" compatLnSpc="1">
            <a:prstTxWarp prst="textNoShape">
              <a:avLst/>
            </a:prstTxWarp>
          </a:bodyPr>
          <a:lstStyle/>
          <a:p>
            <a:r>
              <a:rPr lang="es-CO" sz="1867" dirty="0">
                <a:solidFill>
                  <a:schemeClr val="bg1"/>
                </a:solidFill>
                <a:latin typeface="Ancizar Sans" panose="020B0602040300000003" pitchFamily="34" charset="0"/>
              </a:rPr>
              <a:t>Clientes</a:t>
            </a:r>
          </a:p>
        </p:txBody>
      </p:sp>
      <p:sp>
        <p:nvSpPr>
          <p:cNvPr id="122" name="Freeform 51">
            <a:extLst>
              <a:ext uri="{FF2B5EF4-FFF2-40B4-BE49-F238E27FC236}">
                <a16:creationId xmlns:a16="http://schemas.microsoft.com/office/drawing/2014/main" id="{BC47934A-58CD-4101-87F2-900F86886E19}"/>
              </a:ext>
            </a:extLst>
          </p:cNvPr>
          <p:cNvSpPr>
            <a:spLocks/>
          </p:cNvSpPr>
          <p:nvPr/>
        </p:nvSpPr>
        <p:spPr bwMode="auto">
          <a:xfrm>
            <a:off x="8519112" y="5946535"/>
            <a:ext cx="1440000" cy="446168"/>
          </a:xfrm>
          <a:custGeom>
            <a:avLst/>
            <a:gdLst/>
            <a:ahLst/>
            <a:cxnLst>
              <a:cxn ang="0">
                <a:pos x="420" y="52"/>
              </a:cxn>
              <a:cxn ang="0">
                <a:pos x="403" y="69"/>
              </a:cxn>
              <a:cxn ang="0">
                <a:pos x="17" y="69"/>
              </a:cxn>
              <a:cxn ang="0">
                <a:pos x="0" y="52"/>
              </a:cxn>
              <a:cxn ang="0">
                <a:pos x="0" y="18"/>
              </a:cxn>
              <a:cxn ang="0">
                <a:pos x="17" y="0"/>
              </a:cxn>
              <a:cxn ang="0">
                <a:pos x="403" y="0"/>
              </a:cxn>
              <a:cxn ang="0">
                <a:pos x="420" y="18"/>
              </a:cxn>
              <a:cxn ang="0">
                <a:pos x="420" y="52"/>
              </a:cxn>
            </a:cxnLst>
            <a:rect l="0" t="0" r="r" b="b"/>
            <a:pathLst>
              <a:path w="420" h="69">
                <a:moveTo>
                  <a:pt x="420" y="52"/>
                </a:moveTo>
                <a:cubicBezTo>
                  <a:pt x="420" y="61"/>
                  <a:pt x="413" y="69"/>
                  <a:pt x="403" y="69"/>
                </a:cubicBezTo>
                <a:cubicBezTo>
                  <a:pt x="17" y="69"/>
                  <a:pt x="17" y="69"/>
                  <a:pt x="17" y="69"/>
                </a:cubicBezTo>
                <a:cubicBezTo>
                  <a:pt x="7" y="69"/>
                  <a:pt x="0" y="61"/>
                  <a:pt x="0" y="52"/>
                </a:cubicBezTo>
                <a:cubicBezTo>
                  <a:pt x="0" y="18"/>
                  <a:pt x="0" y="18"/>
                  <a:pt x="0" y="18"/>
                </a:cubicBezTo>
                <a:cubicBezTo>
                  <a:pt x="0" y="8"/>
                  <a:pt x="7" y="0"/>
                  <a:pt x="17" y="0"/>
                </a:cubicBezTo>
                <a:cubicBezTo>
                  <a:pt x="403" y="0"/>
                  <a:pt x="403" y="0"/>
                  <a:pt x="403" y="0"/>
                </a:cubicBezTo>
                <a:cubicBezTo>
                  <a:pt x="413" y="0"/>
                  <a:pt x="420" y="8"/>
                  <a:pt x="420" y="18"/>
                </a:cubicBezTo>
                <a:lnTo>
                  <a:pt x="420" y="52"/>
                </a:lnTo>
                <a:close/>
              </a:path>
            </a:pathLst>
          </a:custGeom>
          <a:solidFill>
            <a:schemeClr val="accent4"/>
          </a:solidFill>
          <a:ln w="9525">
            <a:noFill/>
            <a:round/>
            <a:headEnd/>
            <a:tailEnd/>
          </a:ln>
        </p:spPr>
        <p:txBody>
          <a:bodyPr vert="horz" wrap="square" lIns="121920" tIns="60960" rIns="121920" bIns="60960" numCol="1" anchor="ctr" anchorCtr="1" compatLnSpc="1">
            <a:prstTxWarp prst="textNoShape">
              <a:avLst/>
            </a:prstTxWarp>
          </a:bodyPr>
          <a:lstStyle/>
          <a:p>
            <a:r>
              <a:rPr lang="es-CO" sz="1867" dirty="0">
                <a:solidFill>
                  <a:schemeClr val="bg1"/>
                </a:solidFill>
                <a:latin typeface="Ancizar Sans" panose="020B0602040300000003" pitchFamily="34" charset="0"/>
              </a:rPr>
              <a:t>Proveedores</a:t>
            </a:r>
          </a:p>
        </p:txBody>
      </p:sp>
      <p:sp>
        <p:nvSpPr>
          <p:cNvPr id="123" name="Freeform 52">
            <a:extLst>
              <a:ext uri="{FF2B5EF4-FFF2-40B4-BE49-F238E27FC236}">
                <a16:creationId xmlns:a16="http://schemas.microsoft.com/office/drawing/2014/main" id="{73AAB8EA-FD88-475A-9FC7-6B0F10AEA07B}"/>
              </a:ext>
            </a:extLst>
          </p:cNvPr>
          <p:cNvSpPr>
            <a:spLocks/>
          </p:cNvSpPr>
          <p:nvPr/>
        </p:nvSpPr>
        <p:spPr bwMode="auto">
          <a:xfrm>
            <a:off x="6310564" y="4761176"/>
            <a:ext cx="1440000" cy="438603"/>
          </a:xfrm>
          <a:custGeom>
            <a:avLst/>
            <a:gdLst/>
            <a:ahLst/>
            <a:cxnLst>
              <a:cxn ang="0">
                <a:pos x="421" y="51"/>
              </a:cxn>
              <a:cxn ang="0">
                <a:pos x="404" y="68"/>
              </a:cxn>
              <a:cxn ang="0">
                <a:pos x="17" y="68"/>
              </a:cxn>
              <a:cxn ang="0">
                <a:pos x="0" y="51"/>
              </a:cxn>
              <a:cxn ang="0">
                <a:pos x="0" y="17"/>
              </a:cxn>
              <a:cxn ang="0">
                <a:pos x="17" y="0"/>
              </a:cxn>
              <a:cxn ang="0">
                <a:pos x="404" y="0"/>
              </a:cxn>
              <a:cxn ang="0">
                <a:pos x="421" y="17"/>
              </a:cxn>
              <a:cxn ang="0">
                <a:pos x="421" y="51"/>
              </a:cxn>
            </a:cxnLst>
            <a:rect l="0" t="0" r="r" b="b"/>
            <a:pathLst>
              <a:path w="421" h="68">
                <a:moveTo>
                  <a:pt x="421" y="51"/>
                </a:moveTo>
                <a:cubicBezTo>
                  <a:pt x="421" y="61"/>
                  <a:pt x="413" y="68"/>
                  <a:pt x="404" y="68"/>
                </a:cubicBezTo>
                <a:cubicBezTo>
                  <a:pt x="17" y="68"/>
                  <a:pt x="17" y="68"/>
                  <a:pt x="17" y="68"/>
                </a:cubicBezTo>
                <a:cubicBezTo>
                  <a:pt x="8" y="68"/>
                  <a:pt x="0" y="61"/>
                  <a:pt x="0" y="51"/>
                </a:cubicBezTo>
                <a:cubicBezTo>
                  <a:pt x="0" y="17"/>
                  <a:pt x="0" y="17"/>
                  <a:pt x="0" y="17"/>
                </a:cubicBezTo>
                <a:cubicBezTo>
                  <a:pt x="0" y="7"/>
                  <a:pt x="8" y="0"/>
                  <a:pt x="17" y="0"/>
                </a:cubicBezTo>
                <a:cubicBezTo>
                  <a:pt x="404" y="0"/>
                  <a:pt x="404" y="0"/>
                  <a:pt x="404" y="0"/>
                </a:cubicBezTo>
                <a:cubicBezTo>
                  <a:pt x="413" y="0"/>
                  <a:pt x="421" y="7"/>
                  <a:pt x="421" y="17"/>
                </a:cubicBezTo>
                <a:lnTo>
                  <a:pt x="421" y="51"/>
                </a:lnTo>
                <a:close/>
              </a:path>
            </a:pathLst>
          </a:custGeom>
          <a:solidFill>
            <a:schemeClr val="accent5"/>
          </a:solidFill>
          <a:ln w="9525">
            <a:noFill/>
            <a:round/>
            <a:headEnd/>
            <a:tailEnd/>
          </a:ln>
        </p:spPr>
        <p:txBody>
          <a:bodyPr vert="horz" wrap="square" lIns="121920" tIns="60960" rIns="121920" bIns="60960" numCol="1" anchor="ctr" anchorCtr="1" compatLnSpc="1">
            <a:prstTxWarp prst="textNoShape">
              <a:avLst/>
            </a:prstTxWarp>
          </a:bodyPr>
          <a:lstStyle/>
          <a:p>
            <a:r>
              <a:rPr lang="es-CO" sz="1867" dirty="0">
                <a:solidFill>
                  <a:schemeClr val="bg1"/>
                </a:solidFill>
                <a:latin typeface="Ancizar Sans" panose="020B0602040300000003" pitchFamily="34" charset="0"/>
              </a:rPr>
              <a:t>Gobierno</a:t>
            </a:r>
          </a:p>
        </p:txBody>
      </p:sp>
      <p:sp>
        <p:nvSpPr>
          <p:cNvPr id="190" name="Freeform 41">
            <a:extLst>
              <a:ext uri="{FF2B5EF4-FFF2-40B4-BE49-F238E27FC236}">
                <a16:creationId xmlns:a16="http://schemas.microsoft.com/office/drawing/2014/main" id="{A7936EE4-0944-4AAC-8D80-71A0D2084405}"/>
              </a:ext>
            </a:extLst>
          </p:cNvPr>
          <p:cNvSpPr>
            <a:spLocks/>
          </p:cNvSpPr>
          <p:nvPr/>
        </p:nvSpPr>
        <p:spPr bwMode="auto">
          <a:xfrm rot="19566962">
            <a:off x="8063126" y="3468867"/>
            <a:ext cx="1172261" cy="331293"/>
          </a:xfrm>
          <a:custGeom>
            <a:avLst/>
            <a:gdLst/>
            <a:ahLst/>
            <a:cxnLst>
              <a:cxn ang="0">
                <a:pos x="251" y="63"/>
              </a:cxn>
              <a:cxn ang="0">
                <a:pos x="134" y="36"/>
              </a:cxn>
              <a:cxn ang="0">
                <a:pos x="74" y="48"/>
              </a:cxn>
              <a:cxn ang="0">
                <a:pos x="20" y="76"/>
              </a:cxn>
              <a:cxn ang="0">
                <a:pos x="0" y="47"/>
              </a:cxn>
              <a:cxn ang="0">
                <a:pos x="63" y="15"/>
              </a:cxn>
              <a:cxn ang="0">
                <a:pos x="132" y="1"/>
              </a:cxn>
              <a:cxn ang="0">
                <a:pos x="202" y="7"/>
              </a:cxn>
              <a:cxn ang="0">
                <a:pos x="268" y="32"/>
              </a:cxn>
              <a:cxn ang="0">
                <a:pos x="251" y="63"/>
              </a:cxn>
            </a:cxnLst>
            <a:rect l="0" t="0" r="r" b="b"/>
            <a:pathLst>
              <a:path w="268" h="76">
                <a:moveTo>
                  <a:pt x="251" y="63"/>
                </a:moveTo>
                <a:cubicBezTo>
                  <a:pt x="215" y="43"/>
                  <a:pt x="175" y="34"/>
                  <a:pt x="134" y="36"/>
                </a:cubicBezTo>
                <a:cubicBezTo>
                  <a:pt x="113" y="37"/>
                  <a:pt x="93" y="41"/>
                  <a:pt x="74" y="48"/>
                </a:cubicBezTo>
                <a:cubicBezTo>
                  <a:pt x="55" y="55"/>
                  <a:pt x="37" y="64"/>
                  <a:pt x="20" y="76"/>
                </a:cubicBezTo>
                <a:cubicBezTo>
                  <a:pt x="0" y="47"/>
                  <a:pt x="0" y="47"/>
                  <a:pt x="0" y="47"/>
                </a:cubicBezTo>
                <a:cubicBezTo>
                  <a:pt x="19" y="34"/>
                  <a:pt x="40" y="23"/>
                  <a:pt x="63" y="15"/>
                </a:cubicBezTo>
                <a:cubicBezTo>
                  <a:pt x="85" y="7"/>
                  <a:pt x="108" y="2"/>
                  <a:pt x="132" y="1"/>
                </a:cubicBezTo>
                <a:cubicBezTo>
                  <a:pt x="155" y="0"/>
                  <a:pt x="179" y="2"/>
                  <a:pt x="202" y="7"/>
                </a:cubicBezTo>
                <a:cubicBezTo>
                  <a:pt x="225" y="12"/>
                  <a:pt x="247" y="20"/>
                  <a:pt x="268" y="32"/>
                </a:cubicBezTo>
                <a:lnTo>
                  <a:pt x="251" y="63"/>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nvGrpSpPr>
          <p:cNvPr id="191" name="Group 46">
            <a:extLst>
              <a:ext uri="{FF2B5EF4-FFF2-40B4-BE49-F238E27FC236}">
                <a16:creationId xmlns:a16="http://schemas.microsoft.com/office/drawing/2014/main" id="{F0495334-D98B-4A3D-AC3A-B99B503AD29C}"/>
              </a:ext>
            </a:extLst>
          </p:cNvPr>
          <p:cNvGrpSpPr/>
          <p:nvPr/>
        </p:nvGrpSpPr>
        <p:grpSpPr>
          <a:xfrm rot="19566962">
            <a:off x="7785198" y="3152405"/>
            <a:ext cx="1427100" cy="570844"/>
            <a:chOff x="4025369" y="1918770"/>
            <a:chExt cx="1070325" cy="428133"/>
          </a:xfrm>
          <a:solidFill>
            <a:schemeClr val="accent1"/>
          </a:solidFill>
        </p:grpSpPr>
        <p:sp>
          <p:nvSpPr>
            <p:cNvPr id="192" name="Freeform 35">
              <a:extLst>
                <a:ext uri="{FF2B5EF4-FFF2-40B4-BE49-F238E27FC236}">
                  <a16:creationId xmlns:a16="http://schemas.microsoft.com/office/drawing/2014/main" id="{B6BAC99F-0CAF-4AA9-92B0-891BBE996125}"/>
                </a:ext>
              </a:extLst>
            </p:cNvPr>
            <p:cNvSpPr>
              <a:spLocks/>
            </p:cNvSpPr>
            <p:nvPr/>
          </p:nvSpPr>
          <p:spPr bwMode="auto">
            <a:xfrm>
              <a:off x="4025369" y="2014336"/>
              <a:ext cx="1070325" cy="332567"/>
            </a:xfrm>
            <a:custGeom>
              <a:avLst/>
              <a:gdLst/>
              <a:ahLst/>
              <a:cxnLst>
                <a:cxn ang="0">
                  <a:pos x="300" y="87"/>
                </a:cxn>
                <a:cxn ang="0">
                  <a:pos x="234" y="62"/>
                </a:cxn>
                <a:cxn ang="0">
                  <a:pos x="164" y="56"/>
                </a:cxn>
                <a:cxn ang="0">
                  <a:pos x="95" y="70"/>
                </a:cxn>
                <a:cxn ang="0">
                  <a:pos x="32" y="102"/>
                </a:cxn>
                <a:cxn ang="0">
                  <a:pos x="0" y="58"/>
                </a:cxn>
                <a:cxn ang="0">
                  <a:pos x="76" y="18"/>
                </a:cxn>
                <a:cxn ang="0">
                  <a:pos x="161" y="1"/>
                </a:cxn>
                <a:cxn ang="0">
                  <a:pos x="246" y="8"/>
                </a:cxn>
                <a:cxn ang="0">
                  <a:pos x="326" y="39"/>
                </a:cxn>
                <a:cxn ang="0">
                  <a:pos x="300" y="87"/>
                </a:cxn>
              </a:cxnLst>
              <a:rect l="0" t="0" r="r" b="b"/>
              <a:pathLst>
                <a:path w="326" h="102">
                  <a:moveTo>
                    <a:pt x="300" y="87"/>
                  </a:moveTo>
                  <a:cubicBezTo>
                    <a:pt x="279" y="75"/>
                    <a:pt x="257" y="67"/>
                    <a:pt x="234" y="62"/>
                  </a:cubicBezTo>
                  <a:cubicBezTo>
                    <a:pt x="211" y="57"/>
                    <a:pt x="187" y="55"/>
                    <a:pt x="164" y="56"/>
                  </a:cubicBezTo>
                  <a:cubicBezTo>
                    <a:pt x="140" y="57"/>
                    <a:pt x="117" y="62"/>
                    <a:pt x="95" y="70"/>
                  </a:cubicBezTo>
                  <a:cubicBezTo>
                    <a:pt x="72" y="78"/>
                    <a:pt x="51" y="89"/>
                    <a:pt x="32" y="102"/>
                  </a:cubicBezTo>
                  <a:cubicBezTo>
                    <a:pt x="0" y="58"/>
                    <a:pt x="0" y="58"/>
                    <a:pt x="0" y="58"/>
                  </a:cubicBezTo>
                  <a:cubicBezTo>
                    <a:pt x="23" y="41"/>
                    <a:pt x="49" y="28"/>
                    <a:pt x="76" y="18"/>
                  </a:cubicBezTo>
                  <a:cubicBezTo>
                    <a:pt x="103" y="8"/>
                    <a:pt x="132" y="3"/>
                    <a:pt x="161" y="1"/>
                  </a:cubicBezTo>
                  <a:cubicBezTo>
                    <a:pt x="189" y="0"/>
                    <a:pt x="218" y="2"/>
                    <a:pt x="246" y="8"/>
                  </a:cubicBezTo>
                  <a:cubicBezTo>
                    <a:pt x="274" y="14"/>
                    <a:pt x="301" y="25"/>
                    <a:pt x="326" y="39"/>
                  </a:cubicBezTo>
                  <a:lnTo>
                    <a:pt x="300" y="8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sp>
          <p:nvSpPr>
            <p:cNvPr id="193" name="Freeform 46">
              <a:extLst>
                <a:ext uri="{FF2B5EF4-FFF2-40B4-BE49-F238E27FC236}">
                  <a16:creationId xmlns:a16="http://schemas.microsoft.com/office/drawing/2014/main" id="{BBC1182C-BAD6-4D82-BFB3-21B42A06622A}"/>
                </a:ext>
              </a:extLst>
            </p:cNvPr>
            <p:cNvSpPr>
              <a:spLocks/>
            </p:cNvSpPr>
            <p:nvPr/>
          </p:nvSpPr>
          <p:spPr bwMode="auto">
            <a:xfrm>
              <a:off x="4495547" y="1918770"/>
              <a:ext cx="118502" cy="198775"/>
            </a:xfrm>
            <a:custGeom>
              <a:avLst/>
              <a:gdLst/>
              <a:ahLst/>
              <a:cxnLst>
                <a:cxn ang="0">
                  <a:pos x="19" y="61"/>
                </a:cxn>
                <a:cxn ang="0">
                  <a:pos x="0" y="32"/>
                </a:cxn>
                <a:cxn ang="0">
                  <a:pos x="16" y="0"/>
                </a:cxn>
                <a:cxn ang="0">
                  <a:pos x="36" y="30"/>
                </a:cxn>
                <a:cxn ang="0">
                  <a:pos x="19" y="61"/>
                </a:cxn>
              </a:cxnLst>
              <a:rect l="0" t="0" r="r" b="b"/>
              <a:pathLst>
                <a:path w="36" h="61">
                  <a:moveTo>
                    <a:pt x="19" y="61"/>
                  </a:moveTo>
                  <a:cubicBezTo>
                    <a:pt x="13" y="51"/>
                    <a:pt x="7" y="41"/>
                    <a:pt x="0" y="32"/>
                  </a:cubicBezTo>
                  <a:cubicBezTo>
                    <a:pt x="4" y="21"/>
                    <a:pt x="10" y="10"/>
                    <a:pt x="16" y="0"/>
                  </a:cubicBezTo>
                  <a:cubicBezTo>
                    <a:pt x="23" y="9"/>
                    <a:pt x="30" y="19"/>
                    <a:pt x="36" y="30"/>
                  </a:cubicBezTo>
                  <a:cubicBezTo>
                    <a:pt x="30" y="40"/>
                    <a:pt x="24" y="50"/>
                    <a:pt x="19" y="6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sp>
        <p:nvSpPr>
          <p:cNvPr id="195" name="Freeform 40">
            <a:extLst>
              <a:ext uri="{FF2B5EF4-FFF2-40B4-BE49-F238E27FC236}">
                <a16:creationId xmlns:a16="http://schemas.microsoft.com/office/drawing/2014/main" id="{6BC2B69B-C72C-4D37-8FDC-D085E270515B}"/>
              </a:ext>
            </a:extLst>
          </p:cNvPr>
          <p:cNvSpPr>
            <a:spLocks/>
          </p:cNvSpPr>
          <p:nvPr/>
        </p:nvSpPr>
        <p:spPr bwMode="auto">
          <a:xfrm rot="20268138">
            <a:off x="9438895" y="3146209"/>
            <a:ext cx="647293" cy="963295"/>
          </a:xfrm>
          <a:custGeom>
            <a:avLst/>
            <a:gdLst/>
            <a:ahLst/>
            <a:cxnLst>
              <a:cxn ang="0">
                <a:pos x="113" y="221"/>
              </a:cxn>
              <a:cxn ang="0">
                <a:pos x="83" y="111"/>
              </a:cxn>
              <a:cxn ang="0">
                <a:pos x="0" y="31"/>
              </a:cxn>
              <a:cxn ang="0">
                <a:pos x="17" y="0"/>
              </a:cxn>
              <a:cxn ang="0">
                <a:pos x="113" y="93"/>
              </a:cxn>
              <a:cxn ang="0">
                <a:pos x="139" y="154"/>
              </a:cxn>
              <a:cxn ang="0">
                <a:pos x="148" y="221"/>
              </a:cxn>
              <a:cxn ang="0">
                <a:pos x="113" y="221"/>
              </a:cxn>
            </a:cxnLst>
            <a:rect l="0" t="0" r="r" b="b"/>
            <a:pathLst>
              <a:path w="148" h="221">
                <a:moveTo>
                  <a:pt x="113" y="221"/>
                </a:moveTo>
                <a:cubicBezTo>
                  <a:pt x="113" y="182"/>
                  <a:pt x="102" y="144"/>
                  <a:pt x="83" y="111"/>
                </a:cubicBezTo>
                <a:cubicBezTo>
                  <a:pt x="63" y="77"/>
                  <a:pt x="34" y="49"/>
                  <a:pt x="0" y="31"/>
                </a:cubicBezTo>
                <a:cubicBezTo>
                  <a:pt x="17" y="0"/>
                  <a:pt x="17" y="0"/>
                  <a:pt x="17" y="0"/>
                </a:cubicBezTo>
                <a:cubicBezTo>
                  <a:pt x="56" y="21"/>
                  <a:pt x="90" y="54"/>
                  <a:pt x="113" y="93"/>
                </a:cubicBezTo>
                <a:cubicBezTo>
                  <a:pt x="124" y="112"/>
                  <a:pt x="133" y="133"/>
                  <a:pt x="139" y="154"/>
                </a:cubicBezTo>
                <a:cubicBezTo>
                  <a:pt x="145" y="176"/>
                  <a:pt x="148" y="199"/>
                  <a:pt x="148" y="221"/>
                </a:cubicBezTo>
                <a:lnTo>
                  <a:pt x="113" y="221"/>
                </a:ln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nvGrpSpPr>
          <p:cNvPr id="196" name="Group 47">
            <a:extLst>
              <a:ext uri="{FF2B5EF4-FFF2-40B4-BE49-F238E27FC236}">
                <a16:creationId xmlns:a16="http://schemas.microsoft.com/office/drawing/2014/main" id="{DEA777FD-C8CD-4968-8337-CE5E76956AB4}"/>
              </a:ext>
            </a:extLst>
          </p:cNvPr>
          <p:cNvGrpSpPr/>
          <p:nvPr/>
        </p:nvGrpSpPr>
        <p:grpSpPr>
          <a:xfrm rot="20268138">
            <a:off x="9463201" y="2880380"/>
            <a:ext cx="810391" cy="1177360"/>
            <a:chOff x="5011598" y="2140479"/>
            <a:chExt cx="607793" cy="883020"/>
          </a:xfrm>
          <a:solidFill>
            <a:schemeClr val="accent2"/>
          </a:solidFill>
        </p:grpSpPr>
        <p:sp>
          <p:nvSpPr>
            <p:cNvPr id="197" name="Freeform 34">
              <a:extLst>
                <a:ext uri="{FF2B5EF4-FFF2-40B4-BE49-F238E27FC236}">
                  <a16:creationId xmlns:a16="http://schemas.microsoft.com/office/drawing/2014/main" id="{DBEE9440-9E05-4BC2-AC02-AB3E2E6D0E14}"/>
                </a:ext>
              </a:extLst>
            </p:cNvPr>
            <p:cNvSpPr>
              <a:spLocks/>
            </p:cNvSpPr>
            <p:nvPr/>
          </p:nvSpPr>
          <p:spPr bwMode="auto">
            <a:xfrm>
              <a:off x="5011598" y="2140479"/>
              <a:ext cx="607793" cy="883020"/>
            </a:xfrm>
            <a:custGeom>
              <a:avLst/>
              <a:gdLst/>
              <a:ahLst/>
              <a:cxnLst>
                <a:cxn ang="0">
                  <a:pos x="131" y="269"/>
                </a:cxn>
                <a:cxn ang="0">
                  <a:pos x="122" y="202"/>
                </a:cxn>
                <a:cxn ang="0">
                  <a:pos x="96" y="141"/>
                </a:cxn>
                <a:cxn ang="0">
                  <a:pos x="0" y="48"/>
                </a:cxn>
                <a:cxn ang="0">
                  <a:pos x="26" y="0"/>
                </a:cxn>
                <a:cxn ang="0">
                  <a:pos x="143" y="113"/>
                </a:cxn>
                <a:cxn ang="0">
                  <a:pos x="175" y="188"/>
                </a:cxn>
                <a:cxn ang="0">
                  <a:pos x="186" y="269"/>
                </a:cxn>
                <a:cxn ang="0">
                  <a:pos x="131" y="269"/>
                </a:cxn>
              </a:cxnLst>
              <a:rect l="0" t="0" r="r" b="b"/>
              <a:pathLst>
                <a:path w="186" h="269">
                  <a:moveTo>
                    <a:pt x="131" y="269"/>
                  </a:moveTo>
                  <a:cubicBezTo>
                    <a:pt x="131" y="247"/>
                    <a:pt x="128" y="224"/>
                    <a:pt x="122" y="202"/>
                  </a:cubicBezTo>
                  <a:cubicBezTo>
                    <a:pt x="116" y="181"/>
                    <a:pt x="107" y="160"/>
                    <a:pt x="96" y="141"/>
                  </a:cubicBezTo>
                  <a:cubicBezTo>
                    <a:pt x="73" y="102"/>
                    <a:pt x="39" y="69"/>
                    <a:pt x="0" y="48"/>
                  </a:cubicBezTo>
                  <a:cubicBezTo>
                    <a:pt x="26" y="0"/>
                    <a:pt x="26" y="0"/>
                    <a:pt x="26" y="0"/>
                  </a:cubicBezTo>
                  <a:cubicBezTo>
                    <a:pt x="75" y="26"/>
                    <a:pt x="115" y="65"/>
                    <a:pt x="143" y="113"/>
                  </a:cubicBezTo>
                  <a:cubicBezTo>
                    <a:pt x="157" y="136"/>
                    <a:pt x="168" y="162"/>
                    <a:pt x="175" y="188"/>
                  </a:cubicBezTo>
                  <a:cubicBezTo>
                    <a:pt x="182" y="214"/>
                    <a:pt x="186" y="242"/>
                    <a:pt x="186" y="269"/>
                  </a:cubicBezTo>
                  <a:lnTo>
                    <a:pt x="131" y="26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sp>
          <p:nvSpPr>
            <p:cNvPr id="198" name="Freeform 47">
              <a:extLst>
                <a:ext uri="{FF2B5EF4-FFF2-40B4-BE49-F238E27FC236}">
                  <a16:creationId xmlns:a16="http://schemas.microsoft.com/office/drawing/2014/main" id="{D4DD2C92-6F2A-4A69-B619-9C1B99A53549}"/>
                </a:ext>
              </a:extLst>
            </p:cNvPr>
            <p:cNvSpPr>
              <a:spLocks/>
            </p:cNvSpPr>
            <p:nvPr/>
          </p:nvSpPr>
          <p:spPr bwMode="auto">
            <a:xfrm>
              <a:off x="5393857" y="2457757"/>
              <a:ext cx="168194" cy="103211"/>
            </a:xfrm>
            <a:custGeom>
              <a:avLst/>
              <a:gdLst/>
              <a:ahLst/>
              <a:cxnLst>
                <a:cxn ang="0">
                  <a:pos x="0" y="32"/>
                </a:cxn>
                <a:cxn ang="0">
                  <a:pos x="16" y="1"/>
                </a:cxn>
                <a:cxn ang="0">
                  <a:pos x="52" y="1"/>
                </a:cxn>
                <a:cxn ang="0">
                  <a:pos x="35" y="32"/>
                </a:cxn>
                <a:cxn ang="0">
                  <a:pos x="0" y="32"/>
                </a:cxn>
              </a:cxnLst>
              <a:rect l="0" t="0" r="r" b="b"/>
              <a:pathLst>
                <a:path w="52" h="32">
                  <a:moveTo>
                    <a:pt x="0" y="32"/>
                  </a:moveTo>
                  <a:cubicBezTo>
                    <a:pt x="6" y="22"/>
                    <a:pt x="11" y="12"/>
                    <a:pt x="16" y="1"/>
                  </a:cubicBezTo>
                  <a:cubicBezTo>
                    <a:pt x="28" y="1"/>
                    <a:pt x="40" y="0"/>
                    <a:pt x="52" y="1"/>
                  </a:cubicBezTo>
                  <a:cubicBezTo>
                    <a:pt x="47" y="12"/>
                    <a:pt x="41" y="22"/>
                    <a:pt x="35" y="32"/>
                  </a:cubicBezTo>
                  <a:cubicBezTo>
                    <a:pt x="23" y="32"/>
                    <a:pt x="11" y="32"/>
                    <a:pt x="0" y="3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sp>
        <p:nvSpPr>
          <p:cNvPr id="200" name="Freeform 40">
            <a:extLst>
              <a:ext uri="{FF2B5EF4-FFF2-40B4-BE49-F238E27FC236}">
                <a16:creationId xmlns:a16="http://schemas.microsoft.com/office/drawing/2014/main" id="{62231C78-1E10-455A-9D2B-EB3AFD85249E}"/>
              </a:ext>
            </a:extLst>
          </p:cNvPr>
          <p:cNvSpPr>
            <a:spLocks/>
          </p:cNvSpPr>
          <p:nvPr/>
        </p:nvSpPr>
        <p:spPr bwMode="auto">
          <a:xfrm rot="2941104">
            <a:off x="9771352" y="4153873"/>
            <a:ext cx="647293" cy="963295"/>
          </a:xfrm>
          <a:custGeom>
            <a:avLst/>
            <a:gdLst/>
            <a:ahLst/>
            <a:cxnLst>
              <a:cxn ang="0">
                <a:pos x="113" y="221"/>
              </a:cxn>
              <a:cxn ang="0">
                <a:pos x="83" y="111"/>
              </a:cxn>
              <a:cxn ang="0">
                <a:pos x="0" y="31"/>
              </a:cxn>
              <a:cxn ang="0">
                <a:pos x="17" y="0"/>
              </a:cxn>
              <a:cxn ang="0">
                <a:pos x="113" y="93"/>
              </a:cxn>
              <a:cxn ang="0">
                <a:pos x="139" y="154"/>
              </a:cxn>
              <a:cxn ang="0">
                <a:pos x="148" y="221"/>
              </a:cxn>
              <a:cxn ang="0">
                <a:pos x="113" y="221"/>
              </a:cxn>
            </a:cxnLst>
            <a:rect l="0" t="0" r="r" b="b"/>
            <a:pathLst>
              <a:path w="148" h="221">
                <a:moveTo>
                  <a:pt x="113" y="221"/>
                </a:moveTo>
                <a:cubicBezTo>
                  <a:pt x="113" y="182"/>
                  <a:pt x="102" y="144"/>
                  <a:pt x="83" y="111"/>
                </a:cubicBezTo>
                <a:cubicBezTo>
                  <a:pt x="63" y="77"/>
                  <a:pt x="34" y="49"/>
                  <a:pt x="0" y="31"/>
                </a:cubicBezTo>
                <a:cubicBezTo>
                  <a:pt x="17" y="0"/>
                  <a:pt x="17" y="0"/>
                  <a:pt x="17" y="0"/>
                </a:cubicBezTo>
                <a:cubicBezTo>
                  <a:pt x="56" y="21"/>
                  <a:pt x="90" y="54"/>
                  <a:pt x="113" y="93"/>
                </a:cubicBezTo>
                <a:cubicBezTo>
                  <a:pt x="124" y="112"/>
                  <a:pt x="133" y="133"/>
                  <a:pt x="139" y="154"/>
                </a:cubicBezTo>
                <a:cubicBezTo>
                  <a:pt x="145" y="176"/>
                  <a:pt x="148" y="199"/>
                  <a:pt x="148" y="221"/>
                </a:cubicBezTo>
                <a:lnTo>
                  <a:pt x="113" y="221"/>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nvGrpSpPr>
          <p:cNvPr id="201" name="Group 47">
            <a:extLst>
              <a:ext uri="{FF2B5EF4-FFF2-40B4-BE49-F238E27FC236}">
                <a16:creationId xmlns:a16="http://schemas.microsoft.com/office/drawing/2014/main" id="{E6B6B7A6-BEA9-422B-AC15-7B0BACD62F1A}"/>
              </a:ext>
            </a:extLst>
          </p:cNvPr>
          <p:cNvGrpSpPr/>
          <p:nvPr/>
        </p:nvGrpSpPr>
        <p:grpSpPr>
          <a:xfrm rot="2941104">
            <a:off x="9874227" y="4095924"/>
            <a:ext cx="810391" cy="1177360"/>
            <a:chOff x="5011598" y="2140479"/>
            <a:chExt cx="607793" cy="883020"/>
          </a:xfrm>
          <a:solidFill>
            <a:srgbClr val="27CED7"/>
          </a:solidFill>
        </p:grpSpPr>
        <p:sp>
          <p:nvSpPr>
            <p:cNvPr id="202" name="Freeform 34">
              <a:extLst>
                <a:ext uri="{FF2B5EF4-FFF2-40B4-BE49-F238E27FC236}">
                  <a16:creationId xmlns:a16="http://schemas.microsoft.com/office/drawing/2014/main" id="{E6B69DCA-A121-418C-B182-82F3008E180E}"/>
                </a:ext>
              </a:extLst>
            </p:cNvPr>
            <p:cNvSpPr>
              <a:spLocks/>
            </p:cNvSpPr>
            <p:nvPr/>
          </p:nvSpPr>
          <p:spPr bwMode="auto">
            <a:xfrm>
              <a:off x="5011598" y="2140479"/>
              <a:ext cx="607793" cy="883020"/>
            </a:xfrm>
            <a:custGeom>
              <a:avLst/>
              <a:gdLst/>
              <a:ahLst/>
              <a:cxnLst>
                <a:cxn ang="0">
                  <a:pos x="131" y="269"/>
                </a:cxn>
                <a:cxn ang="0">
                  <a:pos x="122" y="202"/>
                </a:cxn>
                <a:cxn ang="0">
                  <a:pos x="96" y="141"/>
                </a:cxn>
                <a:cxn ang="0">
                  <a:pos x="0" y="48"/>
                </a:cxn>
                <a:cxn ang="0">
                  <a:pos x="26" y="0"/>
                </a:cxn>
                <a:cxn ang="0">
                  <a:pos x="143" y="113"/>
                </a:cxn>
                <a:cxn ang="0">
                  <a:pos x="175" y="188"/>
                </a:cxn>
                <a:cxn ang="0">
                  <a:pos x="186" y="269"/>
                </a:cxn>
                <a:cxn ang="0">
                  <a:pos x="131" y="269"/>
                </a:cxn>
              </a:cxnLst>
              <a:rect l="0" t="0" r="r" b="b"/>
              <a:pathLst>
                <a:path w="186" h="269">
                  <a:moveTo>
                    <a:pt x="131" y="269"/>
                  </a:moveTo>
                  <a:cubicBezTo>
                    <a:pt x="131" y="247"/>
                    <a:pt x="128" y="224"/>
                    <a:pt x="122" y="202"/>
                  </a:cubicBezTo>
                  <a:cubicBezTo>
                    <a:pt x="116" y="181"/>
                    <a:pt x="107" y="160"/>
                    <a:pt x="96" y="141"/>
                  </a:cubicBezTo>
                  <a:cubicBezTo>
                    <a:pt x="73" y="102"/>
                    <a:pt x="39" y="69"/>
                    <a:pt x="0" y="48"/>
                  </a:cubicBezTo>
                  <a:cubicBezTo>
                    <a:pt x="26" y="0"/>
                    <a:pt x="26" y="0"/>
                    <a:pt x="26" y="0"/>
                  </a:cubicBezTo>
                  <a:cubicBezTo>
                    <a:pt x="75" y="26"/>
                    <a:pt x="115" y="65"/>
                    <a:pt x="143" y="113"/>
                  </a:cubicBezTo>
                  <a:cubicBezTo>
                    <a:pt x="157" y="136"/>
                    <a:pt x="168" y="162"/>
                    <a:pt x="175" y="188"/>
                  </a:cubicBezTo>
                  <a:cubicBezTo>
                    <a:pt x="182" y="214"/>
                    <a:pt x="186" y="242"/>
                    <a:pt x="186" y="269"/>
                  </a:cubicBezTo>
                  <a:lnTo>
                    <a:pt x="131" y="26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sp>
          <p:nvSpPr>
            <p:cNvPr id="203" name="Freeform 47">
              <a:extLst>
                <a:ext uri="{FF2B5EF4-FFF2-40B4-BE49-F238E27FC236}">
                  <a16:creationId xmlns:a16="http://schemas.microsoft.com/office/drawing/2014/main" id="{CD8BF178-4190-4F8C-A5A2-F39E0418B498}"/>
                </a:ext>
              </a:extLst>
            </p:cNvPr>
            <p:cNvSpPr>
              <a:spLocks/>
            </p:cNvSpPr>
            <p:nvPr/>
          </p:nvSpPr>
          <p:spPr bwMode="auto">
            <a:xfrm>
              <a:off x="5393857" y="2457757"/>
              <a:ext cx="168194" cy="103211"/>
            </a:xfrm>
            <a:custGeom>
              <a:avLst/>
              <a:gdLst/>
              <a:ahLst/>
              <a:cxnLst>
                <a:cxn ang="0">
                  <a:pos x="0" y="32"/>
                </a:cxn>
                <a:cxn ang="0">
                  <a:pos x="16" y="1"/>
                </a:cxn>
                <a:cxn ang="0">
                  <a:pos x="52" y="1"/>
                </a:cxn>
                <a:cxn ang="0">
                  <a:pos x="35" y="32"/>
                </a:cxn>
                <a:cxn ang="0">
                  <a:pos x="0" y="32"/>
                </a:cxn>
              </a:cxnLst>
              <a:rect l="0" t="0" r="r" b="b"/>
              <a:pathLst>
                <a:path w="52" h="32">
                  <a:moveTo>
                    <a:pt x="0" y="32"/>
                  </a:moveTo>
                  <a:cubicBezTo>
                    <a:pt x="6" y="22"/>
                    <a:pt x="11" y="12"/>
                    <a:pt x="16" y="1"/>
                  </a:cubicBezTo>
                  <a:cubicBezTo>
                    <a:pt x="28" y="1"/>
                    <a:pt x="40" y="0"/>
                    <a:pt x="52" y="1"/>
                  </a:cubicBezTo>
                  <a:cubicBezTo>
                    <a:pt x="47" y="12"/>
                    <a:pt x="41" y="22"/>
                    <a:pt x="35" y="32"/>
                  </a:cubicBezTo>
                  <a:cubicBezTo>
                    <a:pt x="23" y="32"/>
                    <a:pt x="11" y="32"/>
                    <a:pt x="0" y="3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sp>
        <p:nvSpPr>
          <p:cNvPr id="205" name="Freeform 40">
            <a:extLst>
              <a:ext uri="{FF2B5EF4-FFF2-40B4-BE49-F238E27FC236}">
                <a16:creationId xmlns:a16="http://schemas.microsoft.com/office/drawing/2014/main" id="{94EC88B3-2818-40A2-AEF5-FC6E6D594A9D}"/>
              </a:ext>
            </a:extLst>
          </p:cNvPr>
          <p:cNvSpPr>
            <a:spLocks/>
          </p:cNvSpPr>
          <p:nvPr/>
        </p:nvSpPr>
        <p:spPr bwMode="auto">
          <a:xfrm rot="7272089">
            <a:off x="8898730" y="4823443"/>
            <a:ext cx="647293" cy="963295"/>
          </a:xfrm>
          <a:custGeom>
            <a:avLst/>
            <a:gdLst/>
            <a:ahLst/>
            <a:cxnLst>
              <a:cxn ang="0">
                <a:pos x="113" y="221"/>
              </a:cxn>
              <a:cxn ang="0">
                <a:pos x="83" y="111"/>
              </a:cxn>
              <a:cxn ang="0">
                <a:pos x="0" y="31"/>
              </a:cxn>
              <a:cxn ang="0">
                <a:pos x="17" y="0"/>
              </a:cxn>
              <a:cxn ang="0">
                <a:pos x="113" y="93"/>
              </a:cxn>
              <a:cxn ang="0">
                <a:pos x="139" y="154"/>
              </a:cxn>
              <a:cxn ang="0">
                <a:pos x="148" y="221"/>
              </a:cxn>
              <a:cxn ang="0">
                <a:pos x="113" y="221"/>
              </a:cxn>
            </a:cxnLst>
            <a:rect l="0" t="0" r="r" b="b"/>
            <a:pathLst>
              <a:path w="148" h="221">
                <a:moveTo>
                  <a:pt x="113" y="221"/>
                </a:moveTo>
                <a:cubicBezTo>
                  <a:pt x="113" y="182"/>
                  <a:pt x="102" y="144"/>
                  <a:pt x="83" y="111"/>
                </a:cubicBezTo>
                <a:cubicBezTo>
                  <a:pt x="63" y="77"/>
                  <a:pt x="34" y="49"/>
                  <a:pt x="0" y="31"/>
                </a:cubicBezTo>
                <a:cubicBezTo>
                  <a:pt x="17" y="0"/>
                  <a:pt x="17" y="0"/>
                  <a:pt x="17" y="0"/>
                </a:cubicBezTo>
                <a:cubicBezTo>
                  <a:pt x="56" y="21"/>
                  <a:pt x="90" y="54"/>
                  <a:pt x="113" y="93"/>
                </a:cubicBezTo>
                <a:cubicBezTo>
                  <a:pt x="124" y="112"/>
                  <a:pt x="133" y="133"/>
                  <a:pt x="139" y="154"/>
                </a:cubicBezTo>
                <a:cubicBezTo>
                  <a:pt x="145" y="176"/>
                  <a:pt x="148" y="199"/>
                  <a:pt x="148" y="221"/>
                </a:cubicBezTo>
                <a:lnTo>
                  <a:pt x="113" y="221"/>
                </a:lnTo>
                <a:close/>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nvGrpSpPr>
          <p:cNvPr id="206" name="Group 47">
            <a:extLst>
              <a:ext uri="{FF2B5EF4-FFF2-40B4-BE49-F238E27FC236}">
                <a16:creationId xmlns:a16="http://schemas.microsoft.com/office/drawing/2014/main" id="{E4049AEB-CFF4-457F-81A8-9AB3C20167B5}"/>
              </a:ext>
            </a:extLst>
          </p:cNvPr>
          <p:cNvGrpSpPr/>
          <p:nvPr/>
        </p:nvGrpSpPr>
        <p:grpSpPr>
          <a:xfrm rot="7272089">
            <a:off x="8826881" y="4907007"/>
            <a:ext cx="810391" cy="1177360"/>
            <a:chOff x="5011598" y="2140479"/>
            <a:chExt cx="607793" cy="883020"/>
          </a:xfrm>
          <a:solidFill>
            <a:schemeClr val="accent2"/>
          </a:solidFill>
        </p:grpSpPr>
        <p:sp>
          <p:nvSpPr>
            <p:cNvPr id="207" name="Freeform 34">
              <a:extLst>
                <a:ext uri="{FF2B5EF4-FFF2-40B4-BE49-F238E27FC236}">
                  <a16:creationId xmlns:a16="http://schemas.microsoft.com/office/drawing/2014/main" id="{3B7E48E1-E44A-46FA-B9D4-93B560D6CB2D}"/>
                </a:ext>
              </a:extLst>
            </p:cNvPr>
            <p:cNvSpPr>
              <a:spLocks/>
            </p:cNvSpPr>
            <p:nvPr/>
          </p:nvSpPr>
          <p:spPr bwMode="auto">
            <a:xfrm>
              <a:off x="5011598" y="2140479"/>
              <a:ext cx="607793" cy="883020"/>
            </a:xfrm>
            <a:custGeom>
              <a:avLst/>
              <a:gdLst/>
              <a:ahLst/>
              <a:cxnLst>
                <a:cxn ang="0">
                  <a:pos x="131" y="269"/>
                </a:cxn>
                <a:cxn ang="0">
                  <a:pos x="122" y="202"/>
                </a:cxn>
                <a:cxn ang="0">
                  <a:pos x="96" y="141"/>
                </a:cxn>
                <a:cxn ang="0">
                  <a:pos x="0" y="48"/>
                </a:cxn>
                <a:cxn ang="0">
                  <a:pos x="26" y="0"/>
                </a:cxn>
                <a:cxn ang="0">
                  <a:pos x="143" y="113"/>
                </a:cxn>
                <a:cxn ang="0">
                  <a:pos x="175" y="188"/>
                </a:cxn>
                <a:cxn ang="0">
                  <a:pos x="186" y="269"/>
                </a:cxn>
                <a:cxn ang="0">
                  <a:pos x="131" y="269"/>
                </a:cxn>
              </a:cxnLst>
              <a:rect l="0" t="0" r="r" b="b"/>
              <a:pathLst>
                <a:path w="186" h="269">
                  <a:moveTo>
                    <a:pt x="131" y="269"/>
                  </a:moveTo>
                  <a:cubicBezTo>
                    <a:pt x="131" y="247"/>
                    <a:pt x="128" y="224"/>
                    <a:pt x="122" y="202"/>
                  </a:cubicBezTo>
                  <a:cubicBezTo>
                    <a:pt x="116" y="181"/>
                    <a:pt x="107" y="160"/>
                    <a:pt x="96" y="141"/>
                  </a:cubicBezTo>
                  <a:cubicBezTo>
                    <a:pt x="73" y="102"/>
                    <a:pt x="39" y="69"/>
                    <a:pt x="0" y="48"/>
                  </a:cubicBezTo>
                  <a:cubicBezTo>
                    <a:pt x="26" y="0"/>
                    <a:pt x="26" y="0"/>
                    <a:pt x="26" y="0"/>
                  </a:cubicBezTo>
                  <a:cubicBezTo>
                    <a:pt x="75" y="26"/>
                    <a:pt x="115" y="65"/>
                    <a:pt x="143" y="113"/>
                  </a:cubicBezTo>
                  <a:cubicBezTo>
                    <a:pt x="157" y="136"/>
                    <a:pt x="168" y="162"/>
                    <a:pt x="175" y="188"/>
                  </a:cubicBezTo>
                  <a:cubicBezTo>
                    <a:pt x="182" y="214"/>
                    <a:pt x="186" y="242"/>
                    <a:pt x="186" y="269"/>
                  </a:cubicBezTo>
                  <a:lnTo>
                    <a:pt x="131" y="269"/>
                  </a:lnTo>
                  <a:close/>
                </a:path>
              </a:pathLst>
            </a:custGeom>
            <a:solidFill>
              <a:srgbClr val="42BA97"/>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sp>
          <p:nvSpPr>
            <p:cNvPr id="208" name="Freeform 47">
              <a:extLst>
                <a:ext uri="{FF2B5EF4-FFF2-40B4-BE49-F238E27FC236}">
                  <a16:creationId xmlns:a16="http://schemas.microsoft.com/office/drawing/2014/main" id="{086EE1F1-A68F-477B-B2A7-72745D577FAD}"/>
                </a:ext>
              </a:extLst>
            </p:cNvPr>
            <p:cNvSpPr>
              <a:spLocks/>
            </p:cNvSpPr>
            <p:nvPr/>
          </p:nvSpPr>
          <p:spPr bwMode="auto">
            <a:xfrm>
              <a:off x="5393857" y="2457757"/>
              <a:ext cx="168194" cy="103211"/>
            </a:xfrm>
            <a:custGeom>
              <a:avLst/>
              <a:gdLst/>
              <a:ahLst/>
              <a:cxnLst>
                <a:cxn ang="0">
                  <a:pos x="0" y="32"/>
                </a:cxn>
                <a:cxn ang="0">
                  <a:pos x="16" y="1"/>
                </a:cxn>
                <a:cxn ang="0">
                  <a:pos x="52" y="1"/>
                </a:cxn>
                <a:cxn ang="0">
                  <a:pos x="35" y="32"/>
                </a:cxn>
                <a:cxn ang="0">
                  <a:pos x="0" y="32"/>
                </a:cxn>
              </a:cxnLst>
              <a:rect l="0" t="0" r="r" b="b"/>
              <a:pathLst>
                <a:path w="52" h="32">
                  <a:moveTo>
                    <a:pt x="0" y="32"/>
                  </a:moveTo>
                  <a:cubicBezTo>
                    <a:pt x="6" y="22"/>
                    <a:pt x="11" y="12"/>
                    <a:pt x="16" y="1"/>
                  </a:cubicBezTo>
                  <a:cubicBezTo>
                    <a:pt x="28" y="1"/>
                    <a:pt x="40" y="0"/>
                    <a:pt x="52" y="1"/>
                  </a:cubicBezTo>
                  <a:cubicBezTo>
                    <a:pt x="47" y="12"/>
                    <a:pt x="41" y="22"/>
                    <a:pt x="35" y="32"/>
                  </a:cubicBezTo>
                  <a:cubicBezTo>
                    <a:pt x="23" y="32"/>
                    <a:pt x="11" y="32"/>
                    <a:pt x="0" y="32"/>
                  </a:cubicBezTo>
                  <a:close/>
                </a:path>
              </a:pathLst>
            </a:custGeom>
            <a:solidFill>
              <a:srgbClr val="42BA97"/>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sp>
        <p:nvSpPr>
          <p:cNvPr id="210" name="Freeform 40">
            <a:extLst>
              <a:ext uri="{FF2B5EF4-FFF2-40B4-BE49-F238E27FC236}">
                <a16:creationId xmlns:a16="http://schemas.microsoft.com/office/drawing/2014/main" id="{9DE07862-4D19-458E-84AD-1FCAF8799E14}"/>
              </a:ext>
            </a:extLst>
          </p:cNvPr>
          <p:cNvSpPr>
            <a:spLocks/>
          </p:cNvSpPr>
          <p:nvPr/>
        </p:nvSpPr>
        <p:spPr bwMode="auto">
          <a:xfrm rot="11460209">
            <a:off x="8029816" y="4204621"/>
            <a:ext cx="647293" cy="963295"/>
          </a:xfrm>
          <a:custGeom>
            <a:avLst/>
            <a:gdLst/>
            <a:ahLst/>
            <a:cxnLst>
              <a:cxn ang="0">
                <a:pos x="113" y="221"/>
              </a:cxn>
              <a:cxn ang="0">
                <a:pos x="83" y="111"/>
              </a:cxn>
              <a:cxn ang="0">
                <a:pos x="0" y="31"/>
              </a:cxn>
              <a:cxn ang="0">
                <a:pos x="17" y="0"/>
              </a:cxn>
              <a:cxn ang="0">
                <a:pos x="113" y="93"/>
              </a:cxn>
              <a:cxn ang="0">
                <a:pos x="139" y="154"/>
              </a:cxn>
              <a:cxn ang="0">
                <a:pos x="148" y="221"/>
              </a:cxn>
              <a:cxn ang="0">
                <a:pos x="113" y="221"/>
              </a:cxn>
            </a:cxnLst>
            <a:rect l="0" t="0" r="r" b="b"/>
            <a:pathLst>
              <a:path w="148" h="221">
                <a:moveTo>
                  <a:pt x="113" y="221"/>
                </a:moveTo>
                <a:cubicBezTo>
                  <a:pt x="113" y="182"/>
                  <a:pt x="102" y="144"/>
                  <a:pt x="83" y="111"/>
                </a:cubicBezTo>
                <a:cubicBezTo>
                  <a:pt x="63" y="77"/>
                  <a:pt x="34" y="49"/>
                  <a:pt x="0" y="31"/>
                </a:cubicBezTo>
                <a:cubicBezTo>
                  <a:pt x="17" y="0"/>
                  <a:pt x="17" y="0"/>
                  <a:pt x="17" y="0"/>
                </a:cubicBezTo>
                <a:cubicBezTo>
                  <a:pt x="56" y="21"/>
                  <a:pt x="90" y="54"/>
                  <a:pt x="113" y="93"/>
                </a:cubicBezTo>
                <a:cubicBezTo>
                  <a:pt x="124" y="112"/>
                  <a:pt x="133" y="133"/>
                  <a:pt x="139" y="154"/>
                </a:cubicBezTo>
                <a:cubicBezTo>
                  <a:pt x="145" y="176"/>
                  <a:pt x="148" y="199"/>
                  <a:pt x="148" y="221"/>
                </a:cubicBezTo>
                <a:lnTo>
                  <a:pt x="113" y="221"/>
                </a:lnTo>
                <a:close/>
              </a:path>
            </a:pathLst>
          </a:custGeom>
          <a:solidFill>
            <a:schemeClr val="accent5">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nvGrpSpPr>
          <p:cNvPr id="211" name="Group 47">
            <a:extLst>
              <a:ext uri="{FF2B5EF4-FFF2-40B4-BE49-F238E27FC236}">
                <a16:creationId xmlns:a16="http://schemas.microsoft.com/office/drawing/2014/main" id="{F4B8FD14-884C-40C9-9DC0-1964C7ADF07A}"/>
              </a:ext>
            </a:extLst>
          </p:cNvPr>
          <p:cNvGrpSpPr/>
          <p:nvPr/>
        </p:nvGrpSpPr>
        <p:grpSpPr>
          <a:xfrm rot="11460209">
            <a:off x="7772742" y="4172496"/>
            <a:ext cx="810391" cy="1177360"/>
            <a:chOff x="5011598" y="2140479"/>
            <a:chExt cx="607793" cy="883020"/>
          </a:xfrm>
          <a:solidFill>
            <a:srgbClr val="3E8853"/>
          </a:solidFill>
        </p:grpSpPr>
        <p:sp>
          <p:nvSpPr>
            <p:cNvPr id="212" name="Freeform 34">
              <a:extLst>
                <a:ext uri="{FF2B5EF4-FFF2-40B4-BE49-F238E27FC236}">
                  <a16:creationId xmlns:a16="http://schemas.microsoft.com/office/drawing/2014/main" id="{2DAC43F7-A17B-4FD8-B9BC-0FEA170D88E1}"/>
                </a:ext>
              </a:extLst>
            </p:cNvPr>
            <p:cNvSpPr>
              <a:spLocks/>
            </p:cNvSpPr>
            <p:nvPr/>
          </p:nvSpPr>
          <p:spPr bwMode="auto">
            <a:xfrm>
              <a:off x="5011598" y="2140479"/>
              <a:ext cx="607793" cy="883020"/>
            </a:xfrm>
            <a:custGeom>
              <a:avLst/>
              <a:gdLst/>
              <a:ahLst/>
              <a:cxnLst>
                <a:cxn ang="0">
                  <a:pos x="131" y="269"/>
                </a:cxn>
                <a:cxn ang="0">
                  <a:pos x="122" y="202"/>
                </a:cxn>
                <a:cxn ang="0">
                  <a:pos x="96" y="141"/>
                </a:cxn>
                <a:cxn ang="0">
                  <a:pos x="0" y="48"/>
                </a:cxn>
                <a:cxn ang="0">
                  <a:pos x="26" y="0"/>
                </a:cxn>
                <a:cxn ang="0">
                  <a:pos x="143" y="113"/>
                </a:cxn>
                <a:cxn ang="0">
                  <a:pos x="175" y="188"/>
                </a:cxn>
                <a:cxn ang="0">
                  <a:pos x="186" y="269"/>
                </a:cxn>
                <a:cxn ang="0">
                  <a:pos x="131" y="269"/>
                </a:cxn>
              </a:cxnLst>
              <a:rect l="0" t="0" r="r" b="b"/>
              <a:pathLst>
                <a:path w="186" h="269">
                  <a:moveTo>
                    <a:pt x="131" y="269"/>
                  </a:moveTo>
                  <a:cubicBezTo>
                    <a:pt x="131" y="247"/>
                    <a:pt x="128" y="224"/>
                    <a:pt x="122" y="202"/>
                  </a:cubicBezTo>
                  <a:cubicBezTo>
                    <a:pt x="116" y="181"/>
                    <a:pt x="107" y="160"/>
                    <a:pt x="96" y="141"/>
                  </a:cubicBezTo>
                  <a:cubicBezTo>
                    <a:pt x="73" y="102"/>
                    <a:pt x="39" y="69"/>
                    <a:pt x="0" y="48"/>
                  </a:cubicBezTo>
                  <a:cubicBezTo>
                    <a:pt x="26" y="0"/>
                    <a:pt x="26" y="0"/>
                    <a:pt x="26" y="0"/>
                  </a:cubicBezTo>
                  <a:cubicBezTo>
                    <a:pt x="75" y="26"/>
                    <a:pt x="115" y="65"/>
                    <a:pt x="143" y="113"/>
                  </a:cubicBezTo>
                  <a:cubicBezTo>
                    <a:pt x="157" y="136"/>
                    <a:pt x="168" y="162"/>
                    <a:pt x="175" y="188"/>
                  </a:cubicBezTo>
                  <a:cubicBezTo>
                    <a:pt x="182" y="214"/>
                    <a:pt x="186" y="242"/>
                    <a:pt x="186" y="269"/>
                  </a:cubicBezTo>
                  <a:lnTo>
                    <a:pt x="131" y="26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sp>
          <p:nvSpPr>
            <p:cNvPr id="213" name="Freeform 47">
              <a:extLst>
                <a:ext uri="{FF2B5EF4-FFF2-40B4-BE49-F238E27FC236}">
                  <a16:creationId xmlns:a16="http://schemas.microsoft.com/office/drawing/2014/main" id="{DA7781B7-AA13-491D-8B49-2539AE881095}"/>
                </a:ext>
              </a:extLst>
            </p:cNvPr>
            <p:cNvSpPr>
              <a:spLocks/>
            </p:cNvSpPr>
            <p:nvPr/>
          </p:nvSpPr>
          <p:spPr bwMode="auto">
            <a:xfrm>
              <a:off x="5393857" y="2457757"/>
              <a:ext cx="168194" cy="103211"/>
            </a:xfrm>
            <a:custGeom>
              <a:avLst/>
              <a:gdLst/>
              <a:ahLst/>
              <a:cxnLst>
                <a:cxn ang="0">
                  <a:pos x="0" y="32"/>
                </a:cxn>
                <a:cxn ang="0">
                  <a:pos x="16" y="1"/>
                </a:cxn>
                <a:cxn ang="0">
                  <a:pos x="52" y="1"/>
                </a:cxn>
                <a:cxn ang="0">
                  <a:pos x="35" y="32"/>
                </a:cxn>
                <a:cxn ang="0">
                  <a:pos x="0" y="32"/>
                </a:cxn>
              </a:cxnLst>
              <a:rect l="0" t="0" r="r" b="b"/>
              <a:pathLst>
                <a:path w="52" h="32">
                  <a:moveTo>
                    <a:pt x="0" y="32"/>
                  </a:moveTo>
                  <a:cubicBezTo>
                    <a:pt x="6" y="22"/>
                    <a:pt x="11" y="12"/>
                    <a:pt x="16" y="1"/>
                  </a:cubicBezTo>
                  <a:cubicBezTo>
                    <a:pt x="28" y="1"/>
                    <a:pt x="40" y="0"/>
                    <a:pt x="52" y="1"/>
                  </a:cubicBezTo>
                  <a:cubicBezTo>
                    <a:pt x="47" y="12"/>
                    <a:pt x="41" y="22"/>
                    <a:pt x="35" y="32"/>
                  </a:cubicBezTo>
                  <a:cubicBezTo>
                    <a:pt x="23" y="32"/>
                    <a:pt x="11" y="32"/>
                    <a:pt x="0" y="3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s-CO" sz="1867" dirty="0">
                <a:latin typeface="Ancizar Sans" panose="020B0602040300000003" pitchFamily="34" charset="0"/>
              </a:endParaRPr>
            </a:p>
          </p:txBody>
        </p:sp>
      </p:grpSp>
      <p:sp>
        <p:nvSpPr>
          <p:cNvPr id="230" name="Rectangle 38">
            <a:extLst>
              <a:ext uri="{FF2B5EF4-FFF2-40B4-BE49-F238E27FC236}">
                <a16:creationId xmlns:a16="http://schemas.microsoft.com/office/drawing/2014/main" id="{DD5AC1EA-79D1-4F1F-81A5-61C89F2348BA}"/>
              </a:ext>
            </a:extLst>
          </p:cNvPr>
          <p:cNvSpPr/>
          <p:nvPr/>
        </p:nvSpPr>
        <p:spPr>
          <a:xfrm>
            <a:off x="907637" y="5888907"/>
            <a:ext cx="5188363" cy="748795"/>
          </a:xfrm>
          <a:prstGeom prst="rect">
            <a:avLst/>
          </a:prstGeom>
        </p:spPr>
        <p:txBody>
          <a:bodyPr wrap="square">
            <a:spAutoFit/>
          </a:bodyPr>
          <a:lstStyle/>
          <a:p>
            <a:r>
              <a:rPr lang="es-ES" sz="2133" b="1" dirty="0">
                <a:solidFill>
                  <a:schemeClr val="tx2"/>
                </a:solidFill>
                <a:latin typeface="Ancizar Sans" panose="020B0602040300000003" pitchFamily="34" charset="0"/>
              </a:rPr>
              <a:t>Los objetivos apropiados para el bienestar de toda la organización. </a:t>
            </a:r>
            <a:endParaRPr lang="es-CO" sz="2133" b="1" dirty="0">
              <a:solidFill>
                <a:schemeClr val="tx2"/>
              </a:solidFill>
              <a:latin typeface="Ancizar Sans" panose="020B0602040300000003" pitchFamily="34" charset="0"/>
            </a:endParaRPr>
          </a:p>
        </p:txBody>
      </p:sp>
      <p:sp>
        <p:nvSpPr>
          <p:cNvPr id="231" name="Freeform 167">
            <a:extLst>
              <a:ext uri="{FF2B5EF4-FFF2-40B4-BE49-F238E27FC236}">
                <a16:creationId xmlns:a16="http://schemas.microsoft.com/office/drawing/2014/main" id="{327A95EB-6A85-4F01-AB51-EE47A33E76F1}"/>
              </a:ext>
            </a:extLst>
          </p:cNvPr>
          <p:cNvSpPr>
            <a:spLocks noEditPoints="1"/>
          </p:cNvSpPr>
          <p:nvPr/>
        </p:nvSpPr>
        <p:spPr bwMode="auto">
          <a:xfrm>
            <a:off x="463712" y="5975547"/>
            <a:ext cx="331707" cy="334360"/>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tx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235208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5" grpId="0"/>
      <p:bldP spid="42" grpId="0"/>
      <p:bldP spid="56" grpId="0"/>
      <p:bldP spid="59" grpId="0"/>
      <p:bldP spid="62" grpId="0"/>
      <p:bldP spid="66" grpId="0" animBg="1"/>
      <p:bldP spid="67" grpId="0" animBg="1"/>
      <p:bldP spid="68" grpId="0" animBg="1"/>
      <p:bldP spid="69" grpId="0" animBg="1"/>
      <p:bldP spid="70" grpId="0" animBg="1"/>
      <p:bldP spid="72" grpId="0"/>
      <p:bldP spid="230" grpId="0"/>
      <p:bldP spid="2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p:pic>
        <p:nvPicPr>
          <p:cNvPr id="1026" name="Picture 2" descr="10 Ecuaciones Matemáticas que Cambiaron la Historia">
            <a:extLst>
              <a:ext uri="{FF2B5EF4-FFF2-40B4-BE49-F238E27FC236}">
                <a16:creationId xmlns:a16="http://schemas.microsoft.com/office/drawing/2014/main" id="{379C37B8-3C8D-47E5-9369-4D94FC9CB58A}"/>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20286" r="24857"/>
          <a:stretch/>
        </p:blipFill>
        <p:spPr bwMode="auto">
          <a:xfrm>
            <a:off x="6178933" y="2101562"/>
            <a:ext cx="2520563" cy="13274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yes de Newton no hay más que una | Cuentos Cuánticos">
            <a:extLst>
              <a:ext uri="{FF2B5EF4-FFF2-40B4-BE49-F238E27FC236}">
                <a16:creationId xmlns:a16="http://schemas.microsoft.com/office/drawing/2014/main" id="{54A6D5D1-AFB8-476E-B940-0421D70B6176}"/>
              </a:ext>
            </a:extLst>
          </p:cNvPr>
          <p:cNvPicPr>
            <a:picLocks noChangeAspect="1" noChangeArrowheads="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t="24961" b="22059"/>
          <a:stretch/>
        </p:blipFill>
        <p:spPr bwMode="auto">
          <a:xfrm>
            <a:off x="6604000" y="4404318"/>
            <a:ext cx="1873629" cy="8560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XPLOTEMOS CON LA FISICA : EL MOVIMIENTO EN EL ESPACIO">
            <a:extLst>
              <a:ext uri="{FF2B5EF4-FFF2-40B4-BE49-F238E27FC236}">
                <a16:creationId xmlns:a16="http://schemas.microsoft.com/office/drawing/2014/main" id="{F3A0F0FF-D6A8-409A-A030-5F91A85A5C00}"/>
              </a:ext>
            </a:extLst>
          </p:cNvPr>
          <p:cNvPicPr>
            <a:picLocks noChangeAspect="1" noChangeArrowheads="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r="20207"/>
          <a:stretch/>
        </p:blipFill>
        <p:spPr bwMode="auto">
          <a:xfrm>
            <a:off x="9448800" y="3078121"/>
            <a:ext cx="2066656" cy="15750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3C48658C-0015-483D-8C89-03EA1BFE1C48}"/>
              </a:ext>
            </a:extLst>
          </p:cNvPr>
          <p:cNvSpPr/>
          <p:nvPr/>
        </p:nvSpPr>
        <p:spPr bwMode="auto">
          <a:xfrm>
            <a:off x="0" y="1416962"/>
            <a:ext cx="5280000" cy="5446473"/>
          </a:xfrm>
          <a:prstGeom prst="rect">
            <a:avLst/>
          </a:prstGeom>
          <a:solidFill>
            <a:schemeClr val="accent4">
              <a:lumMod val="40000"/>
              <a:lumOff val="60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9" name="Rectangle 38">
            <a:extLst>
              <a:ext uri="{FF2B5EF4-FFF2-40B4-BE49-F238E27FC236}">
                <a16:creationId xmlns:a16="http://schemas.microsoft.com/office/drawing/2014/main" id="{32CFAC96-885E-48B3-BD73-8A347909ACE6}"/>
              </a:ext>
            </a:extLst>
          </p:cNvPr>
          <p:cNvSpPr/>
          <p:nvPr/>
        </p:nvSpPr>
        <p:spPr>
          <a:xfrm>
            <a:off x="101600" y="3052722"/>
            <a:ext cx="5080000" cy="2144498"/>
          </a:xfrm>
          <a:prstGeom prst="rect">
            <a:avLst/>
          </a:prstGeom>
        </p:spPr>
        <p:txBody>
          <a:bodyPr wrap="square">
            <a:spAutoFit/>
          </a:bodyPr>
          <a:lstStyle/>
          <a:p>
            <a:pPr algn="ctr"/>
            <a:r>
              <a:rPr lang="es-ES" sz="2667" b="1" dirty="0">
                <a:solidFill>
                  <a:schemeClr val="bg2">
                    <a:lumMod val="10000"/>
                  </a:schemeClr>
                </a:solidFill>
                <a:latin typeface="Ancizar Sans" panose="020B0602040300000003" pitchFamily="34" charset="0"/>
              </a:rPr>
              <a:t>Los modelos matemáticos son representaciones idealizadas de la realidad, expresados en </a:t>
            </a:r>
          </a:p>
          <a:p>
            <a:pPr algn="ctr"/>
            <a:r>
              <a:rPr lang="es-ES" sz="2667" b="1" dirty="0">
                <a:solidFill>
                  <a:schemeClr val="bg2">
                    <a:lumMod val="10000"/>
                  </a:schemeClr>
                </a:solidFill>
                <a:latin typeface="Ancizar Sans" panose="020B0602040300000003" pitchFamily="34" charset="0"/>
              </a:rPr>
              <a:t>términos de símbolos y expresiones matemáticas. </a:t>
            </a:r>
            <a:endParaRPr lang="es-CO" sz="2667" b="1" dirty="0">
              <a:solidFill>
                <a:schemeClr val="bg2">
                  <a:lumMod val="10000"/>
                </a:schemeClr>
              </a:solidFill>
              <a:latin typeface="Ancizar Sans" panose="020B0602040300000003" pitchFamily="34" charset="0"/>
            </a:endParaRPr>
          </a:p>
        </p:txBody>
      </p:sp>
    </p:spTree>
    <p:extLst>
      <p:ext uri="{BB962C8B-B14F-4D97-AF65-F5344CB8AC3E}">
        <p14:creationId xmlns:p14="http://schemas.microsoft.com/office/powerpoint/2010/main" val="91168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4">
            <a:extLst>
              <a:ext uri="{FF2B5EF4-FFF2-40B4-BE49-F238E27FC236}">
                <a16:creationId xmlns:a16="http://schemas.microsoft.com/office/drawing/2014/main" id="{E2473AB6-2CF0-4C65-B455-30F759C642CA}"/>
              </a:ext>
            </a:extLst>
          </p:cNvPr>
          <p:cNvSpPr/>
          <p:nvPr/>
        </p:nvSpPr>
        <p:spPr bwMode="auto">
          <a:xfrm>
            <a:off x="0" y="1397000"/>
            <a:ext cx="5280000" cy="5446473"/>
          </a:xfrm>
          <a:prstGeom prst="rect">
            <a:avLst/>
          </a:prstGeom>
          <a:solidFill>
            <a:schemeClr val="accent4">
              <a:lumMod val="40000"/>
              <a:lumOff val="60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72" name="Rectangle 38">
            <a:extLst>
              <a:ext uri="{FF2B5EF4-FFF2-40B4-BE49-F238E27FC236}">
                <a16:creationId xmlns:a16="http://schemas.microsoft.com/office/drawing/2014/main" id="{603E3725-05A0-48EF-BD4C-861AAD581951}"/>
              </a:ext>
            </a:extLst>
          </p:cNvPr>
          <p:cNvSpPr/>
          <p:nvPr/>
        </p:nvSpPr>
        <p:spPr>
          <a:xfrm>
            <a:off x="101600" y="3052722"/>
            <a:ext cx="5080000" cy="2144498"/>
          </a:xfrm>
          <a:prstGeom prst="rect">
            <a:avLst/>
          </a:prstGeom>
        </p:spPr>
        <p:txBody>
          <a:bodyPr wrap="square">
            <a:spAutoFit/>
          </a:bodyPr>
          <a:lstStyle/>
          <a:p>
            <a:pPr algn="ctr"/>
            <a:r>
              <a:rPr lang="es-ES" sz="2667" b="1" dirty="0">
                <a:solidFill>
                  <a:schemeClr val="bg2">
                    <a:lumMod val="10000"/>
                  </a:schemeClr>
                </a:solidFill>
                <a:latin typeface="Ancizar Sans" panose="020B0602040300000003" pitchFamily="34" charset="0"/>
              </a:rPr>
              <a:t>Los modelos matemáticos son representaciones idealizadas de la realidad, expresados en </a:t>
            </a:r>
          </a:p>
          <a:p>
            <a:pPr algn="ctr"/>
            <a:r>
              <a:rPr lang="es-ES" sz="2667" b="1" dirty="0">
                <a:solidFill>
                  <a:schemeClr val="bg2">
                    <a:lumMod val="10000"/>
                  </a:schemeClr>
                </a:solidFill>
                <a:latin typeface="Ancizar Sans" panose="020B0602040300000003" pitchFamily="34" charset="0"/>
              </a:rPr>
              <a:t>términos de símbolos y expresiones matemáticas. </a:t>
            </a:r>
            <a:endParaRPr lang="es-CO" sz="2667" b="1" dirty="0">
              <a:solidFill>
                <a:schemeClr val="bg2">
                  <a:lumMod val="10000"/>
                </a:schemeClr>
              </a:solidFill>
              <a:latin typeface="Ancizar Sans" panose="020B0602040300000003" pitchFamily="34" charset="0"/>
            </a:endParaRPr>
          </a:p>
        </p:txBody>
      </p:sp>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a:t>
            </a:r>
            <a:r>
              <a:rPr lang="es-ES" sz="4267" dirty="0">
                <a:solidFill>
                  <a:srgbClr val="FF0000"/>
                </a:solidFill>
                <a:latin typeface="Ancizar Sans Black" panose="020B0A02040300000003" pitchFamily="34" charset="0"/>
              </a:rPr>
              <a:t>modelo</a:t>
            </a:r>
            <a:r>
              <a:rPr lang="es-ES" sz="4267" dirty="0">
                <a:latin typeface="Ancizar Sans Black" panose="020B0A02040300000003" pitchFamily="34" charset="0"/>
              </a:rPr>
              <a:t> matemático</a:t>
            </a:r>
          </a:p>
        </p:txBody>
      </p:sp>
      <p:sp>
        <p:nvSpPr>
          <p:cNvPr id="55" name="Rectangle 4">
            <a:extLst>
              <a:ext uri="{FF2B5EF4-FFF2-40B4-BE49-F238E27FC236}">
                <a16:creationId xmlns:a16="http://schemas.microsoft.com/office/drawing/2014/main" id="{D3330688-680D-4C36-AACC-F01F4BCD1DDD}"/>
              </a:ext>
            </a:extLst>
          </p:cNvPr>
          <p:cNvSpPr/>
          <p:nvPr/>
        </p:nvSpPr>
        <p:spPr bwMode="auto">
          <a:xfrm>
            <a:off x="6929360" y="1454770"/>
            <a:ext cx="5280000" cy="5446473"/>
          </a:xfrm>
          <a:prstGeom prst="rect">
            <a:avLst/>
          </a:prstGeom>
          <a:solidFill>
            <a:schemeClr val="accent2">
              <a:lumMod val="40000"/>
              <a:lumOff val="60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57" name="Rectangle 38">
            <a:extLst>
              <a:ext uri="{FF2B5EF4-FFF2-40B4-BE49-F238E27FC236}">
                <a16:creationId xmlns:a16="http://schemas.microsoft.com/office/drawing/2014/main" id="{0A588BB0-259D-401B-A431-6C1654958CEE}"/>
              </a:ext>
            </a:extLst>
          </p:cNvPr>
          <p:cNvSpPr/>
          <p:nvPr/>
        </p:nvSpPr>
        <p:spPr>
          <a:xfrm>
            <a:off x="7010400" y="2817908"/>
            <a:ext cx="5080000" cy="2965364"/>
          </a:xfrm>
          <a:prstGeom prst="rect">
            <a:avLst/>
          </a:prstGeom>
        </p:spPr>
        <p:txBody>
          <a:bodyPr wrap="square">
            <a:spAutoFit/>
          </a:bodyPr>
          <a:lstStyle/>
          <a:p>
            <a:pPr algn="ctr"/>
            <a:r>
              <a:rPr lang="es-ES" sz="2667" b="1" dirty="0">
                <a:solidFill>
                  <a:schemeClr val="bg2">
                    <a:lumMod val="10000"/>
                  </a:schemeClr>
                </a:solidFill>
                <a:latin typeface="Ancizar Sans" panose="020B0602040300000003" pitchFamily="34" charset="0"/>
              </a:rPr>
              <a:t>El modelo matemático de un problema industrial está </a:t>
            </a:r>
          </a:p>
          <a:p>
            <a:pPr algn="ctr"/>
            <a:r>
              <a:rPr lang="es-ES" sz="2667" b="1" dirty="0">
                <a:solidFill>
                  <a:schemeClr val="bg2">
                    <a:lumMod val="10000"/>
                  </a:schemeClr>
                </a:solidFill>
                <a:latin typeface="Ancizar Sans" panose="020B0602040300000003" pitchFamily="34" charset="0"/>
              </a:rPr>
              <a:t>conformado por el sistema de ecuaciones e inecuaciones y expresiones matemáticas relacionadas que describen </a:t>
            </a:r>
          </a:p>
          <a:p>
            <a:pPr algn="ctr"/>
            <a:r>
              <a:rPr lang="es-ES" sz="2667" b="1" dirty="0">
                <a:solidFill>
                  <a:schemeClr val="bg2">
                    <a:lumMod val="10000"/>
                  </a:schemeClr>
                </a:solidFill>
                <a:latin typeface="Ancizar Sans" panose="020B0602040300000003" pitchFamily="34" charset="0"/>
              </a:rPr>
              <a:t>la esencia del problema.</a:t>
            </a:r>
            <a:endParaRPr lang="es-CO" sz="2667" b="1" dirty="0">
              <a:solidFill>
                <a:schemeClr val="bg2">
                  <a:lumMod val="10000"/>
                </a:schemeClr>
              </a:solidFill>
              <a:latin typeface="Ancizar Sans" panose="020B0602040300000003" pitchFamily="34" charset="0"/>
            </a:endParaRPr>
          </a:p>
        </p:txBody>
      </p:sp>
      <p:sp>
        <p:nvSpPr>
          <p:cNvPr id="58" name="Es igual a 57">
            <a:extLst>
              <a:ext uri="{FF2B5EF4-FFF2-40B4-BE49-F238E27FC236}">
                <a16:creationId xmlns:a16="http://schemas.microsoft.com/office/drawing/2014/main" id="{27A19DAF-7571-4064-B9AD-9FA9AED87C3B}"/>
              </a:ext>
            </a:extLst>
          </p:cNvPr>
          <p:cNvSpPr/>
          <p:nvPr/>
        </p:nvSpPr>
        <p:spPr bwMode="auto">
          <a:xfrm>
            <a:off x="5698280" y="3815435"/>
            <a:ext cx="812800" cy="609600"/>
          </a:xfrm>
          <a:prstGeom prst="mathEqual">
            <a:avLst/>
          </a:prstGeom>
          <a:solidFill>
            <a:schemeClr val="tx2">
              <a:lumMod val="75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Tree>
    <p:extLst>
      <p:ext uri="{BB962C8B-B14F-4D97-AF65-F5344CB8AC3E}">
        <p14:creationId xmlns:p14="http://schemas.microsoft.com/office/powerpoint/2010/main" val="128704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7857626" y="1809211"/>
                <a:ext cx="1688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1</m:t>
                          </m:r>
                        </m:sub>
                      </m:sSub>
                      <m:r>
                        <a:rPr lang="es-ES" sz="2400" i="1">
                          <a:latin typeface="Cambria Math" panose="02040503050406030204" pitchFamily="18" charset="0"/>
                        </a:rPr>
                        <m:t>,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2</m:t>
                          </m:r>
                        </m:sub>
                      </m:sSub>
                      <m:r>
                        <a:rPr lang="es-ES" sz="2400" i="1">
                          <a:latin typeface="Cambria Math" panose="02040503050406030204" pitchFamily="18" charset="0"/>
                        </a:rPr>
                        <m:t>, . . . ,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𝑛</m:t>
                          </m:r>
                        </m:sub>
                      </m:sSub>
                    </m:oMath>
                  </m:oMathPara>
                </a14:m>
                <a:endParaRPr lang="es-ES" sz="2400" dirty="0"/>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7857626" y="1809211"/>
                <a:ext cx="1688839" cy="369332"/>
              </a:xfrm>
              <a:prstGeom prst="rect">
                <a:avLst/>
              </a:prstGeom>
              <a:blipFill>
                <a:blip r:embed="rId2"/>
                <a:stretch>
                  <a:fillRect l="-1805" b="-1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5B402760-366F-4457-9A18-54C1F61500C7}"/>
                  </a:ext>
                </a:extLst>
              </p:cNvPr>
              <p:cNvSpPr txBox="1"/>
              <p:nvPr/>
            </p:nvSpPr>
            <p:spPr>
              <a:xfrm>
                <a:off x="7857626" y="3213701"/>
                <a:ext cx="35579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sv-SE" sz="2400" i="1">
                          <a:latin typeface="Cambria Math" panose="02040503050406030204" pitchFamily="18" charset="0"/>
                        </a:rPr>
                        <m:t>𝑃</m:t>
                      </m:r>
                      <m:r>
                        <a:rPr lang="es-CO" sz="2400" i="1">
                          <a:latin typeface="Cambria Math" panose="02040503050406030204" pitchFamily="18" charset="0"/>
                        </a:rPr>
                        <m:t>=</m:t>
                      </m:r>
                      <m:r>
                        <a:rPr lang="sv-SE" sz="2400" i="1">
                          <a:latin typeface="Cambria Math" panose="02040503050406030204" pitchFamily="18" charset="0"/>
                        </a:rPr>
                        <m:t> 3</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sv-SE" sz="2400" i="1">
                          <a:latin typeface="Cambria Math" panose="02040503050406030204" pitchFamily="18" charset="0"/>
                        </a:rPr>
                        <m:t> 2</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2</m:t>
                          </m:r>
                        </m:sub>
                      </m:sSub>
                      <m:r>
                        <a:rPr lang="es-CO" sz="2400" i="1">
                          <a:latin typeface="Cambria Math" panose="02040503050406030204" pitchFamily="18" charset="0"/>
                        </a:rPr>
                        <m:t>+</m:t>
                      </m:r>
                      <m:r>
                        <a:rPr lang="sv-SE" sz="2400" i="1">
                          <a:latin typeface="Cambria Math" panose="02040503050406030204" pitchFamily="18" charset="0"/>
                        </a:rPr>
                        <m:t> . . . </m:t>
                      </m:r>
                      <m:r>
                        <a:rPr lang="es-CO" sz="2400" i="1">
                          <a:latin typeface="Cambria Math" panose="02040503050406030204" pitchFamily="18" charset="0"/>
                        </a:rPr>
                        <m:t>+</m:t>
                      </m:r>
                      <m:r>
                        <a:rPr lang="sv-SE" sz="2400" i="1">
                          <a:latin typeface="Cambria Math" panose="02040503050406030204" pitchFamily="18" charset="0"/>
                        </a:rPr>
                        <m:t> 5</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CO" sz="2400" i="1">
                              <a:latin typeface="Cambria Math" panose="02040503050406030204" pitchFamily="18" charset="0"/>
                            </a:rPr>
                            <m:t>𝑛</m:t>
                          </m:r>
                        </m:sub>
                      </m:sSub>
                    </m:oMath>
                  </m:oMathPara>
                </a14:m>
                <a:endParaRPr lang="es-ES" sz="2400" dirty="0"/>
              </a:p>
            </p:txBody>
          </p:sp>
        </mc:Choice>
        <mc:Fallback xmlns="">
          <p:sp>
            <p:nvSpPr>
              <p:cNvPr id="9" name="CuadroTexto 8">
                <a:extLst>
                  <a:ext uri="{FF2B5EF4-FFF2-40B4-BE49-F238E27FC236}">
                    <a16:creationId xmlns:a16="http://schemas.microsoft.com/office/drawing/2014/main" id="{5B402760-366F-4457-9A18-54C1F61500C7}"/>
                  </a:ext>
                </a:extLst>
              </p:cNvPr>
              <p:cNvSpPr txBox="1">
                <a:spLocks noRot="1" noChangeAspect="1" noMove="1" noResize="1" noEditPoints="1" noAdjustHandles="1" noChangeArrowheads="1" noChangeShapeType="1" noTextEdit="1"/>
              </p:cNvSpPr>
              <p:nvPr/>
            </p:nvSpPr>
            <p:spPr>
              <a:xfrm>
                <a:off x="7857626" y="3213701"/>
                <a:ext cx="3557981" cy="369332"/>
              </a:xfrm>
              <a:prstGeom prst="rect">
                <a:avLst/>
              </a:prstGeom>
              <a:blipFill>
                <a:blip r:embed="rId3"/>
                <a:stretch>
                  <a:fillRect l="-1370" b="-11475"/>
                </a:stretch>
              </a:blipFill>
            </p:spPr>
            <p:txBody>
              <a:bodyPr/>
              <a:lstStyle/>
              <a:p>
                <a:r>
                  <a:rPr lang="es-CO">
                    <a:noFill/>
                  </a:rPr>
                  <a:t> </a:t>
                </a:r>
              </a:p>
            </p:txBody>
          </p:sp>
        </mc:Fallback>
      </mc:AlternateContent>
      <p:sp>
        <p:nvSpPr>
          <p:cNvPr id="12" name="CuadroTexto 11">
            <a:extLst>
              <a:ext uri="{FF2B5EF4-FFF2-40B4-BE49-F238E27FC236}">
                <a16:creationId xmlns:a16="http://schemas.microsoft.com/office/drawing/2014/main" id="{07F782CF-DAC7-4A7C-9939-D54693BFADE9}"/>
              </a:ext>
            </a:extLst>
          </p:cNvPr>
          <p:cNvSpPr txBox="1"/>
          <p:nvPr/>
        </p:nvSpPr>
        <p:spPr>
          <a:xfrm>
            <a:off x="8045342" y="4182019"/>
            <a:ext cx="65" cy="369332"/>
          </a:xfrm>
          <a:prstGeom prst="rect">
            <a:avLst/>
          </a:prstGeom>
          <a:noFill/>
        </p:spPr>
        <p:txBody>
          <a:bodyPr wrap="none" lIns="0" tIns="0" rIns="0" bIns="0" rtlCol="0">
            <a:spAutoFit/>
          </a:bodyPr>
          <a:lstStyle/>
          <a:p>
            <a:endParaRPr lang="es-ES" sz="2400" dirty="0"/>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7A5549E-A3AE-4A5C-B9DE-6E196ACF3A0E}"/>
                  </a:ext>
                </a:extLst>
              </p:cNvPr>
              <p:cNvSpPr txBox="1"/>
              <p:nvPr/>
            </p:nvSpPr>
            <p:spPr>
              <a:xfrm>
                <a:off x="7857626" y="4597681"/>
                <a:ext cx="336972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sv-SE" sz="2400" i="1">
                          <a:latin typeface="Cambria Math" panose="02040503050406030204" pitchFamily="18" charset="0"/>
                        </a:rPr>
                        <m:t> 2</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CO" sz="2400" i="1">
                              <a:latin typeface="Cambria Math" panose="02040503050406030204" pitchFamily="18" charset="0"/>
                            </a:rPr>
                            <m:t>2</m:t>
                          </m:r>
                        </m:sub>
                      </m:sSub>
                      <m:r>
                        <a:rPr lang="es-ES" sz="2400" i="1">
                          <a:latin typeface="Cambria Math" panose="02040503050406030204" pitchFamily="18" charset="0"/>
                        </a:rPr>
                        <m:t>+ ..+</m:t>
                      </m:r>
                      <m:sSub>
                        <m:sSubPr>
                          <m:ctrlPr>
                            <a:rPr lang="es-CO" sz="2400" i="1">
                              <a:latin typeface="Cambria Math" panose="02040503050406030204" pitchFamily="18" charset="0"/>
                            </a:rPr>
                          </m:ctrlPr>
                        </m:sSubPr>
                        <m:e>
                          <m:r>
                            <a:rPr lang="es-ES" sz="2400" i="1">
                              <a:latin typeface="Cambria Math" panose="02040503050406030204" pitchFamily="18" charset="0"/>
                            </a:rPr>
                            <m:t>𝑘</m:t>
                          </m:r>
                          <m:r>
                            <a:rPr lang="sv-SE" sz="2400" i="1">
                              <a:latin typeface="Cambria Math" panose="02040503050406030204" pitchFamily="18" charset="0"/>
                            </a:rPr>
                            <m:t>𝑥</m:t>
                          </m:r>
                        </m:e>
                        <m:sub>
                          <m:r>
                            <a:rPr lang="es-CO" sz="2400" i="1">
                              <a:latin typeface="Cambria Math" panose="02040503050406030204" pitchFamily="18" charset="0"/>
                            </a:rPr>
                            <m:t>𝑛</m:t>
                          </m:r>
                        </m:sub>
                      </m:sSub>
                      <m:r>
                        <a:rPr lang="es-CO" sz="2400" i="1">
                          <a:latin typeface="Cambria Math" panose="02040503050406030204" pitchFamily="18" charset="0"/>
                          <a:ea typeface="Cambria Math" panose="02040503050406030204" pitchFamily="18" charset="0"/>
                        </a:rPr>
                        <m:t>≤</m:t>
                      </m:r>
                      <m:r>
                        <a:rPr lang="sv-SE" sz="2400" i="1">
                          <a:latin typeface="Cambria Math" panose="02040503050406030204" pitchFamily="18" charset="0"/>
                        </a:rPr>
                        <m:t> 10</m:t>
                      </m:r>
                    </m:oMath>
                  </m:oMathPara>
                </a14:m>
                <a:endParaRPr lang="es-ES" sz="2400" dirty="0"/>
              </a:p>
            </p:txBody>
          </p:sp>
        </mc:Choice>
        <mc:Fallback xmlns="">
          <p:sp>
            <p:nvSpPr>
              <p:cNvPr id="13" name="CuadroTexto 12">
                <a:extLst>
                  <a:ext uri="{FF2B5EF4-FFF2-40B4-BE49-F238E27FC236}">
                    <a16:creationId xmlns:a16="http://schemas.microsoft.com/office/drawing/2014/main" id="{27A5549E-A3AE-4A5C-B9DE-6E196ACF3A0E}"/>
                  </a:ext>
                </a:extLst>
              </p:cNvPr>
              <p:cNvSpPr txBox="1">
                <a:spLocks noRot="1" noChangeAspect="1" noMove="1" noResize="1" noEditPoints="1" noAdjustHandles="1" noChangeArrowheads="1" noChangeShapeType="1" noTextEdit="1"/>
              </p:cNvSpPr>
              <p:nvPr/>
            </p:nvSpPr>
            <p:spPr>
              <a:xfrm>
                <a:off x="7857626" y="4597681"/>
                <a:ext cx="3369727" cy="369332"/>
              </a:xfrm>
              <a:prstGeom prst="rect">
                <a:avLst/>
              </a:prstGeom>
              <a:blipFill>
                <a:blip r:embed="rId4"/>
                <a:stretch>
                  <a:fillRect l="-181" r="-1085" b="-11475"/>
                </a:stretch>
              </a:blipFill>
            </p:spPr>
            <p:txBody>
              <a:bodyPr/>
              <a:lstStyle/>
              <a:p>
                <a:r>
                  <a:rPr lang="es-CO">
                    <a:noFill/>
                  </a:rPr>
                  <a:t> </a:t>
                </a:r>
              </a:p>
            </p:txBody>
          </p:sp>
        </mc:Fallback>
      </mc:AlternateContent>
      <p:sp>
        <p:nvSpPr>
          <p:cNvPr id="14" name="Rectangle 38">
            <a:extLst>
              <a:ext uri="{FF2B5EF4-FFF2-40B4-BE49-F238E27FC236}">
                <a16:creationId xmlns:a16="http://schemas.microsoft.com/office/drawing/2014/main" id="{2E2393F6-D8C5-474B-94AF-8F6FA1F5C04A}"/>
              </a:ext>
            </a:extLst>
          </p:cNvPr>
          <p:cNvSpPr/>
          <p:nvPr/>
        </p:nvSpPr>
        <p:spPr>
          <a:xfrm>
            <a:off x="4928195" y="1574359"/>
            <a:ext cx="2208000" cy="828454"/>
          </a:xfrm>
          <a:prstGeom prst="roundRect">
            <a:avLst/>
          </a:prstGeom>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N variables de decisión </a:t>
            </a:r>
          </a:p>
        </p:txBody>
      </p:sp>
      <p:sp>
        <p:nvSpPr>
          <p:cNvPr id="15" name="Rectangle 38">
            <a:extLst>
              <a:ext uri="{FF2B5EF4-FFF2-40B4-BE49-F238E27FC236}">
                <a16:creationId xmlns:a16="http://schemas.microsoft.com/office/drawing/2014/main" id="{F49FDEBD-3B8B-4BE9-9531-1D9802CD5E84}"/>
              </a:ext>
            </a:extLst>
          </p:cNvPr>
          <p:cNvSpPr/>
          <p:nvPr/>
        </p:nvSpPr>
        <p:spPr>
          <a:xfrm>
            <a:off x="5028260" y="3175805"/>
            <a:ext cx="2007870" cy="465305"/>
          </a:xfrm>
          <a:prstGeom prst="roundRect">
            <a:avLst/>
          </a:prstGeom>
        </p:spPr>
        <p:style>
          <a:lnRef idx="2">
            <a:schemeClr val="accent4"/>
          </a:lnRef>
          <a:fillRef idx="1">
            <a:schemeClr val="lt1"/>
          </a:fillRef>
          <a:effectRef idx="0">
            <a:schemeClr val="accent4"/>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Función objetivo</a:t>
            </a:r>
          </a:p>
        </p:txBody>
      </p:sp>
      <p:sp>
        <p:nvSpPr>
          <p:cNvPr id="16" name="Rectangle 38">
            <a:extLst>
              <a:ext uri="{FF2B5EF4-FFF2-40B4-BE49-F238E27FC236}">
                <a16:creationId xmlns:a16="http://schemas.microsoft.com/office/drawing/2014/main" id="{03C21525-C960-49FF-877A-F4B69AD60099}"/>
              </a:ext>
            </a:extLst>
          </p:cNvPr>
          <p:cNvSpPr/>
          <p:nvPr/>
        </p:nvSpPr>
        <p:spPr>
          <a:xfrm>
            <a:off x="5218066" y="4595676"/>
            <a:ext cx="1628257" cy="465305"/>
          </a:xfrm>
          <a:prstGeom prst="roundRect">
            <a:avLst/>
          </a:prstGeom>
        </p:spPr>
        <p:style>
          <a:lnRef idx="2">
            <a:schemeClr val="accent3"/>
          </a:lnRef>
          <a:fillRef idx="1">
            <a:schemeClr val="lt1"/>
          </a:fillRef>
          <a:effectRef idx="0">
            <a:schemeClr val="accent3"/>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Restricciones</a:t>
            </a:r>
          </a:p>
        </p:txBody>
      </p:sp>
      <p:sp>
        <p:nvSpPr>
          <p:cNvPr id="18" name="Rectangle 38">
            <a:extLst>
              <a:ext uri="{FF2B5EF4-FFF2-40B4-BE49-F238E27FC236}">
                <a16:creationId xmlns:a16="http://schemas.microsoft.com/office/drawing/2014/main" id="{17641C94-EEDE-4D8C-A0B8-055B9B8CB796}"/>
              </a:ext>
            </a:extLst>
          </p:cNvPr>
          <p:cNvSpPr/>
          <p:nvPr/>
        </p:nvSpPr>
        <p:spPr>
          <a:xfrm>
            <a:off x="406400" y="1845373"/>
            <a:ext cx="3850401" cy="465305"/>
          </a:xfrm>
          <a:prstGeom prst="roundRect">
            <a:avLst/>
          </a:prstGeom>
          <a:solidFill>
            <a:srgbClr val="62A39F"/>
          </a:solidFill>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N toma de decisiones</a:t>
            </a:r>
          </a:p>
        </p:txBody>
      </p:sp>
      <p:sp>
        <p:nvSpPr>
          <p:cNvPr id="19" name="Rectangle 38">
            <a:extLst>
              <a:ext uri="{FF2B5EF4-FFF2-40B4-BE49-F238E27FC236}">
                <a16:creationId xmlns:a16="http://schemas.microsoft.com/office/drawing/2014/main" id="{E71D6539-AD5A-493C-BAAF-B765C1B386CD}"/>
              </a:ext>
            </a:extLst>
          </p:cNvPr>
          <p:cNvSpPr/>
          <p:nvPr/>
        </p:nvSpPr>
        <p:spPr>
          <a:xfrm>
            <a:off x="457781" y="3004109"/>
            <a:ext cx="3783409" cy="828454"/>
          </a:xfrm>
          <a:prstGeom prst="roundRect">
            <a:avLst/>
          </a:prstGeom>
          <a:solidFill>
            <a:srgbClr val="42BA97"/>
          </a:solidFill>
        </p:spPr>
        <p:style>
          <a:lnRef idx="2">
            <a:schemeClr val="accent4"/>
          </a:lnRef>
          <a:fillRef idx="1">
            <a:schemeClr val="lt1"/>
          </a:fillRef>
          <a:effectRef idx="0">
            <a:schemeClr val="accent4"/>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La medida de desempeño adecuada</a:t>
            </a:r>
          </a:p>
        </p:txBody>
      </p:sp>
      <p:sp>
        <p:nvSpPr>
          <p:cNvPr id="20" name="Rectangle 38">
            <a:extLst>
              <a:ext uri="{FF2B5EF4-FFF2-40B4-BE49-F238E27FC236}">
                <a16:creationId xmlns:a16="http://schemas.microsoft.com/office/drawing/2014/main" id="{D613C8AB-2B42-4EF7-BF6A-D486916A07E5}"/>
              </a:ext>
            </a:extLst>
          </p:cNvPr>
          <p:cNvSpPr/>
          <p:nvPr/>
        </p:nvSpPr>
        <p:spPr>
          <a:xfrm>
            <a:off x="457780" y="4162845"/>
            <a:ext cx="3783411" cy="1191603"/>
          </a:xfrm>
          <a:prstGeom prst="roundRect">
            <a:avLst/>
          </a:prstGeom>
          <a:solidFill>
            <a:srgbClr val="27CED7"/>
          </a:solidFill>
        </p:spPr>
        <p:style>
          <a:lnRef idx="2">
            <a:schemeClr val="accent3"/>
          </a:lnRef>
          <a:fillRef idx="1">
            <a:schemeClr val="lt1"/>
          </a:fillRef>
          <a:effectRef idx="0">
            <a:schemeClr val="accent3"/>
          </a:effectRef>
          <a:fontRef idx="minor">
            <a:schemeClr val="dk1"/>
          </a:fontRef>
        </p:style>
        <p:txBody>
          <a:bodyPr wrap="square" anchor="ctr">
            <a:spAutoFit/>
          </a:bodyPr>
          <a:lstStyle/>
          <a:p>
            <a:pPr algn="ctr"/>
            <a:r>
              <a:rPr lang="es-ES" sz="2133" dirty="0">
                <a:solidFill>
                  <a:schemeClr val="bg2">
                    <a:lumMod val="10000"/>
                  </a:schemeClr>
                </a:solidFill>
                <a:latin typeface="Ancizar Sans" panose="020B0602040300000003" pitchFamily="34" charset="0"/>
              </a:rPr>
              <a:t>las limitaciones que se puedan imponer sobre los valores de las variables de decisión</a:t>
            </a:r>
            <a:endParaRPr lang="es-CO" sz="2133" dirty="0">
              <a:solidFill>
                <a:schemeClr val="bg2">
                  <a:lumMod val="10000"/>
                </a:schemeClr>
              </a:solidFill>
              <a:latin typeface="Ancizar Sans" panose="020B0602040300000003" pitchFamily="34" charset="0"/>
            </a:endParaRPr>
          </a:p>
        </p:txBody>
      </p:sp>
      <p:cxnSp>
        <p:nvCxnSpPr>
          <p:cNvPr id="5" name="Conector recto 4">
            <a:extLst>
              <a:ext uri="{FF2B5EF4-FFF2-40B4-BE49-F238E27FC236}">
                <a16:creationId xmlns:a16="http://schemas.microsoft.com/office/drawing/2014/main" id="{576E2746-26DB-4D5E-9734-20186778B88E}"/>
              </a:ext>
            </a:extLst>
          </p:cNvPr>
          <p:cNvCxnSpPr>
            <a:cxnSpLocks/>
          </p:cNvCxnSpPr>
          <p:nvPr/>
        </p:nvCxnSpPr>
        <p:spPr>
          <a:xfrm>
            <a:off x="4368800" y="2078025"/>
            <a:ext cx="406400" cy="0"/>
          </a:xfrm>
          <a:prstGeom prst="line">
            <a:avLst/>
          </a:prstGeom>
          <a:ln w="28575">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03447E77-9A14-4E49-9FD9-5D34A8B37E43}"/>
              </a:ext>
            </a:extLst>
          </p:cNvPr>
          <p:cNvCxnSpPr>
            <a:cxnSpLocks/>
          </p:cNvCxnSpPr>
          <p:nvPr/>
        </p:nvCxnSpPr>
        <p:spPr>
          <a:xfrm>
            <a:off x="4368800" y="3408425"/>
            <a:ext cx="406400" cy="0"/>
          </a:xfrm>
          <a:prstGeom prst="line">
            <a:avLst/>
          </a:prstGeom>
          <a:ln w="28575">
            <a:solidFill>
              <a:srgbClr val="42BA9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5634D2F9-4342-46AF-9921-4BF28D997C31}"/>
              </a:ext>
            </a:extLst>
          </p:cNvPr>
          <p:cNvCxnSpPr>
            <a:cxnSpLocks/>
          </p:cNvCxnSpPr>
          <p:nvPr/>
        </p:nvCxnSpPr>
        <p:spPr>
          <a:xfrm>
            <a:off x="4368800" y="4822824"/>
            <a:ext cx="406400" cy="0"/>
          </a:xfrm>
          <a:prstGeom prst="line">
            <a:avLst/>
          </a:prstGeom>
          <a:ln w="28575">
            <a:solidFill>
              <a:srgbClr val="27CED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2879A233-7C4E-41D6-87FA-18B915F11C50}"/>
              </a:ext>
            </a:extLst>
          </p:cNvPr>
          <p:cNvCxnSpPr>
            <a:cxnSpLocks/>
          </p:cNvCxnSpPr>
          <p:nvPr/>
        </p:nvCxnSpPr>
        <p:spPr>
          <a:xfrm>
            <a:off x="7349625" y="2037357"/>
            <a:ext cx="406400" cy="0"/>
          </a:xfrm>
          <a:prstGeom prst="line">
            <a:avLst/>
          </a:prstGeom>
          <a:ln w="28575">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3F243677-55A7-4965-9A72-FFAD23721FB9}"/>
              </a:ext>
            </a:extLst>
          </p:cNvPr>
          <p:cNvCxnSpPr>
            <a:cxnSpLocks/>
          </p:cNvCxnSpPr>
          <p:nvPr/>
        </p:nvCxnSpPr>
        <p:spPr>
          <a:xfrm>
            <a:off x="7349625" y="3367757"/>
            <a:ext cx="406400" cy="0"/>
          </a:xfrm>
          <a:prstGeom prst="line">
            <a:avLst/>
          </a:prstGeom>
          <a:ln w="28575">
            <a:solidFill>
              <a:srgbClr val="42BA9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FE8CE9D-B490-4FC2-9D61-98358DE678BE}"/>
              </a:ext>
            </a:extLst>
          </p:cNvPr>
          <p:cNvCxnSpPr>
            <a:cxnSpLocks/>
          </p:cNvCxnSpPr>
          <p:nvPr/>
        </p:nvCxnSpPr>
        <p:spPr>
          <a:xfrm>
            <a:off x="7349625" y="4782156"/>
            <a:ext cx="406400" cy="0"/>
          </a:xfrm>
          <a:prstGeom prst="line">
            <a:avLst/>
          </a:prstGeom>
          <a:ln w="28575">
            <a:solidFill>
              <a:srgbClr val="27CED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46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3" grpId="0"/>
      <p:bldP spid="14" grpId="0" animBg="1"/>
      <p:bldP spid="15" grpId="0" animBg="1"/>
      <p:bldP spid="16"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7857626" y="1809211"/>
                <a:ext cx="1688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1</m:t>
                          </m:r>
                        </m:sub>
                      </m:sSub>
                      <m:r>
                        <a:rPr lang="es-ES" sz="2400" i="1">
                          <a:latin typeface="Cambria Math" panose="02040503050406030204" pitchFamily="18" charset="0"/>
                        </a:rPr>
                        <m:t>,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2</m:t>
                          </m:r>
                        </m:sub>
                      </m:sSub>
                      <m:r>
                        <a:rPr lang="es-ES" sz="2400" i="1">
                          <a:latin typeface="Cambria Math" panose="02040503050406030204" pitchFamily="18" charset="0"/>
                        </a:rPr>
                        <m:t>, . . . ,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𝑛</m:t>
                          </m:r>
                        </m:sub>
                      </m:sSub>
                    </m:oMath>
                  </m:oMathPara>
                </a14:m>
                <a:endParaRPr lang="es-ES" sz="2400" dirty="0"/>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7857626" y="1809211"/>
                <a:ext cx="1688839" cy="369332"/>
              </a:xfrm>
              <a:prstGeom prst="rect">
                <a:avLst/>
              </a:prstGeom>
              <a:blipFill>
                <a:blip r:embed="rId3"/>
                <a:stretch>
                  <a:fillRect l="-1805" b="-1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5B402760-366F-4457-9A18-54C1F61500C7}"/>
                  </a:ext>
                </a:extLst>
              </p:cNvPr>
              <p:cNvSpPr txBox="1"/>
              <p:nvPr/>
            </p:nvSpPr>
            <p:spPr>
              <a:xfrm>
                <a:off x="7857626" y="3213701"/>
                <a:ext cx="35579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sv-SE" sz="2400" i="1">
                          <a:latin typeface="Cambria Math" panose="02040503050406030204" pitchFamily="18" charset="0"/>
                        </a:rPr>
                        <m:t>𝑃</m:t>
                      </m:r>
                      <m:r>
                        <a:rPr lang="es-CO" sz="2400" i="1">
                          <a:latin typeface="Cambria Math" panose="02040503050406030204" pitchFamily="18" charset="0"/>
                        </a:rPr>
                        <m:t>=</m:t>
                      </m:r>
                      <m:r>
                        <a:rPr lang="sv-SE" sz="2400" i="1">
                          <a:latin typeface="Cambria Math" panose="02040503050406030204" pitchFamily="18" charset="0"/>
                        </a:rPr>
                        <m:t> 3</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sv-SE" sz="2400" i="1">
                          <a:latin typeface="Cambria Math" panose="02040503050406030204" pitchFamily="18" charset="0"/>
                        </a:rPr>
                        <m:t> 2</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2</m:t>
                          </m:r>
                        </m:sub>
                      </m:sSub>
                      <m:r>
                        <a:rPr lang="es-CO" sz="2400" i="1">
                          <a:latin typeface="Cambria Math" panose="02040503050406030204" pitchFamily="18" charset="0"/>
                        </a:rPr>
                        <m:t>+</m:t>
                      </m:r>
                      <m:r>
                        <a:rPr lang="sv-SE" sz="2400" i="1">
                          <a:latin typeface="Cambria Math" panose="02040503050406030204" pitchFamily="18" charset="0"/>
                        </a:rPr>
                        <m:t> . . . </m:t>
                      </m:r>
                      <m:r>
                        <a:rPr lang="es-CO" sz="2400" i="1">
                          <a:latin typeface="Cambria Math" panose="02040503050406030204" pitchFamily="18" charset="0"/>
                        </a:rPr>
                        <m:t>+</m:t>
                      </m:r>
                      <m:r>
                        <a:rPr lang="sv-SE" sz="2400" i="1">
                          <a:latin typeface="Cambria Math" panose="02040503050406030204" pitchFamily="18" charset="0"/>
                        </a:rPr>
                        <m:t> 5</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CO" sz="2400" i="1">
                              <a:latin typeface="Cambria Math" panose="02040503050406030204" pitchFamily="18" charset="0"/>
                            </a:rPr>
                            <m:t>𝑛</m:t>
                          </m:r>
                        </m:sub>
                      </m:sSub>
                    </m:oMath>
                  </m:oMathPara>
                </a14:m>
                <a:endParaRPr lang="es-ES" sz="2400" dirty="0"/>
              </a:p>
            </p:txBody>
          </p:sp>
        </mc:Choice>
        <mc:Fallback xmlns="">
          <p:sp>
            <p:nvSpPr>
              <p:cNvPr id="9" name="CuadroTexto 8">
                <a:extLst>
                  <a:ext uri="{FF2B5EF4-FFF2-40B4-BE49-F238E27FC236}">
                    <a16:creationId xmlns:a16="http://schemas.microsoft.com/office/drawing/2014/main" id="{5B402760-366F-4457-9A18-54C1F61500C7}"/>
                  </a:ext>
                </a:extLst>
              </p:cNvPr>
              <p:cNvSpPr txBox="1">
                <a:spLocks noRot="1" noChangeAspect="1" noMove="1" noResize="1" noEditPoints="1" noAdjustHandles="1" noChangeArrowheads="1" noChangeShapeType="1" noTextEdit="1"/>
              </p:cNvSpPr>
              <p:nvPr/>
            </p:nvSpPr>
            <p:spPr>
              <a:xfrm>
                <a:off x="7857626" y="3213701"/>
                <a:ext cx="3557981" cy="369332"/>
              </a:xfrm>
              <a:prstGeom prst="rect">
                <a:avLst/>
              </a:prstGeom>
              <a:blipFill>
                <a:blip r:embed="rId4"/>
                <a:stretch>
                  <a:fillRect l="-1370" b="-11475"/>
                </a:stretch>
              </a:blipFill>
            </p:spPr>
            <p:txBody>
              <a:bodyPr/>
              <a:lstStyle/>
              <a:p>
                <a:r>
                  <a:rPr lang="es-CO">
                    <a:noFill/>
                  </a:rPr>
                  <a:t> </a:t>
                </a:r>
              </a:p>
            </p:txBody>
          </p:sp>
        </mc:Fallback>
      </mc:AlternateContent>
      <p:sp>
        <p:nvSpPr>
          <p:cNvPr id="12" name="CuadroTexto 11">
            <a:extLst>
              <a:ext uri="{FF2B5EF4-FFF2-40B4-BE49-F238E27FC236}">
                <a16:creationId xmlns:a16="http://schemas.microsoft.com/office/drawing/2014/main" id="{07F782CF-DAC7-4A7C-9939-D54693BFADE9}"/>
              </a:ext>
            </a:extLst>
          </p:cNvPr>
          <p:cNvSpPr txBox="1"/>
          <p:nvPr/>
        </p:nvSpPr>
        <p:spPr>
          <a:xfrm>
            <a:off x="8045342" y="4182019"/>
            <a:ext cx="65" cy="369332"/>
          </a:xfrm>
          <a:prstGeom prst="rect">
            <a:avLst/>
          </a:prstGeom>
          <a:noFill/>
        </p:spPr>
        <p:txBody>
          <a:bodyPr wrap="none" lIns="0" tIns="0" rIns="0" bIns="0" rtlCol="0">
            <a:spAutoFit/>
          </a:bodyPr>
          <a:lstStyle/>
          <a:p>
            <a:endParaRPr lang="es-ES" sz="2400" dirty="0"/>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7A5549E-A3AE-4A5C-B9DE-6E196ACF3A0E}"/>
                  </a:ext>
                </a:extLst>
              </p:cNvPr>
              <p:cNvSpPr txBox="1"/>
              <p:nvPr/>
            </p:nvSpPr>
            <p:spPr>
              <a:xfrm>
                <a:off x="7753754" y="4597681"/>
                <a:ext cx="37270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2400" i="1">
                          <a:latin typeface="Cambria Math" panose="02040503050406030204" pitchFamily="18" charset="0"/>
                        </a:rPr>
                        <m:t>1</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es-ES" sz="2400" i="1">
                          <a:latin typeface="Cambria Math" panose="02040503050406030204" pitchFamily="18" charset="0"/>
                        </a:rPr>
                        <m:t>2</m:t>
                      </m:r>
                      <m:r>
                        <a:rPr lang="sv-SE" sz="2400" i="1">
                          <a:latin typeface="Cambria Math" panose="02040503050406030204" pitchFamily="18" charset="0"/>
                        </a:rPr>
                        <m:t> </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2</m:t>
                          </m:r>
                        </m:sub>
                      </m:sSub>
                      <m:r>
                        <a:rPr lang="es-CO" sz="2400" i="1">
                          <a:latin typeface="Cambria Math" panose="02040503050406030204" pitchFamily="18" charset="0"/>
                        </a:rPr>
                        <m:t>+</m:t>
                      </m:r>
                      <m:r>
                        <a:rPr lang="es-ES" sz="2400" i="1">
                          <a:latin typeface="Cambria Math" panose="02040503050406030204" pitchFamily="18" charset="0"/>
                        </a:rPr>
                        <m:t>..+</m:t>
                      </m:r>
                      <m:r>
                        <a:rPr lang="es-ES" sz="2400" i="1">
                          <a:latin typeface="Cambria Math" panose="02040503050406030204" pitchFamily="18" charset="0"/>
                        </a:rPr>
                        <m:t>𝑘</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ES" sz="2400" i="1">
                              <a:latin typeface="Cambria Math" panose="02040503050406030204" pitchFamily="18" charset="0"/>
                            </a:rPr>
                            <m:t>𝑛</m:t>
                          </m:r>
                        </m:sub>
                      </m:sSub>
                      <m:r>
                        <a:rPr lang="es-CO" sz="2400" i="1">
                          <a:latin typeface="Cambria Math" panose="02040503050406030204" pitchFamily="18" charset="0"/>
                          <a:ea typeface="Cambria Math" panose="02040503050406030204" pitchFamily="18" charset="0"/>
                        </a:rPr>
                        <m:t>≤</m:t>
                      </m:r>
                      <m:r>
                        <a:rPr lang="sv-SE" sz="2400" i="1">
                          <a:latin typeface="Cambria Math" panose="02040503050406030204" pitchFamily="18" charset="0"/>
                        </a:rPr>
                        <m:t> 10</m:t>
                      </m:r>
                    </m:oMath>
                  </m:oMathPara>
                </a14:m>
                <a:endParaRPr lang="es-ES" sz="2400" dirty="0"/>
              </a:p>
            </p:txBody>
          </p:sp>
        </mc:Choice>
        <mc:Fallback xmlns="">
          <p:sp>
            <p:nvSpPr>
              <p:cNvPr id="13" name="CuadroTexto 12">
                <a:extLst>
                  <a:ext uri="{FF2B5EF4-FFF2-40B4-BE49-F238E27FC236}">
                    <a16:creationId xmlns:a16="http://schemas.microsoft.com/office/drawing/2014/main" id="{27A5549E-A3AE-4A5C-B9DE-6E196ACF3A0E}"/>
                  </a:ext>
                </a:extLst>
              </p:cNvPr>
              <p:cNvSpPr txBox="1">
                <a:spLocks noRot="1" noChangeAspect="1" noMove="1" noResize="1" noEditPoints="1" noAdjustHandles="1" noChangeArrowheads="1" noChangeShapeType="1" noTextEdit="1"/>
              </p:cNvSpPr>
              <p:nvPr/>
            </p:nvSpPr>
            <p:spPr>
              <a:xfrm>
                <a:off x="7753754" y="4597681"/>
                <a:ext cx="3727047" cy="369332"/>
              </a:xfrm>
              <a:prstGeom prst="rect">
                <a:avLst/>
              </a:prstGeom>
              <a:blipFill>
                <a:blip r:embed="rId5"/>
                <a:stretch>
                  <a:fillRect b="-11475"/>
                </a:stretch>
              </a:blipFill>
            </p:spPr>
            <p:txBody>
              <a:bodyPr/>
              <a:lstStyle/>
              <a:p>
                <a:r>
                  <a:rPr lang="es-CO">
                    <a:noFill/>
                  </a:rPr>
                  <a:t> </a:t>
                </a:r>
              </a:p>
            </p:txBody>
          </p:sp>
        </mc:Fallback>
      </mc:AlternateContent>
      <p:sp>
        <p:nvSpPr>
          <p:cNvPr id="14" name="Rectangle 38">
            <a:extLst>
              <a:ext uri="{FF2B5EF4-FFF2-40B4-BE49-F238E27FC236}">
                <a16:creationId xmlns:a16="http://schemas.microsoft.com/office/drawing/2014/main" id="{2E2393F6-D8C5-474B-94AF-8F6FA1F5C04A}"/>
              </a:ext>
            </a:extLst>
          </p:cNvPr>
          <p:cNvSpPr/>
          <p:nvPr/>
        </p:nvSpPr>
        <p:spPr>
          <a:xfrm>
            <a:off x="4928195" y="1574359"/>
            <a:ext cx="2208000" cy="828454"/>
          </a:xfrm>
          <a:prstGeom prst="roundRect">
            <a:avLst/>
          </a:prstGeom>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N variables de decisión </a:t>
            </a:r>
          </a:p>
        </p:txBody>
      </p:sp>
      <p:sp>
        <p:nvSpPr>
          <p:cNvPr id="15" name="Rectangle 38">
            <a:extLst>
              <a:ext uri="{FF2B5EF4-FFF2-40B4-BE49-F238E27FC236}">
                <a16:creationId xmlns:a16="http://schemas.microsoft.com/office/drawing/2014/main" id="{F49FDEBD-3B8B-4BE9-9531-1D9802CD5E84}"/>
              </a:ext>
            </a:extLst>
          </p:cNvPr>
          <p:cNvSpPr/>
          <p:nvPr/>
        </p:nvSpPr>
        <p:spPr>
          <a:xfrm>
            <a:off x="5028260" y="3175805"/>
            <a:ext cx="2007870" cy="465305"/>
          </a:xfrm>
          <a:prstGeom prst="roundRect">
            <a:avLst/>
          </a:prstGeom>
        </p:spPr>
        <p:style>
          <a:lnRef idx="2">
            <a:schemeClr val="accent4"/>
          </a:lnRef>
          <a:fillRef idx="1">
            <a:schemeClr val="lt1"/>
          </a:fillRef>
          <a:effectRef idx="0">
            <a:schemeClr val="accent4"/>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Función objetivo</a:t>
            </a:r>
          </a:p>
        </p:txBody>
      </p:sp>
      <p:sp>
        <p:nvSpPr>
          <p:cNvPr id="16" name="Rectangle 38">
            <a:extLst>
              <a:ext uri="{FF2B5EF4-FFF2-40B4-BE49-F238E27FC236}">
                <a16:creationId xmlns:a16="http://schemas.microsoft.com/office/drawing/2014/main" id="{03C21525-C960-49FF-877A-F4B69AD60099}"/>
              </a:ext>
            </a:extLst>
          </p:cNvPr>
          <p:cNvSpPr/>
          <p:nvPr/>
        </p:nvSpPr>
        <p:spPr>
          <a:xfrm>
            <a:off x="5218066" y="4595676"/>
            <a:ext cx="1628257" cy="465305"/>
          </a:xfrm>
          <a:prstGeom prst="roundRect">
            <a:avLst/>
          </a:prstGeom>
        </p:spPr>
        <p:style>
          <a:lnRef idx="2">
            <a:schemeClr val="accent3"/>
          </a:lnRef>
          <a:fillRef idx="1">
            <a:schemeClr val="lt1"/>
          </a:fillRef>
          <a:effectRef idx="0">
            <a:schemeClr val="accent3"/>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Restricciones</a:t>
            </a:r>
          </a:p>
        </p:txBody>
      </p:sp>
      <p:sp>
        <p:nvSpPr>
          <p:cNvPr id="17" name="Rectangle 38">
            <a:extLst>
              <a:ext uri="{FF2B5EF4-FFF2-40B4-BE49-F238E27FC236}">
                <a16:creationId xmlns:a16="http://schemas.microsoft.com/office/drawing/2014/main" id="{0B1BE954-2CD9-4BC5-8A25-E029FE55A2A5}"/>
              </a:ext>
            </a:extLst>
          </p:cNvPr>
          <p:cNvSpPr/>
          <p:nvPr/>
        </p:nvSpPr>
        <p:spPr>
          <a:xfrm>
            <a:off x="5307177" y="6015548"/>
            <a:ext cx="1450712" cy="465305"/>
          </a:xfrm>
          <a:prstGeom prst="roundRect">
            <a:avLst/>
          </a:prstGeom>
        </p:spPr>
        <p:style>
          <a:lnRef idx="2">
            <a:schemeClr val="accent1"/>
          </a:lnRef>
          <a:fillRef idx="1">
            <a:schemeClr val="lt1"/>
          </a:fillRef>
          <a:effectRef idx="0">
            <a:schemeClr val="accent1"/>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Parámetros</a:t>
            </a:r>
          </a:p>
        </p:txBody>
      </p:sp>
      <p:sp>
        <p:nvSpPr>
          <p:cNvPr id="18" name="Rectangle 38">
            <a:extLst>
              <a:ext uri="{FF2B5EF4-FFF2-40B4-BE49-F238E27FC236}">
                <a16:creationId xmlns:a16="http://schemas.microsoft.com/office/drawing/2014/main" id="{17641C94-EEDE-4D8C-A0B8-055B9B8CB796}"/>
              </a:ext>
            </a:extLst>
          </p:cNvPr>
          <p:cNvSpPr/>
          <p:nvPr/>
        </p:nvSpPr>
        <p:spPr>
          <a:xfrm>
            <a:off x="406400" y="1845373"/>
            <a:ext cx="3850401" cy="465305"/>
          </a:xfrm>
          <a:prstGeom prst="roundRect">
            <a:avLst/>
          </a:prstGeom>
          <a:solidFill>
            <a:srgbClr val="62A39F"/>
          </a:solidFill>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N toma de decisiones</a:t>
            </a:r>
          </a:p>
        </p:txBody>
      </p:sp>
      <p:sp>
        <p:nvSpPr>
          <p:cNvPr id="19" name="Rectangle 38">
            <a:extLst>
              <a:ext uri="{FF2B5EF4-FFF2-40B4-BE49-F238E27FC236}">
                <a16:creationId xmlns:a16="http://schemas.microsoft.com/office/drawing/2014/main" id="{E71D6539-AD5A-493C-BAAF-B765C1B386CD}"/>
              </a:ext>
            </a:extLst>
          </p:cNvPr>
          <p:cNvSpPr/>
          <p:nvPr/>
        </p:nvSpPr>
        <p:spPr>
          <a:xfrm>
            <a:off x="457781" y="3004109"/>
            <a:ext cx="3783409" cy="828454"/>
          </a:xfrm>
          <a:prstGeom prst="roundRect">
            <a:avLst/>
          </a:prstGeom>
          <a:solidFill>
            <a:srgbClr val="42BA97"/>
          </a:solidFill>
        </p:spPr>
        <p:style>
          <a:lnRef idx="2">
            <a:schemeClr val="accent4"/>
          </a:lnRef>
          <a:fillRef idx="1">
            <a:schemeClr val="lt1"/>
          </a:fillRef>
          <a:effectRef idx="0">
            <a:schemeClr val="accent4"/>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La medida de desempeño adecuada</a:t>
            </a:r>
          </a:p>
        </p:txBody>
      </p:sp>
      <p:sp>
        <p:nvSpPr>
          <p:cNvPr id="20" name="Rectangle 38">
            <a:extLst>
              <a:ext uri="{FF2B5EF4-FFF2-40B4-BE49-F238E27FC236}">
                <a16:creationId xmlns:a16="http://schemas.microsoft.com/office/drawing/2014/main" id="{D613C8AB-2B42-4EF7-BF6A-D486916A07E5}"/>
              </a:ext>
            </a:extLst>
          </p:cNvPr>
          <p:cNvSpPr/>
          <p:nvPr/>
        </p:nvSpPr>
        <p:spPr>
          <a:xfrm>
            <a:off x="457780" y="4162845"/>
            <a:ext cx="3783411" cy="1191603"/>
          </a:xfrm>
          <a:prstGeom prst="roundRect">
            <a:avLst/>
          </a:prstGeom>
          <a:solidFill>
            <a:srgbClr val="27CED7"/>
          </a:solidFill>
        </p:spPr>
        <p:style>
          <a:lnRef idx="2">
            <a:schemeClr val="accent3"/>
          </a:lnRef>
          <a:fillRef idx="1">
            <a:schemeClr val="lt1"/>
          </a:fillRef>
          <a:effectRef idx="0">
            <a:schemeClr val="accent3"/>
          </a:effectRef>
          <a:fontRef idx="minor">
            <a:schemeClr val="dk1"/>
          </a:fontRef>
        </p:style>
        <p:txBody>
          <a:bodyPr wrap="square" anchor="ctr">
            <a:spAutoFit/>
          </a:bodyPr>
          <a:lstStyle/>
          <a:p>
            <a:pPr algn="ctr"/>
            <a:r>
              <a:rPr lang="es-ES" sz="2133" dirty="0">
                <a:solidFill>
                  <a:schemeClr val="bg2">
                    <a:lumMod val="10000"/>
                  </a:schemeClr>
                </a:solidFill>
                <a:latin typeface="Ancizar Sans" panose="020B0602040300000003" pitchFamily="34" charset="0"/>
              </a:rPr>
              <a:t>las limitaciones que se puedan imponer sobre los valores de las variables de decisión</a:t>
            </a:r>
            <a:endParaRPr lang="es-CO" sz="2133" dirty="0">
              <a:solidFill>
                <a:schemeClr val="bg2">
                  <a:lumMod val="10000"/>
                </a:schemeClr>
              </a:solidFill>
              <a:latin typeface="Ancizar Sans" panose="020B0602040300000003" pitchFamily="34" charset="0"/>
            </a:endParaRPr>
          </a:p>
        </p:txBody>
      </p:sp>
      <p:cxnSp>
        <p:nvCxnSpPr>
          <p:cNvPr id="5" name="Conector recto 4">
            <a:extLst>
              <a:ext uri="{FF2B5EF4-FFF2-40B4-BE49-F238E27FC236}">
                <a16:creationId xmlns:a16="http://schemas.microsoft.com/office/drawing/2014/main" id="{576E2746-26DB-4D5E-9734-20186778B88E}"/>
              </a:ext>
            </a:extLst>
          </p:cNvPr>
          <p:cNvCxnSpPr>
            <a:cxnSpLocks/>
          </p:cNvCxnSpPr>
          <p:nvPr/>
        </p:nvCxnSpPr>
        <p:spPr>
          <a:xfrm>
            <a:off x="4368800" y="2078025"/>
            <a:ext cx="406400" cy="0"/>
          </a:xfrm>
          <a:prstGeom prst="line">
            <a:avLst/>
          </a:prstGeom>
          <a:ln w="28575">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03447E77-9A14-4E49-9FD9-5D34A8B37E43}"/>
              </a:ext>
            </a:extLst>
          </p:cNvPr>
          <p:cNvCxnSpPr>
            <a:cxnSpLocks/>
          </p:cNvCxnSpPr>
          <p:nvPr/>
        </p:nvCxnSpPr>
        <p:spPr>
          <a:xfrm>
            <a:off x="4368800" y="3408425"/>
            <a:ext cx="406400" cy="0"/>
          </a:xfrm>
          <a:prstGeom prst="line">
            <a:avLst/>
          </a:prstGeom>
          <a:ln w="28575">
            <a:solidFill>
              <a:srgbClr val="42BA9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5634D2F9-4342-46AF-9921-4BF28D997C31}"/>
              </a:ext>
            </a:extLst>
          </p:cNvPr>
          <p:cNvCxnSpPr>
            <a:cxnSpLocks/>
          </p:cNvCxnSpPr>
          <p:nvPr/>
        </p:nvCxnSpPr>
        <p:spPr>
          <a:xfrm>
            <a:off x="4368800" y="4822824"/>
            <a:ext cx="406400" cy="0"/>
          </a:xfrm>
          <a:prstGeom prst="line">
            <a:avLst/>
          </a:prstGeom>
          <a:ln w="28575">
            <a:solidFill>
              <a:srgbClr val="27CED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2879A233-7C4E-41D6-87FA-18B915F11C50}"/>
              </a:ext>
            </a:extLst>
          </p:cNvPr>
          <p:cNvCxnSpPr>
            <a:cxnSpLocks/>
          </p:cNvCxnSpPr>
          <p:nvPr/>
        </p:nvCxnSpPr>
        <p:spPr>
          <a:xfrm>
            <a:off x="7349625" y="2037357"/>
            <a:ext cx="406400" cy="0"/>
          </a:xfrm>
          <a:prstGeom prst="line">
            <a:avLst/>
          </a:prstGeom>
          <a:ln w="28575">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3F243677-55A7-4965-9A72-FFAD23721FB9}"/>
              </a:ext>
            </a:extLst>
          </p:cNvPr>
          <p:cNvCxnSpPr>
            <a:cxnSpLocks/>
          </p:cNvCxnSpPr>
          <p:nvPr/>
        </p:nvCxnSpPr>
        <p:spPr>
          <a:xfrm>
            <a:off x="7349625" y="3367757"/>
            <a:ext cx="406400" cy="0"/>
          </a:xfrm>
          <a:prstGeom prst="line">
            <a:avLst/>
          </a:prstGeom>
          <a:ln w="28575">
            <a:solidFill>
              <a:srgbClr val="42BA9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FE8CE9D-B490-4FC2-9D61-98358DE678BE}"/>
              </a:ext>
            </a:extLst>
          </p:cNvPr>
          <p:cNvCxnSpPr>
            <a:cxnSpLocks/>
          </p:cNvCxnSpPr>
          <p:nvPr/>
        </p:nvCxnSpPr>
        <p:spPr>
          <a:xfrm>
            <a:off x="7349625" y="4782156"/>
            <a:ext cx="406400" cy="0"/>
          </a:xfrm>
          <a:prstGeom prst="line">
            <a:avLst/>
          </a:prstGeom>
          <a:ln w="28575">
            <a:solidFill>
              <a:srgbClr val="27CED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 name="Rectángulo: esquinas redondeadas 9">
            <a:extLst>
              <a:ext uri="{FF2B5EF4-FFF2-40B4-BE49-F238E27FC236}">
                <a16:creationId xmlns:a16="http://schemas.microsoft.com/office/drawing/2014/main" id="{70670148-AC9A-473C-8234-B97C41763102}"/>
              </a:ext>
            </a:extLst>
          </p:cNvPr>
          <p:cNvSpPr/>
          <p:nvPr/>
        </p:nvSpPr>
        <p:spPr bwMode="auto">
          <a:xfrm>
            <a:off x="8462044" y="3165429"/>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1" name="Rectángulo: esquinas redondeadas 20">
            <a:extLst>
              <a:ext uri="{FF2B5EF4-FFF2-40B4-BE49-F238E27FC236}">
                <a16:creationId xmlns:a16="http://schemas.microsoft.com/office/drawing/2014/main" id="{FC96E188-2193-418A-AC7F-8B937D5CC1D0}"/>
              </a:ext>
            </a:extLst>
          </p:cNvPr>
          <p:cNvSpPr/>
          <p:nvPr/>
        </p:nvSpPr>
        <p:spPr bwMode="auto">
          <a:xfrm>
            <a:off x="9396616" y="3148655"/>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2" name="Rectángulo: esquinas redondeadas 21">
            <a:extLst>
              <a:ext uri="{FF2B5EF4-FFF2-40B4-BE49-F238E27FC236}">
                <a16:creationId xmlns:a16="http://schemas.microsoft.com/office/drawing/2014/main" id="{0BBCECF5-905C-4AC1-96D5-28E4604B14EB}"/>
              </a:ext>
            </a:extLst>
          </p:cNvPr>
          <p:cNvSpPr/>
          <p:nvPr/>
        </p:nvSpPr>
        <p:spPr bwMode="auto">
          <a:xfrm>
            <a:off x="10782552" y="3181177"/>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3" name="Rectángulo: esquinas redondeadas 22">
            <a:extLst>
              <a:ext uri="{FF2B5EF4-FFF2-40B4-BE49-F238E27FC236}">
                <a16:creationId xmlns:a16="http://schemas.microsoft.com/office/drawing/2014/main" id="{40959227-4D91-4941-952D-D5DD4F07E991}"/>
              </a:ext>
            </a:extLst>
          </p:cNvPr>
          <p:cNvSpPr/>
          <p:nvPr/>
        </p:nvSpPr>
        <p:spPr bwMode="auto">
          <a:xfrm>
            <a:off x="9895281" y="4521489"/>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4" name="Rectángulo: esquinas redondeadas 23">
            <a:extLst>
              <a:ext uri="{FF2B5EF4-FFF2-40B4-BE49-F238E27FC236}">
                <a16:creationId xmlns:a16="http://schemas.microsoft.com/office/drawing/2014/main" id="{EA409AFF-206A-44E6-A1E5-CE43112DBC92}"/>
              </a:ext>
            </a:extLst>
          </p:cNvPr>
          <p:cNvSpPr/>
          <p:nvPr/>
        </p:nvSpPr>
        <p:spPr bwMode="auto">
          <a:xfrm>
            <a:off x="8802400" y="4554015"/>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cxnSp>
        <p:nvCxnSpPr>
          <p:cNvPr id="25" name="Conector recto 24">
            <a:extLst>
              <a:ext uri="{FF2B5EF4-FFF2-40B4-BE49-F238E27FC236}">
                <a16:creationId xmlns:a16="http://schemas.microsoft.com/office/drawing/2014/main" id="{820B40A8-EA20-4757-9245-D3622B8B75D2}"/>
              </a:ext>
            </a:extLst>
          </p:cNvPr>
          <p:cNvCxnSpPr>
            <a:cxnSpLocks/>
          </p:cNvCxnSpPr>
          <p:nvPr/>
        </p:nvCxnSpPr>
        <p:spPr>
          <a:xfrm>
            <a:off x="7363626" y="6273800"/>
            <a:ext cx="4065981" cy="0"/>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1BA60E8B-36FF-4A38-8A7E-33C2B216CD8E}"/>
              </a:ext>
            </a:extLst>
          </p:cNvPr>
          <p:cNvCxnSpPr>
            <a:cxnSpLocks/>
          </p:cNvCxnSpPr>
          <p:nvPr/>
        </p:nvCxnSpPr>
        <p:spPr>
          <a:xfrm>
            <a:off x="11415607" y="3896459"/>
            <a:ext cx="0" cy="2377341"/>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8A7B6BC3-2761-4259-B4B5-058B36A1BC7A}"/>
              </a:ext>
            </a:extLst>
          </p:cNvPr>
          <p:cNvCxnSpPr>
            <a:cxnSpLocks/>
          </p:cNvCxnSpPr>
          <p:nvPr/>
        </p:nvCxnSpPr>
        <p:spPr>
          <a:xfrm flipH="1">
            <a:off x="8569359" y="3896459"/>
            <a:ext cx="2846248" cy="0"/>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860CCE41-CB5B-444C-A6BC-5D5A24819EAC}"/>
              </a:ext>
            </a:extLst>
          </p:cNvPr>
          <p:cNvCxnSpPr>
            <a:cxnSpLocks/>
          </p:cNvCxnSpPr>
          <p:nvPr/>
        </p:nvCxnSpPr>
        <p:spPr>
          <a:xfrm flipH="1">
            <a:off x="7923659" y="5358623"/>
            <a:ext cx="3491948" cy="0"/>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F1B47012-BA53-49AE-B83F-B257285C1DC0}"/>
              </a:ext>
            </a:extLst>
          </p:cNvPr>
          <p:cNvCxnSpPr>
            <a:cxnSpLocks/>
          </p:cNvCxnSpPr>
          <p:nvPr/>
        </p:nvCxnSpPr>
        <p:spPr>
          <a:xfrm flipH="1">
            <a:off x="8586776" y="3648083"/>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5E930836-598E-47A2-A30A-FFB861E92E14}"/>
              </a:ext>
            </a:extLst>
          </p:cNvPr>
          <p:cNvCxnSpPr>
            <a:cxnSpLocks/>
          </p:cNvCxnSpPr>
          <p:nvPr/>
        </p:nvCxnSpPr>
        <p:spPr>
          <a:xfrm flipH="1">
            <a:off x="9515475" y="362861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37D8AC06-243A-4B02-8D0C-B13ED9463DC9}"/>
              </a:ext>
            </a:extLst>
          </p:cNvPr>
          <p:cNvCxnSpPr>
            <a:cxnSpLocks/>
          </p:cNvCxnSpPr>
          <p:nvPr/>
        </p:nvCxnSpPr>
        <p:spPr>
          <a:xfrm flipH="1">
            <a:off x="10902552" y="3649064"/>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99025A69-0F71-4E4F-A62C-ADA464BC6522}"/>
              </a:ext>
            </a:extLst>
          </p:cNvPr>
          <p:cNvCxnSpPr>
            <a:cxnSpLocks/>
          </p:cNvCxnSpPr>
          <p:nvPr/>
        </p:nvCxnSpPr>
        <p:spPr>
          <a:xfrm flipH="1">
            <a:off x="8939659" y="508656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2B7CFB90-0CEF-4982-8211-CE413335FC83}"/>
              </a:ext>
            </a:extLst>
          </p:cNvPr>
          <p:cNvCxnSpPr>
            <a:cxnSpLocks/>
          </p:cNvCxnSpPr>
          <p:nvPr/>
        </p:nvCxnSpPr>
        <p:spPr>
          <a:xfrm flipH="1">
            <a:off x="10015282" y="506518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9299995E-3872-4D63-97CD-65FD2E134099}"/>
              </a:ext>
            </a:extLst>
          </p:cNvPr>
          <p:cNvSpPr txBox="1"/>
          <p:nvPr/>
        </p:nvSpPr>
        <p:spPr>
          <a:xfrm>
            <a:off x="457780" y="5816200"/>
            <a:ext cx="3783411" cy="748795"/>
          </a:xfrm>
          <a:prstGeom prst="rect">
            <a:avLst/>
          </a:prstGeom>
          <a:noFill/>
        </p:spPr>
        <p:txBody>
          <a:bodyPr wrap="square">
            <a:spAutoFit/>
          </a:bodyPr>
          <a:lstStyle/>
          <a:p>
            <a:pPr algn="ctr"/>
            <a:r>
              <a:rPr lang="es-ES" sz="2133" dirty="0">
                <a:latin typeface="Ancizar Sans" panose="020B0602040300000003" pitchFamily="34" charset="0"/>
              </a:rPr>
              <a:t>La determinación de un valor por parámetro es una tarea difícil</a:t>
            </a:r>
          </a:p>
        </p:txBody>
      </p:sp>
      <p:cxnSp>
        <p:nvCxnSpPr>
          <p:cNvPr id="38" name="Conector recto 37">
            <a:extLst>
              <a:ext uri="{FF2B5EF4-FFF2-40B4-BE49-F238E27FC236}">
                <a16:creationId xmlns:a16="http://schemas.microsoft.com/office/drawing/2014/main" id="{AA34208B-E749-4371-A8CE-B6767455907B}"/>
              </a:ext>
            </a:extLst>
          </p:cNvPr>
          <p:cNvCxnSpPr>
            <a:cxnSpLocks/>
          </p:cNvCxnSpPr>
          <p:nvPr/>
        </p:nvCxnSpPr>
        <p:spPr>
          <a:xfrm>
            <a:off x="4368800" y="6234361"/>
            <a:ext cx="406400" cy="0"/>
          </a:xfrm>
          <a:prstGeom prst="line">
            <a:avLst/>
          </a:prstGeom>
          <a:ln w="28575">
            <a:solidFill>
              <a:srgbClr val="1CADE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997A2448-20C5-9640-923F-2125BE73A9B9}"/>
              </a:ext>
            </a:extLst>
          </p:cNvPr>
          <p:cNvCxnSpPr>
            <a:cxnSpLocks/>
          </p:cNvCxnSpPr>
          <p:nvPr/>
        </p:nvCxnSpPr>
        <p:spPr>
          <a:xfrm flipH="1">
            <a:off x="8026400" y="5009424"/>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
        <p:nvSpPr>
          <p:cNvPr id="41" name="Rectángulo: esquinas redondeadas 23">
            <a:extLst>
              <a:ext uri="{FF2B5EF4-FFF2-40B4-BE49-F238E27FC236}">
                <a16:creationId xmlns:a16="http://schemas.microsoft.com/office/drawing/2014/main" id="{41830B75-C880-EA47-8DA5-6EB8520C0E1C}"/>
              </a:ext>
            </a:extLst>
          </p:cNvPr>
          <p:cNvSpPr/>
          <p:nvPr/>
        </p:nvSpPr>
        <p:spPr bwMode="auto">
          <a:xfrm>
            <a:off x="7888000" y="4620221"/>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Tree>
    <p:extLst>
      <p:ext uri="{BB962C8B-B14F-4D97-AF65-F5344CB8AC3E}">
        <p14:creationId xmlns:p14="http://schemas.microsoft.com/office/powerpoint/2010/main" val="1680048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3440401" y="1809211"/>
                <a:ext cx="1688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1</m:t>
                          </m:r>
                        </m:sub>
                      </m:sSub>
                      <m:r>
                        <a:rPr lang="es-ES" sz="2400" i="1">
                          <a:latin typeface="Cambria Math" panose="02040503050406030204" pitchFamily="18" charset="0"/>
                        </a:rPr>
                        <m:t>,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2</m:t>
                          </m:r>
                        </m:sub>
                      </m:sSub>
                      <m:r>
                        <a:rPr lang="es-ES" sz="2400" i="1">
                          <a:latin typeface="Cambria Math" panose="02040503050406030204" pitchFamily="18" charset="0"/>
                        </a:rPr>
                        <m:t>, . . . , </m:t>
                      </m:r>
                      <m:sSub>
                        <m:sSubPr>
                          <m:ctrlPr>
                            <a:rPr lang="es-CO" sz="2400" i="1">
                              <a:latin typeface="Cambria Math" panose="02040503050406030204" pitchFamily="18" charset="0"/>
                            </a:rPr>
                          </m:ctrlPr>
                        </m:sSubPr>
                        <m:e>
                          <m:r>
                            <a:rPr lang="es-ES" sz="2400" i="1">
                              <a:latin typeface="Cambria Math" panose="02040503050406030204" pitchFamily="18" charset="0"/>
                            </a:rPr>
                            <m:t>𝑥</m:t>
                          </m:r>
                        </m:e>
                        <m:sub>
                          <m:r>
                            <a:rPr lang="es-ES" sz="2400" i="1">
                              <a:latin typeface="Cambria Math" panose="02040503050406030204" pitchFamily="18" charset="0"/>
                            </a:rPr>
                            <m:t>𝑛</m:t>
                          </m:r>
                        </m:sub>
                      </m:sSub>
                    </m:oMath>
                  </m:oMathPara>
                </a14:m>
                <a:endParaRPr lang="es-ES" sz="2400" dirty="0"/>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3440401" y="1809211"/>
                <a:ext cx="1688839" cy="369332"/>
              </a:xfrm>
              <a:prstGeom prst="rect">
                <a:avLst/>
              </a:prstGeom>
              <a:blipFill>
                <a:blip r:embed="rId3"/>
                <a:stretch>
                  <a:fillRect l="-1444" b="-1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5B402760-366F-4457-9A18-54C1F61500C7}"/>
                  </a:ext>
                </a:extLst>
              </p:cNvPr>
              <p:cNvSpPr txBox="1"/>
              <p:nvPr/>
            </p:nvSpPr>
            <p:spPr>
              <a:xfrm>
                <a:off x="3440400" y="3213701"/>
                <a:ext cx="35579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sv-SE" sz="2400" i="1">
                          <a:latin typeface="Cambria Math" panose="02040503050406030204" pitchFamily="18" charset="0"/>
                        </a:rPr>
                        <m:t>𝑃</m:t>
                      </m:r>
                      <m:r>
                        <a:rPr lang="es-CO" sz="2400" i="1">
                          <a:latin typeface="Cambria Math" panose="02040503050406030204" pitchFamily="18" charset="0"/>
                        </a:rPr>
                        <m:t>=</m:t>
                      </m:r>
                      <m:r>
                        <a:rPr lang="sv-SE" sz="2400" i="1">
                          <a:latin typeface="Cambria Math" panose="02040503050406030204" pitchFamily="18" charset="0"/>
                        </a:rPr>
                        <m:t> 3</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sv-SE" sz="2400" i="1">
                          <a:latin typeface="Cambria Math" panose="02040503050406030204" pitchFamily="18" charset="0"/>
                        </a:rPr>
                        <m:t> 2</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2</m:t>
                          </m:r>
                        </m:sub>
                      </m:sSub>
                      <m:r>
                        <a:rPr lang="es-CO" sz="2400" i="1">
                          <a:latin typeface="Cambria Math" panose="02040503050406030204" pitchFamily="18" charset="0"/>
                        </a:rPr>
                        <m:t>+</m:t>
                      </m:r>
                      <m:r>
                        <a:rPr lang="sv-SE" sz="2400" i="1">
                          <a:latin typeface="Cambria Math" panose="02040503050406030204" pitchFamily="18" charset="0"/>
                        </a:rPr>
                        <m:t> . . . </m:t>
                      </m:r>
                      <m:r>
                        <a:rPr lang="es-CO" sz="2400" i="1">
                          <a:latin typeface="Cambria Math" panose="02040503050406030204" pitchFamily="18" charset="0"/>
                        </a:rPr>
                        <m:t>+</m:t>
                      </m:r>
                      <m:r>
                        <a:rPr lang="sv-SE" sz="2400" i="1">
                          <a:latin typeface="Cambria Math" panose="02040503050406030204" pitchFamily="18" charset="0"/>
                        </a:rPr>
                        <m:t> 5</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CO" sz="2400" i="1">
                              <a:latin typeface="Cambria Math" panose="02040503050406030204" pitchFamily="18" charset="0"/>
                            </a:rPr>
                            <m:t>𝑛</m:t>
                          </m:r>
                        </m:sub>
                      </m:sSub>
                    </m:oMath>
                  </m:oMathPara>
                </a14:m>
                <a:endParaRPr lang="es-ES" sz="2400" dirty="0"/>
              </a:p>
            </p:txBody>
          </p:sp>
        </mc:Choice>
        <mc:Fallback xmlns="">
          <p:sp>
            <p:nvSpPr>
              <p:cNvPr id="9" name="CuadroTexto 8">
                <a:extLst>
                  <a:ext uri="{FF2B5EF4-FFF2-40B4-BE49-F238E27FC236}">
                    <a16:creationId xmlns:a16="http://schemas.microsoft.com/office/drawing/2014/main" id="{5B402760-366F-4457-9A18-54C1F61500C7}"/>
                  </a:ext>
                </a:extLst>
              </p:cNvPr>
              <p:cNvSpPr txBox="1">
                <a:spLocks noRot="1" noChangeAspect="1" noMove="1" noResize="1" noEditPoints="1" noAdjustHandles="1" noChangeArrowheads="1" noChangeShapeType="1" noTextEdit="1"/>
              </p:cNvSpPr>
              <p:nvPr/>
            </p:nvSpPr>
            <p:spPr>
              <a:xfrm>
                <a:off x="3440400" y="3213701"/>
                <a:ext cx="3557981" cy="369332"/>
              </a:xfrm>
              <a:prstGeom prst="rect">
                <a:avLst/>
              </a:prstGeom>
              <a:blipFill>
                <a:blip r:embed="rId4"/>
                <a:stretch>
                  <a:fillRect l="-1199" b="-11475"/>
                </a:stretch>
              </a:blipFill>
            </p:spPr>
            <p:txBody>
              <a:bodyPr/>
              <a:lstStyle/>
              <a:p>
                <a:r>
                  <a:rPr lang="es-CO">
                    <a:noFill/>
                  </a:rPr>
                  <a:t> </a:t>
                </a:r>
              </a:p>
            </p:txBody>
          </p:sp>
        </mc:Fallback>
      </mc:AlternateContent>
      <p:sp>
        <p:nvSpPr>
          <p:cNvPr id="12" name="CuadroTexto 11">
            <a:extLst>
              <a:ext uri="{FF2B5EF4-FFF2-40B4-BE49-F238E27FC236}">
                <a16:creationId xmlns:a16="http://schemas.microsoft.com/office/drawing/2014/main" id="{07F782CF-DAC7-4A7C-9939-D54693BFADE9}"/>
              </a:ext>
            </a:extLst>
          </p:cNvPr>
          <p:cNvSpPr txBox="1"/>
          <p:nvPr/>
        </p:nvSpPr>
        <p:spPr>
          <a:xfrm>
            <a:off x="3628117" y="4182019"/>
            <a:ext cx="65" cy="369332"/>
          </a:xfrm>
          <a:prstGeom prst="rect">
            <a:avLst/>
          </a:prstGeom>
          <a:noFill/>
        </p:spPr>
        <p:txBody>
          <a:bodyPr wrap="none" lIns="0" tIns="0" rIns="0" bIns="0" rtlCol="0">
            <a:spAutoFit/>
          </a:bodyPr>
          <a:lstStyle/>
          <a:p>
            <a:endParaRPr lang="es-ES" sz="2400" dirty="0"/>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7A5549E-A3AE-4A5C-B9DE-6E196ACF3A0E}"/>
                  </a:ext>
                </a:extLst>
              </p:cNvPr>
              <p:cNvSpPr txBox="1"/>
              <p:nvPr/>
            </p:nvSpPr>
            <p:spPr>
              <a:xfrm>
                <a:off x="3251201" y="4597681"/>
                <a:ext cx="376212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ES" sz="2400" i="1">
                              <a:latin typeface="Cambria Math" panose="02040503050406030204" pitchFamily="18" charset="0"/>
                            </a:rPr>
                            <m:t>1</m:t>
                          </m:r>
                          <m:r>
                            <a:rPr lang="sv-SE" sz="2400" i="1">
                              <a:latin typeface="Cambria Math" panose="02040503050406030204" pitchFamily="18" charset="0"/>
                            </a:rPr>
                            <m:t>𝑥</m:t>
                          </m:r>
                        </m:e>
                        <m:sub>
                          <m:r>
                            <a:rPr lang="sv-SE" sz="2400" i="1">
                              <a:latin typeface="Cambria Math" panose="02040503050406030204" pitchFamily="18" charset="0"/>
                            </a:rPr>
                            <m:t>1</m:t>
                          </m:r>
                        </m:sub>
                      </m:sSub>
                      <m:r>
                        <a:rPr lang="es-CO" sz="2400" i="1">
                          <a:latin typeface="Cambria Math" panose="02040503050406030204" pitchFamily="18" charset="0"/>
                        </a:rPr>
                        <m:t>+</m:t>
                      </m:r>
                      <m:r>
                        <a:rPr lang="sv-SE" sz="2400" i="1">
                          <a:latin typeface="Cambria Math" panose="02040503050406030204" pitchFamily="18" charset="0"/>
                        </a:rPr>
                        <m:t> 3 </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sv-SE" sz="2400" i="1">
                              <a:latin typeface="Cambria Math" panose="02040503050406030204" pitchFamily="18" charset="0"/>
                            </a:rPr>
                            <m:t>2</m:t>
                          </m:r>
                        </m:sub>
                      </m:sSub>
                      <m:r>
                        <a:rPr lang="es-CO" sz="2400" i="1">
                          <a:latin typeface="Cambria Math" panose="02040503050406030204" pitchFamily="18" charset="0"/>
                        </a:rPr>
                        <m:t>+</m:t>
                      </m:r>
                      <m:r>
                        <a:rPr lang="es-ES" sz="2400" i="1">
                          <a:latin typeface="Cambria Math" panose="02040503050406030204" pitchFamily="18" charset="0"/>
                        </a:rPr>
                        <m:t>...+</m:t>
                      </m:r>
                      <m:r>
                        <a:rPr lang="es-ES" sz="2400" i="1">
                          <a:latin typeface="Cambria Math" panose="02040503050406030204" pitchFamily="18" charset="0"/>
                        </a:rPr>
                        <m:t>𝑘</m:t>
                      </m:r>
                      <m:sSub>
                        <m:sSubPr>
                          <m:ctrlPr>
                            <a:rPr lang="es-CO" sz="2400" i="1">
                              <a:latin typeface="Cambria Math" panose="02040503050406030204" pitchFamily="18" charset="0"/>
                            </a:rPr>
                          </m:ctrlPr>
                        </m:sSubPr>
                        <m:e>
                          <m:r>
                            <a:rPr lang="sv-SE" sz="2400" i="1">
                              <a:latin typeface="Cambria Math" panose="02040503050406030204" pitchFamily="18" charset="0"/>
                            </a:rPr>
                            <m:t>𝑥</m:t>
                          </m:r>
                        </m:e>
                        <m:sub>
                          <m:r>
                            <a:rPr lang="es-ES" sz="2400" i="1">
                              <a:latin typeface="Cambria Math" panose="02040503050406030204" pitchFamily="18" charset="0"/>
                            </a:rPr>
                            <m:t>𝑛</m:t>
                          </m:r>
                        </m:sub>
                      </m:sSub>
                      <m:r>
                        <a:rPr lang="es-CO" sz="2400" i="1">
                          <a:latin typeface="Cambria Math" panose="02040503050406030204" pitchFamily="18" charset="0"/>
                          <a:ea typeface="Cambria Math" panose="02040503050406030204" pitchFamily="18" charset="0"/>
                        </a:rPr>
                        <m:t>≤</m:t>
                      </m:r>
                      <m:r>
                        <a:rPr lang="sv-SE" sz="2400" i="1">
                          <a:latin typeface="Cambria Math" panose="02040503050406030204" pitchFamily="18" charset="0"/>
                        </a:rPr>
                        <m:t> 10</m:t>
                      </m:r>
                    </m:oMath>
                  </m:oMathPara>
                </a14:m>
                <a:endParaRPr lang="es-ES" sz="2400" dirty="0"/>
              </a:p>
            </p:txBody>
          </p:sp>
        </mc:Choice>
        <mc:Fallback xmlns="">
          <p:sp>
            <p:nvSpPr>
              <p:cNvPr id="13" name="CuadroTexto 12">
                <a:extLst>
                  <a:ext uri="{FF2B5EF4-FFF2-40B4-BE49-F238E27FC236}">
                    <a16:creationId xmlns:a16="http://schemas.microsoft.com/office/drawing/2014/main" id="{27A5549E-A3AE-4A5C-B9DE-6E196ACF3A0E}"/>
                  </a:ext>
                </a:extLst>
              </p:cNvPr>
              <p:cNvSpPr txBox="1">
                <a:spLocks noRot="1" noChangeAspect="1" noMove="1" noResize="1" noEditPoints="1" noAdjustHandles="1" noChangeArrowheads="1" noChangeShapeType="1" noTextEdit="1"/>
              </p:cNvSpPr>
              <p:nvPr/>
            </p:nvSpPr>
            <p:spPr>
              <a:xfrm>
                <a:off x="3251201" y="4597681"/>
                <a:ext cx="3762127" cy="369332"/>
              </a:xfrm>
              <a:prstGeom prst="rect">
                <a:avLst/>
              </a:prstGeom>
              <a:blipFill>
                <a:blip r:embed="rId5"/>
                <a:stretch>
                  <a:fillRect b="-11475"/>
                </a:stretch>
              </a:blipFill>
            </p:spPr>
            <p:txBody>
              <a:bodyPr/>
              <a:lstStyle/>
              <a:p>
                <a:r>
                  <a:rPr lang="es-CO">
                    <a:noFill/>
                  </a:rPr>
                  <a:t> </a:t>
                </a:r>
              </a:p>
            </p:txBody>
          </p:sp>
        </mc:Fallback>
      </mc:AlternateContent>
      <p:sp>
        <p:nvSpPr>
          <p:cNvPr id="14" name="Rectangle 38">
            <a:extLst>
              <a:ext uri="{FF2B5EF4-FFF2-40B4-BE49-F238E27FC236}">
                <a16:creationId xmlns:a16="http://schemas.microsoft.com/office/drawing/2014/main" id="{2E2393F6-D8C5-474B-94AF-8F6FA1F5C04A}"/>
              </a:ext>
            </a:extLst>
          </p:cNvPr>
          <p:cNvSpPr/>
          <p:nvPr/>
        </p:nvSpPr>
        <p:spPr>
          <a:xfrm>
            <a:off x="510969" y="1574359"/>
            <a:ext cx="2208000" cy="828454"/>
          </a:xfrm>
          <a:prstGeom prst="roundRect">
            <a:avLst/>
          </a:prstGeom>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133" dirty="0">
                <a:solidFill>
                  <a:schemeClr val="bg2">
                    <a:lumMod val="10000"/>
                  </a:schemeClr>
                </a:solidFill>
                <a:latin typeface="Ancizar Sans" panose="020B0602040300000003" pitchFamily="34" charset="0"/>
              </a:rPr>
              <a:t>N variables de decisión </a:t>
            </a:r>
          </a:p>
        </p:txBody>
      </p:sp>
      <p:sp>
        <p:nvSpPr>
          <p:cNvPr id="15" name="Rectangle 38">
            <a:extLst>
              <a:ext uri="{FF2B5EF4-FFF2-40B4-BE49-F238E27FC236}">
                <a16:creationId xmlns:a16="http://schemas.microsoft.com/office/drawing/2014/main" id="{F49FDEBD-3B8B-4BE9-9531-1D9802CD5E84}"/>
              </a:ext>
            </a:extLst>
          </p:cNvPr>
          <p:cNvSpPr/>
          <p:nvPr/>
        </p:nvSpPr>
        <p:spPr>
          <a:xfrm>
            <a:off x="611034" y="3175805"/>
            <a:ext cx="2007870" cy="465305"/>
          </a:xfrm>
          <a:prstGeom prst="roundRect">
            <a:avLst/>
          </a:prstGeom>
        </p:spPr>
        <p:style>
          <a:lnRef idx="2">
            <a:schemeClr val="accent4"/>
          </a:lnRef>
          <a:fillRef idx="1">
            <a:schemeClr val="lt1"/>
          </a:fillRef>
          <a:effectRef idx="0">
            <a:schemeClr val="accent4"/>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Función objetivo</a:t>
            </a:r>
          </a:p>
        </p:txBody>
      </p:sp>
      <p:sp>
        <p:nvSpPr>
          <p:cNvPr id="16" name="Rectangle 38">
            <a:extLst>
              <a:ext uri="{FF2B5EF4-FFF2-40B4-BE49-F238E27FC236}">
                <a16:creationId xmlns:a16="http://schemas.microsoft.com/office/drawing/2014/main" id="{03C21525-C960-49FF-877A-F4B69AD60099}"/>
              </a:ext>
            </a:extLst>
          </p:cNvPr>
          <p:cNvSpPr/>
          <p:nvPr/>
        </p:nvSpPr>
        <p:spPr>
          <a:xfrm>
            <a:off x="800841" y="4595676"/>
            <a:ext cx="1628257" cy="465305"/>
          </a:xfrm>
          <a:prstGeom prst="roundRect">
            <a:avLst/>
          </a:prstGeom>
        </p:spPr>
        <p:style>
          <a:lnRef idx="2">
            <a:schemeClr val="accent3"/>
          </a:lnRef>
          <a:fillRef idx="1">
            <a:schemeClr val="lt1"/>
          </a:fillRef>
          <a:effectRef idx="0">
            <a:schemeClr val="accent3"/>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Restricciones</a:t>
            </a:r>
          </a:p>
        </p:txBody>
      </p:sp>
      <p:sp>
        <p:nvSpPr>
          <p:cNvPr id="17" name="Rectangle 38">
            <a:extLst>
              <a:ext uri="{FF2B5EF4-FFF2-40B4-BE49-F238E27FC236}">
                <a16:creationId xmlns:a16="http://schemas.microsoft.com/office/drawing/2014/main" id="{0B1BE954-2CD9-4BC5-8A25-E029FE55A2A5}"/>
              </a:ext>
            </a:extLst>
          </p:cNvPr>
          <p:cNvSpPr/>
          <p:nvPr/>
        </p:nvSpPr>
        <p:spPr>
          <a:xfrm>
            <a:off x="889952" y="6015548"/>
            <a:ext cx="1450712" cy="465305"/>
          </a:xfrm>
          <a:prstGeom prst="roundRect">
            <a:avLst/>
          </a:prstGeom>
        </p:spPr>
        <p:style>
          <a:lnRef idx="2">
            <a:schemeClr val="accent1"/>
          </a:lnRef>
          <a:fillRef idx="1">
            <a:schemeClr val="lt1"/>
          </a:fillRef>
          <a:effectRef idx="0">
            <a:schemeClr val="accent1"/>
          </a:effectRef>
          <a:fontRef idx="minor">
            <a:schemeClr val="dk1"/>
          </a:fontRef>
        </p:style>
        <p:txBody>
          <a:bodyPr wrap="none" anchor="ctr">
            <a:spAutoFit/>
          </a:bodyPr>
          <a:lstStyle/>
          <a:p>
            <a:pPr algn="ctr"/>
            <a:r>
              <a:rPr lang="es-CO" sz="2133" dirty="0">
                <a:solidFill>
                  <a:schemeClr val="bg2">
                    <a:lumMod val="10000"/>
                  </a:schemeClr>
                </a:solidFill>
                <a:latin typeface="Ancizar Sans" panose="020B0602040300000003" pitchFamily="34" charset="0"/>
              </a:rPr>
              <a:t>Parámetros</a:t>
            </a:r>
          </a:p>
        </p:txBody>
      </p:sp>
      <p:cxnSp>
        <p:nvCxnSpPr>
          <p:cNvPr id="29" name="Conector recto 28">
            <a:extLst>
              <a:ext uri="{FF2B5EF4-FFF2-40B4-BE49-F238E27FC236}">
                <a16:creationId xmlns:a16="http://schemas.microsoft.com/office/drawing/2014/main" id="{2879A233-7C4E-41D6-87FA-18B915F11C50}"/>
              </a:ext>
            </a:extLst>
          </p:cNvPr>
          <p:cNvCxnSpPr>
            <a:cxnSpLocks/>
          </p:cNvCxnSpPr>
          <p:nvPr/>
        </p:nvCxnSpPr>
        <p:spPr>
          <a:xfrm>
            <a:off x="2932400" y="2037357"/>
            <a:ext cx="406400" cy="0"/>
          </a:xfrm>
          <a:prstGeom prst="line">
            <a:avLst/>
          </a:prstGeom>
          <a:ln w="28575">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3F243677-55A7-4965-9A72-FFAD23721FB9}"/>
              </a:ext>
            </a:extLst>
          </p:cNvPr>
          <p:cNvCxnSpPr>
            <a:cxnSpLocks/>
          </p:cNvCxnSpPr>
          <p:nvPr/>
        </p:nvCxnSpPr>
        <p:spPr>
          <a:xfrm>
            <a:off x="2932400" y="3367757"/>
            <a:ext cx="406400" cy="0"/>
          </a:xfrm>
          <a:prstGeom prst="line">
            <a:avLst/>
          </a:prstGeom>
          <a:ln w="28575">
            <a:solidFill>
              <a:srgbClr val="42BA9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FE8CE9D-B490-4FC2-9D61-98358DE678BE}"/>
              </a:ext>
            </a:extLst>
          </p:cNvPr>
          <p:cNvCxnSpPr>
            <a:cxnSpLocks/>
          </p:cNvCxnSpPr>
          <p:nvPr/>
        </p:nvCxnSpPr>
        <p:spPr>
          <a:xfrm>
            <a:off x="2932400" y="4782156"/>
            <a:ext cx="406400" cy="0"/>
          </a:xfrm>
          <a:prstGeom prst="line">
            <a:avLst/>
          </a:prstGeom>
          <a:ln w="28575">
            <a:solidFill>
              <a:srgbClr val="27CED7"/>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 name="Rectángulo: esquinas redondeadas 9">
            <a:extLst>
              <a:ext uri="{FF2B5EF4-FFF2-40B4-BE49-F238E27FC236}">
                <a16:creationId xmlns:a16="http://schemas.microsoft.com/office/drawing/2014/main" id="{70670148-AC9A-473C-8234-B97C41763102}"/>
              </a:ext>
            </a:extLst>
          </p:cNvPr>
          <p:cNvSpPr/>
          <p:nvPr/>
        </p:nvSpPr>
        <p:spPr bwMode="auto">
          <a:xfrm>
            <a:off x="4044819" y="3165429"/>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1" name="Rectángulo: esquinas redondeadas 20">
            <a:extLst>
              <a:ext uri="{FF2B5EF4-FFF2-40B4-BE49-F238E27FC236}">
                <a16:creationId xmlns:a16="http://schemas.microsoft.com/office/drawing/2014/main" id="{FC96E188-2193-418A-AC7F-8B937D5CC1D0}"/>
              </a:ext>
            </a:extLst>
          </p:cNvPr>
          <p:cNvSpPr/>
          <p:nvPr/>
        </p:nvSpPr>
        <p:spPr bwMode="auto">
          <a:xfrm>
            <a:off x="4979391" y="3148655"/>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2" name="Rectángulo: esquinas redondeadas 21">
            <a:extLst>
              <a:ext uri="{FF2B5EF4-FFF2-40B4-BE49-F238E27FC236}">
                <a16:creationId xmlns:a16="http://schemas.microsoft.com/office/drawing/2014/main" id="{0BBCECF5-905C-4AC1-96D5-28E4604B14EB}"/>
              </a:ext>
            </a:extLst>
          </p:cNvPr>
          <p:cNvSpPr/>
          <p:nvPr/>
        </p:nvSpPr>
        <p:spPr bwMode="auto">
          <a:xfrm>
            <a:off x="6365327" y="3181177"/>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3" name="Rectángulo: esquinas redondeadas 22">
            <a:extLst>
              <a:ext uri="{FF2B5EF4-FFF2-40B4-BE49-F238E27FC236}">
                <a16:creationId xmlns:a16="http://schemas.microsoft.com/office/drawing/2014/main" id="{40959227-4D91-4941-952D-D5DD4F07E991}"/>
              </a:ext>
            </a:extLst>
          </p:cNvPr>
          <p:cNvSpPr/>
          <p:nvPr/>
        </p:nvSpPr>
        <p:spPr bwMode="auto">
          <a:xfrm>
            <a:off x="5478056" y="4521489"/>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4" name="Rectángulo: esquinas redondeadas 23">
            <a:extLst>
              <a:ext uri="{FF2B5EF4-FFF2-40B4-BE49-F238E27FC236}">
                <a16:creationId xmlns:a16="http://schemas.microsoft.com/office/drawing/2014/main" id="{EA409AFF-206A-44E6-A1E5-CE43112DBC92}"/>
              </a:ext>
            </a:extLst>
          </p:cNvPr>
          <p:cNvSpPr/>
          <p:nvPr/>
        </p:nvSpPr>
        <p:spPr bwMode="auto">
          <a:xfrm>
            <a:off x="4152133" y="4554015"/>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cxnSp>
        <p:nvCxnSpPr>
          <p:cNvPr id="25" name="Conector recto 24">
            <a:extLst>
              <a:ext uri="{FF2B5EF4-FFF2-40B4-BE49-F238E27FC236}">
                <a16:creationId xmlns:a16="http://schemas.microsoft.com/office/drawing/2014/main" id="{820B40A8-EA20-4757-9245-D3622B8B75D2}"/>
              </a:ext>
            </a:extLst>
          </p:cNvPr>
          <p:cNvCxnSpPr>
            <a:cxnSpLocks/>
          </p:cNvCxnSpPr>
          <p:nvPr/>
        </p:nvCxnSpPr>
        <p:spPr>
          <a:xfrm>
            <a:off x="2946400" y="6273800"/>
            <a:ext cx="4065981" cy="0"/>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1BA60E8B-36FF-4A38-8A7E-33C2B216CD8E}"/>
              </a:ext>
            </a:extLst>
          </p:cNvPr>
          <p:cNvCxnSpPr>
            <a:cxnSpLocks/>
          </p:cNvCxnSpPr>
          <p:nvPr/>
        </p:nvCxnSpPr>
        <p:spPr>
          <a:xfrm>
            <a:off x="6998381" y="3896459"/>
            <a:ext cx="0" cy="2377341"/>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8A7B6BC3-2761-4259-B4B5-058B36A1BC7A}"/>
              </a:ext>
            </a:extLst>
          </p:cNvPr>
          <p:cNvCxnSpPr>
            <a:cxnSpLocks/>
          </p:cNvCxnSpPr>
          <p:nvPr/>
        </p:nvCxnSpPr>
        <p:spPr>
          <a:xfrm flipH="1">
            <a:off x="4152133" y="3896459"/>
            <a:ext cx="2846248" cy="0"/>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860CCE41-CB5B-444C-A6BC-5D5A24819EAC}"/>
              </a:ext>
            </a:extLst>
          </p:cNvPr>
          <p:cNvCxnSpPr>
            <a:cxnSpLocks/>
          </p:cNvCxnSpPr>
          <p:nvPr/>
        </p:nvCxnSpPr>
        <p:spPr>
          <a:xfrm flipH="1">
            <a:off x="3338800" y="5358623"/>
            <a:ext cx="3659581" cy="0"/>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F1B47012-BA53-49AE-B83F-B257285C1DC0}"/>
              </a:ext>
            </a:extLst>
          </p:cNvPr>
          <p:cNvCxnSpPr>
            <a:cxnSpLocks/>
          </p:cNvCxnSpPr>
          <p:nvPr/>
        </p:nvCxnSpPr>
        <p:spPr>
          <a:xfrm flipH="1">
            <a:off x="4169551" y="3648083"/>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5E930836-598E-47A2-A30A-FFB861E92E14}"/>
              </a:ext>
            </a:extLst>
          </p:cNvPr>
          <p:cNvCxnSpPr>
            <a:cxnSpLocks/>
          </p:cNvCxnSpPr>
          <p:nvPr/>
        </p:nvCxnSpPr>
        <p:spPr>
          <a:xfrm flipH="1">
            <a:off x="5098250" y="362861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37D8AC06-243A-4B02-8D0C-B13ED9463DC9}"/>
              </a:ext>
            </a:extLst>
          </p:cNvPr>
          <p:cNvCxnSpPr>
            <a:cxnSpLocks/>
          </p:cNvCxnSpPr>
          <p:nvPr/>
        </p:nvCxnSpPr>
        <p:spPr>
          <a:xfrm flipH="1">
            <a:off x="6485327" y="3649064"/>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99025A69-0F71-4E4F-A62C-ADA464BC6522}"/>
              </a:ext>
            </a:extLst>
          </p:cNvPr>
          <p:cNvCxnSpPr>
            <a:cxnSpLocks/>
          </p:cNvCxnSpPr>
          <p:nvPr/>
        </p:nvCxnSpPr>
        <p:spPr>
          <a:xfrm flipH="1">
            <a:off x="3352800" y="508656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2B7CFB90-0CEF-4982-8211-CE413335FC83}"/>
              </a:ext>
            </a:extLst>
          </p:cNvPr>
          <p:cNvCxnSpPr>
            <a:cxnSpLocks/>
          </p:cNvCxnSpPr>
          <p:nvPr/>
        </p:nvCxnSpPr>
        <p:spPr>
          <a:xfrm flipH="1">
            <a:off x="5598056" y="5065185"/>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6EB88E0B-91AD-441D-ACAE-EAA96047ADD9}"/>
              </a:ext>
            </a:extLst>
          </p:cNvPr>
          <p:cNvSpPr txBox="1"/>
          <p:nvPr/>
        </p:nvSpPr>
        <p:spPr>
          <a:xfrm>
            <a:off x="7179899" y="2752980"/>
            <a:ext cx="5039443" cy="2144498"/>
          </a:xfrm>
          <a:prstGeom prst="rect">
            <a:avLst/>
          </a:prstGeom>
          <a:noFill/>
        </p:spPr>
        <p:txBody>
          <a:bodyPr wrap="square">
            <a:spAutoFit/>
          </a:bodyPr>
          <a:lstStyle/>
          <a:p>
            <a:pPr algn="ctr"/>
            <a:r>
              <a:rPr lang="es-ES" sz="2667" b="1" dirty="0">
                <a:solidFill>
                  <a:schemeClr val="accent4"/>
                </a:solidFill>
                <a:latin typeface="Ancizar Sans Extrabold" panose="020B0902040300000003" pitchFamily="34" charset="0"/>
              </a:rPr>
              <a:t>El problema es elegir los valores de las variables de decisión de manera que se </a:t>
            </a:r>
            <a:r>
              <a:rPr lang="es-ES" sz="2667" b="1" dirty="0">
                <a:solidFill>
                  <a:srgbClr val="FF0000"/>
                </a:solidFill>
                <a:latin typeface="Ancizar Sans Extrabold" panose="020B0902040300000003" pitchFamily="34" charset="0"/>
              </a:rPr>
              <a:t>maximice</a:t>
            </a:r>
            <a:r>
              <a:rPr lang="es-ES" sz="2667" b="1" dirty="0">
                <a:solidFill>
                  <a:schemeClr val="accent4"/>
                </a:solidFill>
                <a:latin typeface="Ancizar Sans Extrabold" panose="020B0902040300000003" pitchFamily="34" charset="0"/>
              </a:rPr>
              <a:t>/ </a:t>
            </a:r>
            <a:r>
              <a:rPr lang="es-ES" sz="2667" b="1" dirty="0">
                <a:solidFill>
                  <a:srgbClr val="FF0000"/>
                </a:solidFill>
                <a:latin typeface="Ancizar Sans Extrabold" panose="020B0902040300000003" pitchFamily="34" charset="0"/>
              </a:rPr>
              <a:t>minimice </a:t>
            </a:r>
            <a:r>
              <a:rPr lang="es-ES" sz="2667" b="1" dirty="0">
                <a:solidFill>
                  <a:schemeClr val="accent4"/>
                </a:solidFill>
                <a:latin typeface="Ancizar Sans Extrabold" panose="020B0902040300000003" pitchFamily="34" charset="0"/>
              </a:rPr>
              <a:t>la función objetivo, sujeta a las restricciones dadas.</a:t>
            </a:r>
          </a:p>
        </p:txBody>
      </p:sp>
      <p:sp>
        <p:nvSpPr>
          <p:cNvPr id="35" name="Rectángulo: esquinas redondeadas 22">
            <a:extLst>
              <a:ext uri="{FF2B5EF4-FFF2-40B4-BE49-F238E27FC236}">
                <a16:creationId xmlns:a16="http://schemas.microsoft.com/office/drawing/2014/main" id="{DB215DB4-FDF2-494A-80D3-C9A11F15D05D}"/>
              </a:ext>
            </a:extLst>
          </p:cNvPr>
          <p:cNvSpPr/>
          <p:nvPr/>
        </p:nvSpPr>
        <p:spPr bwMode="auto">
          <a:xfrm>
            <a:off x="3251200" y="4546600"/>
            <a:ext cx="240000" cy="434379"/>
          </a:xfrm>
          <a:prstGeom prst="roundRect">
            <a:avLst/>
          </a:prstGeom>
          <a:noFill/>
          <a:ln w="19050">
            <a:solidFill>
              <a:srgbClr val="1CADE4"/>
            </a:solid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cxnSp>
        <p:nvCxnSpPr>
          <p:cNvPr id="36" name="Conector recto 35">
            <a:extLst>
              <a:ext uri="{FF2B5EF4-FFF2-40B4-BE49-F238E27FC236}">
                <a16:creationId xmlns:a16="http://schemas.microsoft.com/office/drawing/2014/main" id="{5C1AEAFD-84F4-CD43-BB54-6F98AC467266}"/>
              </a:ext>
            </a:extLst>
          </p:cNvPr>
          <p:cNvCxnSpPr>
            <a:cxnSpLocks/>
          </p:cNvCxnSpPr>
          <p:nvPr/>
        </p:nvCxnSpPr>
        <p:spPr>
          <a:xfrm flipH="1">
            <a:off x="4267200" y="5054600"/>
            <a:ext cx="1141" cy="248376"/>
          </a:xfrm>
          <a:prstGeom prst="line">
            <a:avLst/>
          </a:prstGeom>
          <a:ln w="28575">
            <a:solidFill>
              <a:srgbClr val="1CADE4"/>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876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GENERALIDADES</a:t>
            </a:r>
            <a:endParaRPr/>
          </a:p>
        </p:txBody>
      </p:sp>
      <p:sp>
        <p:nvSpPr>
          <p:cNvPr id="151" name="Google Shape;151;p2"/>
          <p:cNvSpPr txBox="1">
            <a:spLocks noGrp="1"/>
          </p:cNvSpPr>
          <p:nvPr>
            <p:ph idx="1"/>
          </p:nvPr>
        </p:nvSpPr>
        <p:spPr>
          <a:xfrm>
            <a:off x="685800" y="1690688"/>
            <a:ext cx="10820400" cy="1110114"/>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ts val="2200"/>
              <a:buChar char="•"/>
            </a:pPr>
            <a:r>
              <a:rPr lang="es-MX" dirty="0"/>
              <a:t>Maximización, cuando lo que se persigue es el máximo de utilidad o ingreso.</a:t>
            </a:r>
            <a:endParaRPr dirty="0"/>
          </a:p>
          <a:p>
            <a:pPr marL="228600" lvl="0" indent="-228600" algn="l" rtl="0">
              <a:lnSpc>
                <a:spcPct val="90000"/>
              </a:lnSpc>
              <a:spcBef>
                <a:spcPts val="1000"/>
              </a:spcBef>
              <a:spcAft>
                <a:spcPts val="0"/>
              </a:spcAft>
              <a:buClr>
                <a:schemeClr val="dk1"/>
              </a:buClr>
              <a:buSzPts val="2200"/>
              <a:buChar char="•"/>
            </a:pPr>
            <a:r>
              <a:rPr lang="es-MX" dirty="0"/>
              <a:t>Minimización, cuando se persigue un mínimo de costos o egresos de una empresa.</a:t>
            </a:r>
            <a:endParaRPr dirty="0"/>
          </a:p>
        </p:txBody>
      </p:sp>
      <p:sp>
        <p:nvSpPr>
          <p:cNvPr id="152" name="Google Shape;152;p2"/>
          <p:cNvSpPr txBox="1"/>
          <p:nvPr/>
        </p:nvSpPr>
        <p:spPr>
          <a:xfrm>
            <a:off x="838200" y="3016251"/>
            <a:ext cx="10820400" cy="2942924"/>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l" rtl="0">
              <a:lnSpc>
                <a:spcPct val="90000"/>
              </a:lnSpc>
              <a:spcBef>
                <a:spcPts val="0"/>
              </a:spcBef>
              <a:spcAft>
                <a:spcPts val="0"/>
              </a:spcAft>
              <a:buClr>
                <a:schemeClr val="dk1"/>
              </a:buClr>
              <a:buSzPct val="100000"/>
              <a:buFont typeface="Arial"/>
              <a:buNone/>
            </a:pPr>
            <a:r>
              <a:rPr lang="es-MX" sz="2200" b="0" i="0" u="none" strike="noStrike" cap="none" dirty="0">
                <a:solidFill>
                  <a:schemeClr val="dk1"/>
                </a:solidFill>
                <a:latin typeface="Century Gothic"/>
                <a:ea typeface="Century Gothic"/>
                <a:cs typeface="Century Gothic"/>
                <a:sym typeface="Century Gothic"/>
              </a:rPr>
              <a:t>EJEMPLO</a:t>
            </a:r>
            <a:endParaRPr dirty="0"/>
          </a:p>
          <a:p>
            <a:pPr marL="0" marR="0" lvl="0" indent="0" algn="l" rtl="0">
              <a:lnSpc>
                <a:spcPct val="90000"/>
              </a:lnSpc>
              <a:spcBef>
                <a:spcPts val="1000"/>
              </a:spcBef>
              <a:spcAft>
                <a:spcPts val="0"/>
              </a:spcAft>
              <a:buClr>
                <a:schemeClr val="dk1"/>
              </a:buClr>
              <a:buSzPct val="100000"/>
              <a:buFont typeface="Arial"/>
              <a:buNone/>
            </a:pPr>
            <a:r>
              <a:rPr lang="es-MX" sz="2200" b="0" i="0" u="none" strike="noStrike" cap="none" dirty="0">
                <a:solidFill>
                  <a:schemeClr val="dk1"/>
                </a:solidFill>
                <a:latin typeface="Century Gothic"/>
                <a:ea typeface="Century Gothic"/>
                <a:cs typeface="Century Gothic"/>
                <a:sym typeface="Century Gothic"/>
              </a:rPr>
              <a:t>Una fábrica de muebles produce sillas, mesas y escritorios para los cuales ha establecido que rinden una contribución a las utilidades de $5.000, $8.000 y $6.000 por unidad respectivamente.</a:t>
            </a:r>
            <a:endParaRPr dirty="0"/>
          </a:p>
          <a:p>
            <a:pPr marL="0" marR="0" lvl="0" indent="0" algn="l" rtl="0">
              <a:lnSpc>
                <a:spcPct val="90000"/>
              </a:lnSpc>
              <a:spcBef>
                <a:spcPts val="1000"/>
              </a:spcBef>
              <a:spcAft>
                <a:spcPts val="0"/>
              </a:spcAft>
              <a:buClr>
                <a:schemeClr val="dk1"/>
              </a:buClr>
              <a:buSzPct val="100000"/>
              <a:buFont typeface="Arial"/>
              <a:buNone/>
            </a:pPr>
            <a:r>
              <a:rPr lang="es-MX" sz="2200" b="0" i="0" u="none" strike="noStrike" cap="none" dirty="0">
                <a:solidFill>
                  <a:schemeClr val="dk1"/>
                </a:solidFill>
                <a:latin typeface="Century Gothic"/>
                <a:ea typeface="Century Gothic"/>
                <a:cs typeface="Century Gothic"/>
                <a:sym typeface="Century Gothic"/>
              </a:rPr>
              <a:t>Para la producción de dichos artículos la compañía cuenta con una disponibilidad semanal de 100 metros de madera, 150 metros de tubo y 120 horas de mano de obra (horas-hombre).</a:t>
            </a:r>
            <a:endParaRPr dirty="0"/>
          </a:p>
          <a:p>
            <a:pPr marL="0" marR="0" lvl="0" indent="0" algn="l" rtl="0">
              <a:lnSpc>
                <a:spcPct val="90000"/>
              </a:lnSpc>
              <a:spcBef>
                <a:spcPts val="1000"/>
              </a:spcBef>
              <a:spcAft>
                <a:spcPts val="0"/>
              </a:spcAft>
              <a:buClr>
                <a:schemeClr val="dk1"/>
              </a:buClr>
              <a:buSzPct val="100000"/>
              <a:buFont typeface="Arial"/>
              <a:buNone/>
            </a:pPr>
            <a:r>
              <a:rPr lang="es-MX" sz="2200" b="0" i="0" u="none" strike="noStrike" cap="none" dirty="0">
                <a:solidFill>
                  <a:schemeClr val="dk1"/>
                </a:solidFill>
                <a:latin typeface="Century Gothic"/>
                <a:ea typeface="Century Gothic"/>
                <a:cs typeface="Century Gothic"/>
                <a:sym typeface="Century Gothic"/>
              </a:rPr>
              <a:t>Además, mediante un estudio se ha determinado que para producir una silla se requieren 5 metros de madera, 3 metros de tubo y 4 horas de mano de obra; para producir una mesa se necesitan 3 metros de madera, 6 metros de tubo y 3 horas hombre de trabajo; mientras que para producir un escritorio se requieren 7 metros de madera, 4 metros de tubo y 3 horas de mano de obra.</a:t>
            </a:r>
            <a:endParaRPr sz="22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p:sp>
        <p:nvSpPr>
          <p:cNvPr id="10" name="CuadroTexto 9">
            <a:extLst>
              <a:ext uri="{FF2B5EF4-FFF2-40B4-BE49-F238E27FC236}">
                <a16:creationId xmlns:a16="http://schemas.microsoft.com/office/drawing/2014/main" id="{A45A7C0E-288B-482F-8EC4-108A9EC12932}"/>
              </a:ext>
            </a:extLst>
          </p:cNvPr>
          <p:cNvSpPr txBox="1"/>
          <p:nvPr/>
        </p:nvSpPr>
        <p:spPr>
          <a:xfrm>
            <a:off x="1320800" y="4343401"/>
            <a:ext cx="2032000" cy="666786"/>
          </a:xfrm>
          <a:prstGeom prst="rect">
            <a:avLst/>
          </a:prstGeom>
          <a:noFill/>
        </p:spPr>
        <p:txBody>
          <a:bodyPr wrap="square">
            <a:spAutoFit/>
          </a:bodyPr>
          <a:lstStyle/>
          <a:p>
            <a:r>
              <a:rPr lang="es-ES" sz="3733" dirty="0">
                <a:solidFill>
                  <a:schemeClr val="accent4"/>
                </a:solidFill>
                <a:latin typeface="Ancizar Sans Black" panose="020B0A02040300000003" pitchFamily="34" charset="0"/>
              </a:rPr>
              <a:t>Ventajas</a:t>
            </a:r>
          </a:p>
        </p:txBody>
      </p:sp>
      <p:sp>
        <p:nvSpPr>
          <p:cNvPr id="11" name="Rectangle 38">
            <a:extLst>
              <a:ext uri="{FF2B5EF4-FFF2-40B4-BE49-F238E27FC236}">
                <a16:creationId xmlns:a16="http://schemas.microsoft.com/office/drawing/2014/main" id="{114B0CB3-6659-44DF-A7F1-D31D3624D4A7}"/>
              </a:ext>
            </a:extLst>
          </p:cNvPr>
          <p:cNvSpPr/>
          <p:nvPr/>
        </p:nvSpPr>
        <p:spPr>
          <a:xfrm>
            <a:off x="3962401" y="1905001"/>
            <a:ext cx="7366001" cy="4154984"/>
          </a:xfrm>
          <a:prstGeom prst="rect">
            <a:avLst/>
          </a:prstGeom>
        </p:spPr>
        <p:txBody>
          <a:bodyPr wrap="square">
            <a:spAutoFit/>
          </a:bodyPr>
          <a:lstStyle/>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Describe un problema en forma mucho más concisa</a:t>
            </a:r>
          </a:p>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Hace más comprensible toda la estructura del problema </a:t>
            </a:r>
          </a:p>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Ayuda a revelar las relaciones importantes de causa-efecto. </a:t>
            </a:r>
          </a:p>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Indica con mayor claridad qué datos adicionales son importantes para el análisis</a:t>
            </a:r>
          </a:p>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Facilita el manejo total del problema y, al mismo tiempo, el estudio de sus interrelaciones. </a:t>
            </a:r>
          </a:p>
          <a:p>
            <a:pPr marL="380990" indent="-380990">
              <a:buFont typeface="Arial" panose="020B0604020202020204" pitchFamily="34" charset="0"/>
              <a:buChar char="•"/>
            </a:pPr>
            <a:r>
              <a:rPr lang="es-ES" sz="2400" dirty="0">
                <a:solidFill>
                  <a:schemeClr val="bg2">
                    <a:lumMod val="10000"/>
                  </a:schemeClr>
                </a:solidFill>
                <a:latin typeface="Ancizar Sans" panose="020B0602040300000003" pitchFamily="34" charset="0"/>
              </a:rPr>
              <a:t>Forma un puente para el empleo de técnicas matemáticas y computadoras de alto poder para analizar el problema. </a:t>
            </a:r>
          </a:p>
        </p:txBody>
      </p:sp>
      <p:pic>
        <p:nvPicPr>
          <p:cNvPr id="3" name="Gráfico 2" descr="Señal de pulgar hacia arriba  con relleno sólido">
            <a:extLst>
              <a:ext uri="{FF2B5EF4-FFF2-40B4-BE49-F238E27FC236}">
                <a16:creationId xmlns:a16="http://schemas.microsoft.com/office/drawing/2014/main" id="{2AC77D59-7B25-446D-BD17-17B0B1E34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7000" y="2408675"/>
            <a:ext cx="1879600" cy="1879600"/>
          </a:xfrm>
          <a:prstGeom prst="rect">
            <a:avLst/>
          </a:prstGeom>
        </p:spPr>
      </p:pic>
    </p:spTree>
    <p:extLst>
      <p:ext uri="{BB962C8B-B14F-4D97-AF65-F5344CB8AC3E}">
        <p14:creationId xmlns:p14="http://schemas.microsoft.com/office/powerpoint/2010/main" val="36765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9"/>
            <a:ext cx="10363200" cy="748988"/>
          </a:xfrm>
          <a:prstGeom prst="rect">
            <a:avLst/>
          </a:prstGeom>
          <a:noFill/>
        </p:spPr>
        <p:txBody>
          <a:bodyPr wrap="square">
            <a:spAutoFit/>
          </a:bodyPr>
          <a:lstStyle/>
          <a:p>
            <a:r>
              <a:rPr lang="es-ES" sz="4267" dirty="0">
                <a:latin typeface="Ancizar Sans Black" panose="020B0A02040300000003" pitchFamily="34" charset="0"/>
              </a:rPr>
              <a:t>2.2 Formulación de un modelo matemático</a:t>
            </a:r>
          </a:p>
        </p:txBody>
      </p:sp>
      <p:sp>
        <p:nvSpPr>
          <p:cNvPr id="11" name="Rectangle 38">
            <a:extLst>
              <a:ext uri="{FF2B5EF4-FFF2-40B4-BE49-F238E27FC236}">
                <a16:creationId xmlns:a16="http://schemas.microsoft.com/office/drawing/2014/main" id="{114B0CB3-6659-44DF-A7F1-D31D3624D4A7}"/>
              </a:ext>
            </a:extLst>
          </p:cNvPr>
          <p:cNvSpPr/>
          <p:nvPr/>
        </p:nvSpPr>
        <p:spPr>
          <a:xfrm>
            <a:off x="934660" y="3221635"/>
            <a:ext cx="3648000" cy="1200329"/>
          </a:xfrm>
          <a:prstGeom prst="rect">
            <a:avLst/>
          </a:prstGeom>
          <a:solidFill>
            <a:schemeClr val="accent4">
              <a:lumMod val="40000"/>
              <a:lumOff val="60000"/>
            </a:schemeClr>
          </a:solidFill>
        </p:spPr>
        <p:txBody>
          <a:bodyPr wrap="square" anchor="ctr">
            <a:spAutoFit/>
          </a:bodyPr>
          <a:lstStyle/>
          <a:p>
            <a:pPr algn="ctr"/>
            <a:r>
              <a:rPr lang="es-ES" sz="2400" dirty="0">
                <a:solidFill>
                  <a:schemeClr val="bg2">
                    <a:lumMod val="10000"/>
                  </a:schemeClr>
                </a:solidFill>
                <a:latin typeface="Ancizar Sans" panose="020B0602040300000003" pitchFamily="34" charset="0"/>
              </a:rPr>
              <a:t>Debido a que un modelo es una simplificación del problema</a:t>
            </a:r>
          </a:p>
        </p:txBody>
      </p:sp>
      <p:sp>
        <p:nvSpPr>
          <p:cNvPr id="7" name="CuadroTexto 6">
            <a:extLst>
              <a:ext uri="{FF2B5EF4-FFF2-40B4-BE49-F238E27FC236}">
                <a16:creationId xmlns:a16="http://schemas.microsoft.com/office/drawing/2014/main" id="{FE42A5FA-2BD5-4C6C-93B4-4DE1C085FA26}"/>
              </a:ext>
            </a:extLst>
          </p:cNvPr>
          <p:cNvSpPr txBox="1"/>
          <p:nvPr/>
        </p:nvSpPr>
        <p:spPr>
          <a:xfrm>
            <a:off x="6502400" y="3022600"/>
            <a:ext cx="3648000" cy="1569660"/>
          </a:xfrm>
          <a:prstGeom prst="rect">
            <a:avLst/>
          </a:prstGeom>
          <a:solidFill>
            <a:schemeClr val="accent2">
              <a:lumMod val="40000"/>
              <a:lumOff val="60000"/>
            </a:schemeClr>
          </a:solidFill>
        </p:spPr>
        <p:txBody>
          <a:bodyPr wrap="square">
            <a:spAutoFit/>
          </a:bodyPr>
          <a:lstStyle/>
          <a:p>
            <a:pPr algn="ctr"/>
            <a:r>
              <a:rPr lang="es-ES" sz="2400" dirty="0">
                <a:solidFill>
                  <a:schemeClr val="bg2">
                    <a:lumMod val="10000"/>
                  </a:schemeClr>
                </a:solidFill>
                <a:latin typeface="Ancizar Sans" panose="020B0602040300000003" pitchFamily="34" charset="0"/>
              </a:rPr>
              <a:t>Debe tenerse cuidado de que el modelo sea siempre una representación válida del problema. </a:t>
            </a:r>
            <a:endParaRPr lang="es-ES" sz="2400" dirty="0"/>
          </a:p>
        </p:txBody>
      </p:sp>
      <p:sp>
        <p:nvSpPr>
          <p:cNvPr id="8" name="Flecha: a la derecha 7">
            <a:extLst>
              <a:ext uri="{FF2B5EF4-FFF2-40B4-BE49-F238E27FC236}">
                <a16:creationId xmlns:a16="http://schemas.microsoft.com/office/drawing/2014/main" id="{1F3BAA3C-A62E-4C7D-BD3A-636BB9AC07CA}"/>
              </a:ext>
            </a:extLst>
          </p:cNvPr>
          <p:cNvSpPr/>
          <p:nvPr/>
        </p:nvSpPr>
        <p:spPr bwMode="auto">
          <a:xfrm>
            <a:off x="5137338" y="3474030"/>
            <a:ext cx="797685" cy="697581"/>
          </a:xfrm>
          <a:prstGeom prst="rightArrow">
            <a:avLst/>
          </a:prstGeom>
          <a:solidFill>
            <a:schemeClr val="tx2"/>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pic>
        <p:nvPicPr>
          <p:cNvPr id="9" name="Imagen 8" descr="Forma&#10;&#10;Descripción generada automáticamente con confianza baja">
            <a:extLst>
              <a:ext uri="{FF2B5EF4-FFF2-40B4-BE49-F238E27FC236}">
                <a16:creationId xmlns:a16="http://schemas.microsoft.com/office/drawing/2014/main" id="{BAF9B5A0-835D-4C9A-AA07-70D5D9D98FC7}"/>
              </a:ext>
            </a:extLst>
          </p:cNvPr>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48800" y="4038600"/>
            <a:ext cx="2037120" cy="2037120"/>
          </a:xfrm>
          <a:prstGeom prst="rect">
            <a:avLst/>
          </a:prstGeom>
        </p:spPr>
      </p:pic>
    </p:spTree>
    <p:extLst>
      <p:ext uri="{BB962C8B-B14F-4D97-AF65-F5344CB8AC3E}">
        <p14:creationId xmlns:p14="http://schemas.microsoft.com/office/powerpoint/2010/main" val="143293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8" y="505829"/>
            <a:ext cx="10972801" cy="748988"/>
          </a:xfrm>
          <a:prstGeom prst="rect">
            <a:avLst/>
          </a:prstGeom>
          <a:noFill/>
        </p:spPr>
        <p:txBody>
          <a:bodyPr wrap="square">
            <a:spAutoFit/>
          </a:bodyPr>
          <a:lstStyle/>
          <a:p>
            <a:r>
              <a:rPr lang="es-ES" sz="4267" dirty="0">
                <a:latin typeface="Ancizar Sans Black" panose="020B0A02040300000003" pitchFamily="34" charset="0"/>
              </a:rPr>
              <a:t>2.3 Obtención de soluciones a partir del modelo</a:t>
            </a:r>
          </a:p>
        </p:txBody>
      </p:sp>
      <p:sp>
        <p:nvSpPr>
          <p:cNvPr id="10" name="CuadroTexto 9">
            <a:extLst>
              <a:ext uri="{FF2B5EF4-FFF2-40B4-BE49-F238E27FC236}">
                <a16:creationId xmlns:a16="http://schemas.microsoft.com/office/drawing/2014/main" id="{33BCC328-2610-407E-8A29-3BC28C8242C8}"/>
              </a:ext>
            </a:extLst>
          </p:cNvPr>
          <p:cNvSpPr txBox="1"/>
          <p:nvPr/>
        </p:nvSpPr>
        <p:spPr>
          <a:xfrm>
            <a:off x="1930400" y="1935738"/>
            <a:ext cx="8331200" cy="830997"/>
          </a:xfrm>
          <a:prstGeom prst="rect">
            <a:avLst/>
          </a:prstGeom>
          <a:noFill/>
        </p:spPr>
        <p:txBody>
          <a:bodyPr wrap="square">
            <a:spAutoFit/>
          </a:bodyPr>
          <a:lstStyle/>
          <a:p>
            <a:pPr algn="ctr"/>
            <a:r>
              <a:rPr lang="es-ES" sz="2400" dirty="0">
                <a:latin typeface="Ancizar Sans" panose="020B0602040300000003" pitchFamily="34" charset="0"/>
              </a:rPr>
              <a:t>Consiste en desarrollar un procedimiento, por lo general en computadora, para obtener una solución a partir de este modelo</a:t>
            </a:r>
          </a:p>
        </p:txBody>
      </p:sp>
      <p:sp>
        <p:nvSpPr>
          <p:cNvPr id="12" name="Rectangle 38">
            <a:extLst>
              <a:ext uri="{FF2B5EF4-FFF2-40B4-BE49-F238E27FC236}">
                <a16:creationId xmlns:a16="http://schemas.microsoft.com/office/drawing/2014/main" id="{D045351C-8E99-4E8E-A8C1-A50D69759AFF}"/>
              </a:ext>
            </a:extLst>
          </p:cNvPr>
          <p:cNvSpPr/>
          <p:nvPr/>
        </p:nvSpPr>
        <p:spPr>
          <a:xfrm>
            <a:off x="1901897" y="4102495"/>
            <a:ext cx="3648000" cy="461665"/>
          </a:xfrm>
          <a:prstGeom prst="rect">
            <a:avLst/>
          </a:prstGeom>
          <a:solidFill>
            <a:schemeClr val="accent4">
              <a:lumMod val="40000"/>
              <a:lumOff val="60000"/>
            </a:schemeClr>
          </a:solidFill>
        </p:spPr>
        <p:txBody>
          <a:bodyPr wrap="square" anchor="ctr">
            <a:spAutoFit/>
          </a:bodyPr>
          <a:lstStyle/>
          <a:p>
            <a:pPr algn="ctr"/>
            <a:r>
              <a:rPr lang="es-ES" sz="2400" dirty="0">
                <a:solidFill>
                  <a:schemeClr val="bg2">
                    <a:lumMod val="10000"/>
                  </a:schemeClr>
                </a:solidFill>
                <a:latin typeface="Ancizar Sans" panose="020B0602040300000003" pitchFamily="34" charset="0"/>
              </a:rPr>
              <a:t>Busca una solución optima</a:t>
            </a:r>
          </a:p>
        </p:txBody>
      </p:sp>
      <p:sp>
        <p:nvSpPr>
          <p:cNvPr id="13" name="CuadroTexto 12">
            <a:extLst>
              <a:ext uri="{FF2B5EF4-FFF2-40B4-BE49-F238E27FC236}">
                <a16:creationId xmlns:a16="http://schemas.microsoft.com/office/drawing/2014/main" id="{BC354C95-FD04-444B-BC61-28B4CE2CDD32}"/>
              </a:ext>
            </a:extLst>
          </p:cNvPr>
          <p:cNvSpPr txBox="1"/>
          <p:nvPr/>
        </p:nvSpPr>
        <p:spPr>
          <a:xfrm>
            <a:off x="6642103" y="3534128"/>
            <a:ext cx="3648000" cy="1569660"/>
          </a:xfrm>
          <a:prstGeom prst="rect">
            <a:avLst/>
          </a:prstGeom>
          <a:solidFill>
            <a:schemeClr val="accent2">
              <a:lumMod val="40000"/>
              <a:lumOff val="60000"/>
            </a:schemeClr>
          </a:solidFill>
        </p:spPr>
        <p:txBody>
          <a:bodyPr wrap="square">
            <a:spAutoFit/>
          </a:bodyPr>
          <a:lstStyle/>
          <a:p>
            <a:pPr algn="ctr"/>
            <a:r>
              <a:rPr lang="es-ES" sz="2400" dirty="0">
                <a:latin typeface="Ancizar Sans" panose="020B0602040300000003" pitchFamily="34" charset="0"/>
              </a:rPr>
              <a:t>Buscar una solución que sea “lo suficientemente buena” para el problema que se enfrenta</a:t>
            </a:r>
          </a:p>
        </p:txBody>
      </p:sp>
      <p:sp>
        <p:nvSpPr>
          <p:cNvPr id="3" name="Distinto de 2">
            <a:extLst>
              <a:ext uri="{FF2B5EF4-FFF2-40B4-BE49-F238E27FC236}">
                <a16:creationId xmlns:a16="http://schemas.microsoft.com/office/drawing/2014/main" id="{29A6FA1B-2318-4024-9E63-397AF9337871}"/>
              </a:ext>
            </a:extLst>
          </p:cNvPr>
          <p:cNvSpPr/>
          <p:nvPr/>
        </p:nvSpPr>
        <p:spPr bwMode="auto">
          <a:xfrm>
            <a:off x="5740400" y="4168678"/>
            <a:ext cx="711200" cy="455373"/>
          </a:xfrm>
          <a:prstGeom prst="mathNotEqual">
            <a:avLst/>
          </a:prstGeom>
          <a:solidFill>
            <a:schemeClr val="tx2"/>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E7D63578-617C-4D54-803B-9611C7F223E5}"/>
              </a:ext>
            </a:extLst>
          </p:cNvPr>
          <p:cNvSpPr txBox="1"/>
          <p:nvPr/>
        </p:nvSpPr>
        <p:spPr>
          <a:xfrm>
            <a:off x="1901897" y="3047886"/>
            <a:ext cx="3648000" cy="461665"/>
          </a:xfrm>
          <a:prstGeom prst="rect">
            <a:avLst/>
          </a:prstGeom>
          <a:noFill/>
        </p:spPr>
        <p:txBody>
          <a:bodyPr wrap="square">
            <a:spAutoFit/>
          </a:bodyPr>
          <a:lstStyle/>
          <a:p>
            <a:pPr algn="ctr"/>
            <a:r>
              <a:rPr lang="es-ES" sz="2400" b="1" dirty="0">
                <a:solidFill>
                  <a:schemeClr val="accent4"/>
                </a:solidFill>
                <a:latin typeface="Ancizar Sans" panose="020B0602040300000003" pitchFamily="34" charset="0"/>
              </a:rPr>
              <a:t>Optimizar</a:t>
            </a:r>
          </a:p>
        </p:txBody>
      </p:sp>
      <p:sp>
        <p:nvSpPr>
          <p:cNvPr id="15" name="CuadroTexto 14">
            <a:extLst>
              <a:ext uri="{FF2B5EF4-FFF2-40B4-BE49-F238E27FC236}">
                <a16:creationId xmlns:a16="http://schemas.microsoft.com/office/drawing/2014/main" id="{AAB02F28-FEC8-402A-BF01-D30615423E8E}"/>
              </a:ext>
            </a:extLst>
          </p:cNvPr>
          <p:cNvSpPr txBox="1"/>
          <p:nvPr/>
        </p:nvSpPr>
        <p:spPr>
          <a:xfrm>
            <a:off x="6642101" y="3085986"/>
            <a:ext cx="3648000" cy="461665"/>
          </a:xfrm>
          <a:prstGeom prst="rect">
            <a:avLst/>
          </a:prstGeom>
          <a:noFill/>
        </p:spPr>
        <p:txBody>
          <a:bodyPr wrap="square">
            <a:spAutoFit/>
          </a:bodyPr>
          <a:lstStyle/>
          <a:p>
            <a:pPr algn="ctr"/>
            <a:r>
              <a:rPr lang="es-ES" sz="2400" b="1" dirty="0">
                <a:solidFill>
                  <a:schemeClr val="accent2"/>
                </a:solidFill>
                <a:latin typeface="Ancizar Sans" panose="020B0602040300000003" pitchFamily="34" charset="0"/>
              </a:rPr>
              <a:t>Satisfizar</a:t>
            </a:r>
          </a:p>
        </p:txBody>
      </p:sp>
      <p:sp>
        <p:nvSpPr>
          <p:cNvPr id="16" name="CuadroTexto 15">
            <a:extLst>
              <a:ext uri="{FF2B5EF4-FFF2-40B4-BE49-F238E27FC236}">
                <a16:creationId xmlns:a16="http://schemas.microsoft.com/office/drawing/2014/main" id="{D44CA7EC-C8E5-49F3-B018-C25E32590E3D}"/>
              </a:ext>
            </a:extLst>
          </p:cNvPr>
          <p:cNvSpPr txBox="1"/>
          <p:nvPr/>
        </p:nvSpPr>
        <p:spPr>
          <a:xfrm>
            <a:off x="8912299" y="4785754"/>
            <a:ext cx="1450901" cy="318100"/>
          </a:xfrm>
          <a:prstGeom prst="rect">
            <a:avLst/>
          </a:prstGeom>
          <a:noFill/>
        </p:spPr>
        <p:txBody>
          <a:bodyPr wrap="square">
            <a:spAutoFit/>
          </a:bodyPr>
          <a:lstStyle/>
          <a:p>
            <a:pPr algn="r"/>
            <a:r>
              <a:rPr lang="es-ES" sz="1467" dirty="0">
                <a:solidFill>
                  <a:schemeClr val="tx1">
                    <a:lumMod val="75000"/>
                    <a:lumOff val="25000"/>
                  </a:schemeClr>
                </a:solidFill>
                <a:latin typeface="Ancizar Sans" panose="020B0602040300000003" pitchFamily="34" charset="0"/>
              </a:rPr>
              <a:t>Herbert Simon</a:t>
            </a:r>
            <a:endParaRPr lang="es-ES" sz="1467" dirty="0">
              <a:solidFill>
                <a:schemeClr val="tx1">
                  <a:lumMod val="75000"/>
                  <a:lumOff val="25000"/>
                </a:schemeClr>
              </a:solidFill>
            </a:endParaRPr>
          </a:p>
        </p:txBody>
      </p:sp>
      <p:sp>
        <p:nvSpPr>
          <p:cNvPr id="18" name="CuadroTexto 17">
            <a:extLst>
              <a:ext uri="{FF2B5EF4-FFF2-40B4-BE49-F238E27FC236}">
                <a16:creationId xmlns:a16="http://schemas.microsoft.com/office/drawing/2014/main" id="{B1319BC6-01A3-404C-9FB6-096836690D57}"/>
              </a:ext>
            </a:extLst>
          </p:cNvPr>
          <p:cNvSpPr txBox="1"/>
          <p:nvPr/>
        </p:nvSpPr>
        <p:spPr>
          <a:xfrm>
            <a:off x="1422400" y="5582710"/>
            <a:ext cx="9347200" cy="461665"/>
          </a:xfrm>
          <a:prstGeom prst="rect">
            <a:avLst/>
          </a:prstGeom>
          <a:noFill/>
        </p:spPr>
        <p:txBody>
          <a:bodyPr wrap="square">
            <a:spAutoFit/>
          </a:bodyPr>
          <a:lstStyle/>
          <a:p>
            <a:pPr algn="ctr"/>
            <a:r>
              <a:rPr lang="es-ES" sz="2400" dirty="0">
                <a:solidFill>
                  <a:schemeClr val="accent4"/>
                </a:solidFill>
                <a:latin typeface="Ancizar Sans" panose="020B0602040300000003" pitchFamily="34" charset="0"/>
              </a:rPr>
              <a:t>“Optimizar es la ciencia de lo absoluto;</a:t>
            </a:r>
            <a:r>
              <a:rPr lang="es-ES" sz="2400" dirty="0">
                <a:solidFill>
                  <a:schemeClr val="accent2"/>
                </a:solidFill>
                <a:latin typeface="Ancizar Sans" panose="020B0602040300000003" pitchFamily="34" charset="0"/>
              </a:rPr>
              <a:t> Satisfizar es el arte de lo factible”</a:t>
            </a:r>
          </a:p>
        </p:txBody>
      </p:sp>
      <p:sp>
        <p:nvSpPr>
          <p:cNvPr id="19" name="CuadroTexto 18">
            <a:extLst>
              <a:ext uri="{FF2B5EF4-FFF2-40B4-BE49-F238E27FC236}">
                <a16:creationId xmlns:a16="http://schemas.microsoft.com/office/drawing/2014/main" id="{BC3FC4B3-51F6-4FC7-9ED1-7928E9DD2AB7}"/>
              </a:ext>
            </a:extLst>
          </p:cNvPr>
          <p:cNvSpPr txBox="1"/>
          <p:nvPr/>
        </p:nvSpPr>
        <p:spPr>
          <a:xfrm>
            <a:off x="9042400" y="5993079"/>
            <a:ext cx="1450901" cy="318100"/>
          </a:xfrm>
          <a:prstGeom prst="rect">
            <a:avLst/>
          </a:prstGeom>
          <a:noFill/>
        </p:spPr>
        <p:txBody>
          <a:bodyPr wrap="square">
            <a:spAutoFit/>
          </a:bodyPr>
          <a:lstStyle/>
          <a:p>
            <a:pPr algn="r"/>
            <a:r>
              <a:rPr lang="es-ES" sz="1467" dirty="0">
                <a:solidFill>
                  <a:schemeClr val="tx1">
                    <a:lumMod val="75000"/>
                    <a:lumOff val="25000"/>
                  </a:schemeClr>
                </a:solidFill>
                <a:latin typeface="Ancizar Sans" panose="020B0602040300000003" pitchFamily="34" charset="0"/>
              </a:rPr>
              <a:t>Samuel Eilon</a:t>
            </a:r>
            <a:endParaRPr lang="es-ES" sz="1467" dirty="0">
              <a:solidFill>
                <a:schemeClr val="tx1">
                  <a:lumMod val="75000"/>
                  <a:lumOff val="25000"/>
                </a:schemeClr>
              </a:solidFill>
            </a:endParaRPr>
          </a:p>
        </p:txBody>
      </p:sp>
    </p:spTree>
    <p:extLst>
      <p:ext uri="{BB962C8B-B14F-4D97-AF65-F5344CB8AC3E}">
        <p14:creationId xmlns:p14="http://schemas.microsoft.com/office/powerpoint/2010/main" val="39011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3" grpId="0" animBg="1"/>
      <p:bldP spid="14" grpId="0"/>
      <p:bldP spid="15"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8" y="505829"/>
            <a:ext cx="10972801" cy="748988"/>
          </a:xfrm>
          <a:prstGeom prst="rect">
            <a:avLst/>
          </a:prstGeom>
          <a:noFill/>
        </p:spPr>
        <p:txBody>
          <a:bodyPr wrap="square">
            <a:spAutoFit/>
          </a:bodyPr>
          <a:lstStyle/>
          <a:p>
            <a:r>
              <a:rPr lang="es-ES" sz="4267" dirty="0">
                <a:latin typeface="Ancizar Sans Black" panose="020B0A02040300000003" pitchFamily="34" charset="0"/>
              </a:rPr>
              <a:t>2.3 Obtención de soluciones a partir del modelo</a:t>
            </a:r>
          </a:p>
        </p:txBody>
      </p:sp>
      <p:sp>
        <p:nvSpPr>
          <p:cNvPr id="10" name="CuadroTexto 9">
            <a:extLst>
              <a:ext uri="{FF2B5EF4-FFF2-40B4-BE49-F238E27FC236}">
                <a16:creationId xmlns:a16="http://schemas.microsoft.com/office/drawing/2014/main" id="{33BCC328-2610-407E-8A29-3BC28C8242C8}"/>
              </a:ext>
            </a:extLst>
          </p:cNvPr>
          <p:cNvSpPr txBox="1"/>
          <p:nvPr/>
        </p:nvSpPr>
        <p:spPr>
          <a:xfrm>
            <a:off x="1930400" y="1935738"/>
            <a:ext cx="8331200" cy="830997"/>
          </a:xfrm>
          <a:prstGeom prst="rect">
            <a:avLst/>
          </a:prstGeom>
          <a:noFill/>
        </p:spPr>
        <p:txBody>
          <a:bodyPr wrap="square">
            <a:spAutoFit/>
          </a:bodyPr>
          <a:lstStyle/>
          <a:p>
            <a:pPr algn="ctr"/>
            <a:r>
              <a:rPr lang="es-ES" sz="2400" dirty="0">
                <a:latin typeface="Ancizar Sans" panose="020B0602040300000003" pitchFamily="34" charset="0"/>
              </a:rPr>
              <a:t>Consiste en desarrollar un procedimiento, por lo general en computadora, para obtener una solución a partir de este modelo</a:t>
            </a:r>
          </a:p>
        </p:txBody>
      </p:sp>
      <p:grpSp>
        <p:nvGrpSpPr>
          <p:cNvPr id="4" name="Grupo 3">
            <a:extLst>
              <a:ext uri="{FF2B5EF4-FFF2-40B4-BE49-F238E27FC236}">
                <a16:creationId xmlns:a16="http://schemas.microsoft.com/office/drawing/2014/main" id="{9AC8AC4D-DFC7-4D56-B99A-B8B14EBA4ABE}"/>
              </a:ext>
            </a:extLst>
          </p:cNvPr>
          <p:cNvGrpSpPr/>
          <p:nvPr/>
        </p:nvGrpSpPr>
        <p:grpSpPr>
          <a:xfrm>
            <a:off x="1901898" y="3047885"/>
            <a:ext cx="8388205" cy="2055903"/>
            <a:chOff x="1321646" y="2227826"/>
            <a:chExt cx="6291154" cy="1541927"/>
          </a:xfrm>
        </p:grpSpPr>
        <p:sp>
          <p:nvSpPr>
            <p:cNvPr id="12" name="Rectangle 38">
              <a:extLst>
                <a:ext uri="{FF2B5EF4-FFF2-40B4-BE49-F238E27FC236}">
                  <a16:creationId xmlns:a16="http://schemas.microsoft.com/office/drawing/2014/main" id="{D045351C-8E99-4E8E-A8C1-A50D69759AFF}"/>
                </a:ext>
              </a:extLst>
            </p:cNvPr>
            <p:cNvSpPr/>
            <p:nvPr/>
          </p:nvSpPr>
          <p:spPr>
            <a:xfrm>
              <a:off x="1321646" y="3018783"/>
              <a:ext cx="2736000" cy="346249"/>
            </a:xfrm>
            <a:prstGeom prst="rect">
              <a:avLst/>
            </a:prstGeom>
            <a:solidFill>
              <a:schemeClr val="accent4">
                <a:lumMod val="40000"/>
                <a:lumOff val="60000"/>
              </a:schemeClr>
            </a:solidFill>
          </p:spPr>
          <p:txBody>
            <a:bodyPr wrap="square" anchor="ctr">
              <a:spAutoFit/>
            </a:bodyPr>
            <a:lstStyle/>
            <a:p>
              <a:pPr algn="ctr"/>
              <a:r>
                <a:rPr lang="es-ES" sz="2400" dirty="0">
                  <a:solidFill>
                    <a:schemeClr val="bg2">
                      <a:lumMod val="10000"/>
                    </a:schemeClr>
                  </a:solidFill>
                  <a:latin typeface="Ancizar Sans" panose="020B0602040300000003" pitchFamily="34" charset="0"/>
                </a:rPr>
                <a:t>Busca una solución optima</a:t>
              </a:r>
            </a:p>
          </p:txBody>
        </p:sp>
        <p:sp>
          <p:nvSpPr>
            <p:cNvPr id="13" name="CuadroTexto 12">
              <a:extLst>
                <a:ext uri="{FF2B5EF4-FFF2-40B4-BE49-F238E27FC236}">
                  <a16:creationId xmlns:a16="http://schemas.microsoft.com/office/drawing/2014/main" id="{BC354C95-FD04-444B-BC61-28B4CE2CDD32}"/>
                </a:ext>
              </a:extLst>
            </p:cNvPr>
            <p:cNvSpPr txBox="1"/>
            <p:nvPr/>
          </p:nvSpPr>
          <p:spPr>
            <a:xfrm>
              <a:off x="4876800" y="2592508"/>
              <a:ext cx="2736000" cy="1177245"/>
            </a:xfrm>
            <a:prstGeom prst="rect">
              <a:avLst/>
            </a:prstGeom>
            <a:solidFill>
              <a:schemeClr val="accent2">
                <a:lumMod val="40000"/>
                <a:lumOff val="60000"/>
              </a:schemeClr>
            </a:solidFill>
          </p:spPr>
          <p:txBody>
            <a:bodyPr wrap="square">
              <a:spAutoFit/>
            </a:bodyPr>
            <a:lstStyle/>
            <a:p>
              <a:pPr algn="ctr"/>
              <a:r>
                <a:rPr lang="es-ES" sz="2400" dirty="0">
                  <a:latin typeface="Ancizar Sans" panose="020B0602040300000003" pitchFamily="34" charset="0"/>
                </a:rPr>
                <a:t>Buscar una solución que sea “lo suficientemente buena” para el problema que se enfrenta</a:t>
              </a:r>
            </a:p>
          </p:txBody>
        </p:sp>
        <p:sp>
          <p:nvSpPr>
            <p:cNvPr id="3" name="Distinto de 2">
              <a:extLst>
                <a:ext uri="{FF2B5EF4-FFF2-40B4-BE49-F238E27FC236}">
                  <a16:creationId xmlns:a16="http://schemas.microsoft.com/office/drawing/2014/main" id="{29A6FA1B-2318-4024-9E63-397AF9337871}"/>
                </a:ext>
              </a:extLst>
            </p:cNvPr>
            <p:cNvSpPr/>
            <p:nvPr/>
          </p:nvSpPr>
          <p:spPr bwMode="auto">
            <a:xfrm>
              <a:off x="4200523" y="3068420"/>
              <a:ext cx="533400" cy="341530"/>
            </a:xfrm>
            <a:prstGeom prst="mathNotEqual">
              <a:avLst/>
            </a:prstGeom>
            <a:solidFill>
              <a:schemeClr val="tx2"/>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E7D63578-617C-4D54-803B-9611C7F223E5}"/>
                </a:ext>
              </a:extLst>
            </p:cNvPr>
            <p:cNvSpPr txBox="1"/>
            <p:nvPr/>
          </p:nvSpPr>
          <p:spPr>
            <a:xfrm>
              <a:off x="1321646" y="2227826"/>
              <a:ext cx="2736000" cy="346249"/>
            </a:xfrm>
            <a:prstGeom prst="rect">
              <a:avLst/>
            </a:prstGeom>
            <a:noFill/>
          </p:spPr>
          <p:txBody>
            <a:bodyPr wrap="square">
              <a:spAutoFit/>
            </a:bodyPr>
            <a:lstStyle/>
            <a:p>
              <a:pPr algn="ctr"/>
              <a:r>
                <a:rPr lang="es-ES" sz="2400" b="1" dirty="0">
                  <a:solidFill>
                    <a:schemeClr val="accent4"/>
                  </a:solidFill>
                  <a:latin typeface="Ancizar Sans" panose="020B0602040300000003" pitchFamily="34" charset="0"/>
                </a:rPr>
                <a:t>Optimizar</a:t>
              </a:r>
            </a:p>
          </p:txBody>
        </p:sp>
        <p:sp>
          <p:nvSpPr>
            <p:cNvPr id="15" name="CuadroTexto 14">
              <a:extLst>
                <a:ext uri="{FF2B5EF4-FFF2-40B4-BE49-F238E27FC236}">
                  <a16:creationId xmlns:a16="http://schemas.microsoft.com/office/drawing/2014/main" id="{AAB02F28-FEC8-402A-BF01-D30615423E8E}"/>
                </a:ext>
              </a:extLst>
            </p:cNvPr>
            <p:cNvSpPr txBox="1"/>
            <p:nvPr/>
          </p:nvSpPr>
          <p:spPr>
            <a:xfrm>
              <a:off x="4876799" y="2256401"/>
              <a:ext cx="2736000" cy="346249"/>
            </a:xfrm>
            <a:prstGeom prst="rect">
              <a:avLst/>
            </a:prstGeom>
            <a:noFill/>
          </p:spPr>
          <p:txBody>
            <a:bodyPr wrap="square">
              <a:spAutoFit/>
            </a:bodyPr>
            <a:lstStyle/>
            <a:p>
              <a:pPr algn="ctr"/>
              <a:r>
                <a:rPr lang="es-ES" sz="2400" b="1" dirty="0">
                  <a:solidFill>
                    <a:schemeClr val="accent2"/>
                  </a:solidFill>
                  <a:latin typeface="Ancizar Sans" panose="020B0602040300000003" pitchFamily="34" charset="0"/>
                </a:rPr>
                <a:t>Satisfizar</a:t>
              </a:r>
            </a:p>
          </p:txBody>
        </p:sp>
      </p:grpSp>
      <p:sp>
        <p:nvSpPr>
          <p:cNvPr id="16" name="CuadroTexto 15">
            <a:extLst>
              <a:ext uri="{FF2B5EF4-FFF2-40B4-BE49-F238E27FC236}">
                <a16:creationId xmlns:a16="http://schemas.microsoft.com/office/drawing/2014/main" id="{D44CA7EC-C8E5-49F3-B018-C25E32590E3D}"/>
              </a:ext>
            </a:extLst>
          </p:cNvPr>
          <p:cNvSpPr txBox="1"/>
          <p:nvPr/>
        </p:nvSpPr>
        <p:spPr>
          <a:xfrm>
            <a:off x="9318699" y="4953001"/>
            <a:ext cx="1450901" cy="318100"/>
          </a:xfrm>
          <a:prstGeom prst="rect">
            <a:avLst/>
          </a:prstGeom>
          <a:noFill/>
        </p:spPr>
        <p:txBody>
          <a:bodyPr wrap="square">
            <a:spAutoFit/>
          </a:bodyPr>
          <a:lstStyle/>
          <a:p>
            <a:pPr algn="r"/>
            <a:r>
              <a:rPr lang="es-ES" sz="1467" dirty="0">
                <a:solidFill>
                  <a:schemeClr val="tx1">
                    <a:lumMod val="75000"/>
                    <a:lumOff val="25000"/>
                  </a:schemeClr>
                </a:solidFill>
                <a:latin typeface="Ancizar Sans" panose="020B0602040300000003" pitchFamily="34" charset="0"/>
              </a:rPr>
              <a:t>Herbert Simon</a:t>
            </a:r>
            <a:endParaRPr lang="es-ES" sz="1467" dirty="0">
              <a:solidFill>
                <a:schemeClr val="tx1">
                  <a:lumMod val="75000"/>
                  <a:lumOff val="25000"/>
                </a:schemeClr>
              </a:solidFill>
            </a:endParaRPr>
          </a:p>
        </p:txBody>
      </p:sp>
      <p:cxnSp>
        <p:nvCxnSpPr>
          <p:cNvPr id="21" name="Conector recto 20">
            <a:extLst>
              <a:ext uri="{FF2B5EF4-FFF2-40B4-BE49-F238E27FC236}">
                <a16:creationId xmlns:a16="http://schemas.microsoft.com/office/drawing/2014/main" id="{F96A9C8E-668E-4FC9-8271-FD8F91EC7BA5}"/>
              </a:ext>
            </a:extLst>
          </p:cNvPr>
          <p:cNvCxnSpPr>
            <a:cxnSpLocks/>
            <a:endCxn id="17" idx="0"/>
          </p:cNvCxnSpPr>
          <p:nvPr/>
        </p:nvCxnSpPr>
        <p:spPr>
          <a:xfrm>
            <a:off x="8553451" y="5134568"/>
            <a:ext cx="0" cy="1048880"/>
          </a:xfrm>
          <a:prstGeom prst="line">
            <a:avLst/>
          </a:prstGeom>
          <a:ln w="28575">
            <a:solidFill>
              <a:srgbClr val="1CADE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0B7E73C5-4304-4AE8-90E2-03903E14B3AE}"/>
              </a:ext>
            </a:extLst>
          </p:cNvPr>
          <p:cNvSpPr txBox="1"/>
          <p:nvPr/>
        </p:nvSpPr>
        <p:spPr>
          <a:xfrm>
            <a:off x="6845301" y="5422021"/>
            <a:ext cx="3416299" cy="400110"/>
          </a:xfrm>
          <a:prstGeom prst="rect">
            <a:avLst/>
          </a:prstGeom>
          <a:solidFill>
            <a:schemeClr val="bg1"/>
          </a:solidFill>
          <a:ln w="57150">
            <a:solidFill>
              <a:srgbClr val="A3CEED"/>
            </a:solidFill>
          </a:ln>
        </p:spPr>
        <p:txBody>
          <a:bodyPr wrap="square">
            <a:spAutoFit/>
          </a:bodyPr>
          <a:lstStyle/>
          <a:p>
            <a:pPr algn="ctr"/>
            <a:r>
              <a:rPr lang="es-ES" sz="2000" dirty="0">
                <a:latin typeface="Ancizar Sans" panose="020B0602040300000003" pitchFamily="34" charset="0"/>
              </a:rPr>
              <a:t>Procedimientos heurísticos</a:t>
            </a:r>
          </a:p>
        </p:txBody>
      </p:sp>
      <p:sp>
        <p:nvSpPr>
          <p:cNvPr id="17" name="CuadroTexto 16">
            <a:extLst>
              <a:ext uri="{FF2B5EF4-FFF2-40B4-BE49-F238E27FC236}">
                <a16:creationId xmlns:a16="http://schemas.microsoft.com/office/drawing/2014/main" id="{EFF2D283-E750-482B-B0FB-73925C492F83}"/>
              </a:ext>
            </a:extLst>
          </p:cNvPr>
          <p:cNvSpPr txBox="1"/>
          <p:nvPr/>
        </p:nvSpPr>
        <p:spPr>
          <a:xfrm>
            <a:off x="6845301" y="6183448"/>
            <a:ext cx="3416299" cy="400110"/>
          </a:xfrm>
          <a:prstGeom prst="rect">
            <a:avLst/>
          </a:prstGeom>
          <a:solidFill>
            <a:schemeClr val="bg1"/>
          </a:solidFill>
          <a:ln w="57150">
            <a:solidFill>
              <a:srgbClr val="A3CEED"/>
            </a:solidFill>
          </a:ln>
        </p:spPr>
        <p:txBody>
          <a:bodyPr wrap="square">
            <a:spAutoFit/>
          </a:bodyPr>
          <a:lstStyle/>
          <a:p>
            <a:pPr algn="ctr"/>
            <a:r>
              <a:rPr lang="es-ES" sz="2000" dirty="0">
                <a:latin typeface="Ancizar Sans" panose="020B0602040300000003" pitchFamily="34" charset="0"/>
              </a:rPr>
              <a:t>Una buena solución subóptima</a:t>
            </a:r>
          </a:p>
        </p:txBody>
      </p:sp>
    </p:spTree>
    <p:extLst>
      <p:ext uri="{BB962C8B-B14F-4D97-AF65-F5344CB8AC3E}">
        <p14:creationId xmlns:p14="http://schemas.microsoft.com/office/powerpoint/2010/main" val="302113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0"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4">
            <a:extLst>
              <a:ext uri="{FF2B5EF4-FFF2-40B4-BE49-F238E27FC236}">
                <a16:creationId xmlns:a16="http://schemas.microsoft.com/office/drawing/2014/main" id="{66DD5745-D12F-4E22-BF13-43B7D11D6911}"/>
              </a:ext>
            </a:extLst>
          </p:cNvPr>
          <p:cNvSpPr/>
          <p:nvPr/>
        </p:nvSpPr>
        <p:spPr bwMode="auto">
          <a:xfrm>
            <a:off x="6096000" y="-67485"/>
            <a:ext cx="6096000" cy="6925485"/>
          </a:xfrm>
          <a:prstGeom prst="rect">
            <a:avLst/>
          </a:prstGeom>
          <a:solidFill>
            <a:schemeClr val="accent4">
              <a:lumMod val="40000"/>
              <a:lumOff val="60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8" name="CuadroTexto 47">
            <a:extLst>
              <a:ext uri="{FF2B5EF4-FFF2-40B4-BE49-F238E27FC236}">
                <a16:creationId xmlns:a16="http://schemas.microsoft.com/office/drawing/2014/main" id="{50A20F21-F240-4F37-9753-0E51EA3A9099}"/>
              </a:ext>
            </a:extLst>
          </p:cNvPr>
          <p:cNvSpPr txBox="1"/>
          <p:nvPr/>
        </p:nvSpPr>
        <p:spPr>
          <a:xfrm>
            <a:off x="406398" y="505828"/>
            <a:ext cx="10972801" cy="748988"/>
          </a:xfrm>
          <a:prstGeom prst="rect">
            <a:avLst/>
          </a:prstGeom>
          <a:noFill/>
        </p:spPr>
        <p:txBody>
          <a:bodyPr wrap="square">
            <a:spAutoFit/>
          </a:bodyPr>
          <a:lstStyle/>
          <a:p>
            <a:r>
              <a:rPr lang="es-ES" sz="4267" dirty="0">
                <a:latin typeface="Ancizar Sans Black" panose="020B0A02040300000003" pitchFamily="34" charset="0"/>
              </a:rPr>
              <a:t>2.4 Prueba del modelo</a:t>
            </a:r>
          </a:p>
        </p:txBody>
      </p:sp>
      <p:sp>
        <p:nvSpPr>
          <p:cNvPr id="10" name="CuadroTexto 9">
            <a:extLst>
              <a:ext uri="{FF2B5EF4-FFF2-40B4-BE49-F238E27FC236}">
                <a16:creationId xmlns:a16="http://schemas.microsoft.com/office/drawing/2014/main" id="{33BCC328-2610-407E-8A29-3BC28C8242C8}"/>
              </a:ext>
            </a:extLst>
          </p:cNvPr>
          <p:cNvSpPr txBox="1"/>
          <p:nvPr/>
        </p:nvSpPr>
        <p:spPr>
          <a:xfrm>
            <a:off x="609600" y="4005048"/>
            <a:ext cx="5080000" cy="10770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s-ES" sz="2133" dirty="0">
                <a:latin typeface="Ancizar Sans" panose="020B0602040300000003" pitchFamily="34" charset="0"/>
              </a:rPr>
              <a:t>Antes de usar el modelo debe probarse de manera exhaustiva para intentar identificar y corregir la mayor cantidad posible de fallas.</a:t>
            </a:r>
          </a:p>
        </p:txBody>
      </p:sp>
      <p:sp>
        <p:nvSpPr>
          <p:cNvPr id="18" name="CuadroTexto 17">
            <a:extLst>
              <a:ext uri="{FF2B5EF4-FFF2-40B4-BE49-F238E27FC236}">
                <a16:creationId xmlns:a16="http://schemas.microsoft.com/office/drawing/2014/main" id="{24CC1EDF-4437-4BED-8FD1-92AA14BD1EE5}"/>
              </a:ext>
            </a:extLst>
          </p:cNvPr>
          <p:cNvSpPr txBox="1"/>
          <p:nvPr/>
        </p:nvSpPr>
        <p:spPr>
          <a:xfrm>
            <a:off x="609600" y="1909101"/>
            <a:ext cx="5080000" cy="10770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s-ES" sz="2133" dirty="0">
                <a:latin typeface="Ancizar Sans" panose="020B0602040300000003" pitchFamily="34" charset="0"/>
              </a:rPr>
              <a:t>Inevitablemente las primeras versiones de un modelo matemático complejo tendrán muchas fallas</a:t>
            </a:r>
          </a:p>
        </p:txBody>
      </p:sp>
      <p:sp>
        <p:nvSpPr>
          <p:cNvPr id="19" name="CuadroTexto 18">
            <a:extLst>
              <a:ext uri="{FF2B5EF4-FFF2-40B4-BE49-F238E27FC236}">
                <a16:creationId xmlns:a16="http://schemas.microsoft.com/office/drawing/2014/main" id="{81E39A4D-3DF7-4DEB-91B7-4492BBFD4D6F}"/>
              </a:ext>
            </a:extLst>
          </p:cNvPr>
          <p:cNvSpPr txBox="1"/>
          <p:nvPr/>
        </p:nvSpPr>
        <p:spPr>
          <a:xfrm>
            <a:off x="1524000" y="6058103"/>
            <a:ext cx="3048000" cy="461665"/>
          </a:xfrm>
          <a:prstGeom prst="rect">
            <a:avLst/>
          </a:prstGeom>
          <a:solidFill>
            <a:schemeClr val="accent2"/>
          </a:solidFill>
          <a:ln>
            <a:solidFill>
              <a:schemeClr val="accent2"/>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s-ES" sz="2400" dirty="0">
                <a:solidFill>
                  <a:schemeClr val="bg1"/>
                </a:solidFill>
                <a:latin typeface="Ancizar Sans" panose="020B0602040300000003" pitchFamily="34" charset="0"/>
              </a:rPr>
              <a:t>Validación del modelo</a:t>
            </a:r>
            <a:endParaRPr lang="es-ES" sz="2400" dirty="0">
              <a:solidFill>
                <a:schemeClr val="bg1"/>
              </a:solidFill>
            </a:endParaRPr>
          </a:p>
        </p:txBody>
      </p:sp>
      <p:sp>
        <p:nvSpPr>
          <p:cNvPr id="22" name="CuadroTexto 21">
            <a:extLst>
              <a:ext uri="{FF2B5EF4-FFF2-40B4-BE49-F238E27FC236}">
                <a16:creationId xmlns:a16="http://schemas.microsoft.com/office/drawing/2014/main" id="{4C94FC4D-9FFA-4DD7-9846-B70685A22F80}"/>
              </a:ext>
            </a:extLst>
          </p:cNvPr>
          <p:cNvSpPr txBox="1"/>
          <p:nvPr/>
        </p:nvSpPr>
        <p:spPr>
          <a:xfrm>
            <a:off x="6210301" y="1909101"/>
            <a:ext cx="5778500" cy="4687565"/>
          </a:xfrm>
          <a:prstGeom prst="rect">
            <a:avLst/>
          </a:prstGeom>
          <a:noFill/>
        </p:spPr>
        <p:txBody>
          <a:bodyPr wrap="square">
            <a:spAutoFit/>
          </a:bodyPr>
          <a:lstStyle/>
          <a:p>
            <a:pPr marL="380990" indent="-380990">
              <a:buFont typeface="Arial" panose="020B0604020202020204" pitchFamily="34" charset="0"/>
              <a:buChar char="•"/>
            </a:pPr>
            <a:r>
              <a:rPr lang="es-ES" sz="2133" dirty="0">
                <a:latin typeface="Ancizar Sans" panose="020B0602040300000003" pitchFamily="34" charset="0"/>
              </a:rPr>
              <a:t>Observar el modelo en forma global</a:t>
            </a:r>
          </a:p>
          <a:p>
            <a:pPr marL="380990" indent="-380990">
              <a:buFont typeface="Arial" panose="020B0604020202020204" pitchFamily="34" charset="0"/>
              <a:buChar char="•"/>
            </a:pPr>
            <a:r>
              <a:rPr lang="es-ES" sz="2133" dirty="0">
                <a:latin typeface="Ancizar Sans" panose="020B0602040300000003" pitchFamily="34" charset="0"/>
              </a:rPr>
              <a:t>Incluir en la revisión por lo menos a una persona que no haya participado en la elaboración del modelo</a:t>
            </a:r>
          </a:p>
          <a:p>
            <a:pPr marL="380990" indent="-380990">
              <a:buFont typeface="Arial" panose="020B0604020202020204" pitchFamily="34" charset="0"/>
              <a:buChar char="•"/>
            </a:pPr>
            <a:r>
              <a:rPr lang="es-ES" sz="2133" dirty="0">
                <a:latin typeface="Ancizar Sans" panose="020B0602040300000003" pitchFamily="34" charset="0"/>
              </a:rPr>
              <a:t>Examinar de nuevo la formulación del problema y comparar con el modelo</a:t>
            </a:r>
          </a:p>
          <a:p>
            <a:pPr marL="380990" indent="-380990">
              <a:buFont typeface="Arial" panose="020B0604020202020204" pitchFamily="34" charset="0"/>
              <a:buChar char="•"/>
            </a:pPr>
            <a:r>
              <a:rPr lang="es-ES" sz="2133" dirty="0">
                <a:latin typeface="Ancizar Sans" panose="020B0602040300000003" pitchFamily="34" charset="0"/>
              </a:rPr>
              <a:t>Revisar que todas las expresiones matemáticas, las dimensiones y las unidades que se emplearon sean congruentes.</a:t>
            </a:r>
          </a:p>
          <a:p>
            <a:pPr marL="380990" indent="-380990">
              <a:buFont typeface="Arial" panose="020B0604020202020204" pitchFamily="34" charset="0"/>
              <a:buChar char="•"/>
            </a:pPr>
            <a:r>
              <a:rPr lang="es-ES" sz="2133" dirty="0">
                <a:latin typeface="Ancizar Sans" panose="020B0602040300000003" pitchFamily="34" charset="0"/>
              </a:rPr>
              <a:t>Modificar los valores de los parámetros de entrada y/o de las variables de decisión, y comprobar que los resultados del modelo se comportan de una manera plausible</a:t>
            </a:r>
          </a:p>
          <a:p>
            <a:pPr marL="380990" indent="-380990">
              <a:buFont typeface="Arial" panose="020B0604020202020204" pitchFamily="34" charset="0"/>
              <a:buChar char="•"/>
            </a:pPr>
            <a:r>
              <a:rPr lang="es-ES" sz="2133" dirty="0">
                <a:latin typeface="Ancizar Sans" panose="020B0602040300000003" pitchFamily="34" charset="0"/>
              </a:rPr>
              <a:t>Prueba retrospectiva, cuando es aplicable</a:t>
            </a:r>
          </a:p>
        </p:txBody>
      </p:sp>
      <p:sp>
        <p:nvSpPr>
          <p:cNvPr id="23" name="Flecha: a la derecha 22">
            <a:extLst>
              <a:ext uri="{FF2B5EF4-FFF2-40B4-BE49-F238E27FC236}">
                <a16:creationId xmlns:a16="http://schemas.microsoft.com/office/drawing/2014/main" id="{41DA14C9-D0EC-4E9D-ACE1-6B3825D80A7A}"/>
              </a:ext>
            </a:extLst>
          </p:cNvPr>
          <p:cNvSpPr/>
          <p:nvPr/>
        </p:nvSpPr>
        <p:spPr bwMode="auto">
          <a:xfrm rot="5400000">
            <a:off x="2731364" y="3186836"/>
            <a:ext cx="633272" cy="711200"/>
          </a:xfrm>
          <a:prstGeom prst="rightArrow">
            <a:avLst/>
          </a:prstGeom>
          <a:solidFill>
            <a:schemeClr val="tx2"/>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4" name="Es igual a 23">
            <a:extLst>
              <a:ext uri="{FF2B5EF4-FFF2-40B4-BE49-F238E27FC236}">
                <a16:creationId xmlns:a16="http://schemas.microsoft.com/office/drawing/2014/main" id="{2C7C606C-27A8-4D03-9978-B296E611AADC}"/>
              </a:ext>
            </a:extLst>
          </p:cNvPr>
          <p:cNvSpPr/>
          <p:nvPr/>
        </p:nvSpPr>
        <p:spPr bwMode="auto">
          <a:xfrm>
            <a:off x="2705100" y="5296347"/>
            <a:ext cx="812800" cy="609600"/>
          </a:xfrm>
          <a:prstGeom prst="mathEqual">
            <a:avLst/>
          </a:prstGeom>
          <a:solidFill>
            <a:schemeClr val="tx2">
              <a:lumMod val="75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
        <p:nvSpPr>
          <p:cNvPr id="26" name="CuadroTexto 25">
            <a:extLst>
              <a:ext uri="{FF2B5EF4-FFF2-40B4-BE49-F238E27FC236}">
                <a16:creationId xmlns:a16="http://schemas.microsoft.com/office/drawing/2014/main" id="{B4B6325C-BF6F-4AF9-B0A6-2085304CF53A}"/>
              </a:ext>
            </a:extLst>
          </p:cNvPr>
          <p:cNvSpPr txBox="1"/>
          <p:nvPr/>
        </p:nvSpPr>
        <p:spPr>
          <a:xfrm>
            <a:off x="6096001" y="1285529"/>
            <a:ext cx="5778500" cy="420564"/>
          </a:xfrm>
          <a:prstGeom prst="rect">
            <a:avLst/>
          </a:prstGeom>
          <a:noFill/>
        </p:spPr>
        <p:txBody>
          <a:bodyPr wrap="square">
            <a:spAutoFit/>
          </a:bodyPr>
          <a:lstStyle/>
          <a:p>
            <a:r>
              <a:rPr lang="es-ES" sz="2133" b="1" dirty="0">
                <a:latin typeface="Ancizar Sans" panose="020B0602040300000003" pitchFamily="34" charset="0"/>
              </a:rPr>
              <a:t>Algunas recomendaciones para probar el modelo</a:t>
            </a:r>
          </a:p>
        </p:txBody>
      </p:sp>
    </p:spTree>
    <p:extLst>
      <p:ext uri="{BB962C8B-B14F-4D97-AF65-F5344CB8AC3E}">
        <p14:creationId xmlns:p14="http://schemas.microsoft.com/office/powerpoint/2010/main" val="233572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19" grpId="0" animBg="1"/>
      <p:bldP spid="22" grpId="0"/>
      <p:bldP spid="23" grpId="0" animBg="1"/>
      <p:bldP spid="24"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8" y="505829"/>
            <a:ext cx="10972801" cy="748988"/>
          </a:xfrm>
          <a:prstGeom prst="rect">
            <a:avLst/>
          </a:prstGeom>
          <a:noFill/>
        </p:spPr>
        <p:txBody>
          <a:bodyPr wrap="square">
            <a:spAutoFit/>
          </a:bodyPr>
          <a:lstStyle/>
          <a:p>
            <a:r>
              <a:rPr lang="es-ES" sz="4267" dirty="0">
                <a:latin typeface="Ancizar Sans Black" panose="020B0A02040300000003" pitchFamily="34" charset="0"/>
              </a:rPr>
              <a:t>2.5 Preparación para aplicar el modelo</a:t>
            </a:r>
          </a:p>
        </p:txBody>
      </p:sp>
      <p:sp>
        <p:nvSpPr>
          <p:cNvPr id="10" name="CuadroTexto 9">
            <a:extLst>
              <a:ext uri="{FF2B5EF4-FFF2-40B4-BE49-F238E27FC236}">
                <a16:creationId xmlns:a16="http://schemas.microsoft.com/office/drawing/2014/main" id="{33BCC328-2610-407E-8A29-3BC28C8242C8}"/>
              </a:ext>
            </a:extLst>
          </p:cNvPr>
          <p:cNvSpPr txBox="1"/>
          <p:nvPr/>
        </p:nvSpPr>
        <p:spPr>
          <a:xfrm>
            <a:off x="762001" y="1522172"/>
            <a:ext cx="10617199" cy="1569660"/>
          </a:xfrm>
          <a:prstGeom prst="rect">
            <a:avLst/>
          </a:prstGeom>
          <a:noFill/>
        </p:spPr>
        <p:txBody>
          <a:bodyPr wrap="square">
            <a:spAutoFit/>
          </a:bodyPr>
          <a:lstStyle/>
          <a:p>
            <a:pPr algn="just"/>
            <a:r>
              <a:rPr lang="es-ES" sz="2400" dirty="0">
                <a:latin typeface="Ancizar Sans" panose="020B0602040300000003" pitchFamily="34" charset="0"/>
              </a:rPr>
              <a:t>Consiste en instalar un sistema bien documentado, compuesto por el modelo, el procedimiento de solución y los procedimientos operativos para su implantación.</a:t>
            </a:r>
          </a:p>
          <a:p>
            <a:pPr algn="just"/>
            <a:endParaRPr lang="es-ES" sz="2400" dirty="0">
              <a:latin typeface="Ancizar Sans" panose="020B0602040300000003" pitchFamily="34" charset="0"/>
            </a:endParaRPr>
          </a:p>
          <a:p>
            <a:pPr algn="just"/>
            <a:r>
              <a:rPr lang="es-ES" sz="2400" dirty="0">
                <a:latin typeface="Ancizar Sans" panose="020B0602040300000003" pitchFamily="34" charset="0"/>
              </a:rPr>
              <a:t>Este sistema contiene diferentes programas integrados, tales como: </a:t>
            </a:r>
          </a:p>
        </p:txBody>
      </p:sp>
      <p:sp>
        <p:nvSpPr>
          <p:cNvPr id="22" name="Freeform 9">
            <a:extLst>
              <a:ext uri="{FF2B5EF4-FFF2-40B4-BE49-F238E27FC236}">
                <a16:creationId xmlns:a16="http://schemas.microsoft.com/office/drawing/2014/main" id="{A62376F8-361C-45ED-80F8-88BC532B3485}"/>
              </a:ext>
            </a:extLst>
          </p:cNvPr>
          <p:cNvSpPr>
            <a:spLocks/>
          </p:cNvSpPr>
          <p:nvPr/>
        </p:nvSpPr>
        <p:spPr bwMode="auto">
          <a:xfrm>
            <a:off x="5269628" y="5016017"/>
            <a:ext cx="1650837" cy="1585187"/>
          </a:xfrm>
          <a:custGeom>
            <a:avLst/>
            <a:gdLst/>
            <a:ahLst/>
            <a:cxnLst>
              <a:cxn ang="0">
                <a:pos x="403" y="188"/>
              </a:cxn>
              <a:cxn ang="0">
                <a:pos x="282" y="196"/>
              </a:cxn>
              <a:cxn ang="0">
                <a:pos x="290" y="75"/>
              </a:cxn>
              <a:cxn ang="0">
                <a:pos x="330" y="51"/>
              </a:cxn>
              <a:cxn ang="0">
                <a:pos x="239" y="0"/>
              </a:cxn>
              <a:cxn ang="0">
                <a:pos x="188" y="91"/>
              </a:cxn>
              <a:cxn ang="0">
                <a:pos x="164" y="51"/>
              </a:cxn>
              <a:cxn ang="0">
                <a:pos x="43" y="43"/>
              </a:cxn>
              <a:cxn ang="0">
                <a:pos x="51" y="164"/>
              </a:cxn>
              <a:cxn ang="0">
                <a:pos x="102" y="191"/>
              </a:cxn>
              <a:cxn ang="0">
                <a:pos x="0" y="239"/>
              </a:cxn>
              <a:cxn ang="0">
                <a:pos x="239" y="478"/>
              </a:cxn>
              <a:cxn ang="0">
                <a:pos x="478" y="239"/>
              </a:cxn>
              <a:cxn ang="0">
                <a:pos x="430" y="137"/>
              </a:cxn>
              <a:cxn ang="0">
                <a:pos x="403" y="188"/>
              </a:cxn>
            </a:cxnLst>
            <a:rect l="0" t="0" r="r" b="b"/>
            <a:pathLst>
              <a:path w="478" h="478">
                <a:moveTo>
                  <a:pt x="403" y="188"/>
                </a:moveTo>
                <a:cubicBezTo>
                  <a:pt x="367" y="223"/>
                  <a:pt x="313" y="227"/>
                  <a:pt x="282" y="196"/>
                </a:cubicBezTo>
                <a:cubicBezTo>
                  <a:pt x="251" y="165"/>
                  <a:pt x="255" y="111"/>
                  <a:pt x="290" y="75"/>
                </a:cubicBezTo>
                <a:cubicBezTo>
                  <a:pt x="302" y="64"/>
                  <a:pt x="316" y="55"/>
                  <a:pt x="330" y="51"/>
                </a:cubicBezTo>
                <a:cubicBezTo>
                  <a:pt x="301" y="32"/>
                  <a:pt x="270" y="16"/>
                  <a:pt x="239" y="0"/>
                </a:cubicBezTo>
                <a:cubicBezTo>
                  <a:pt x="223" y="31"/>
                  <a:pt x="207" y="62"/>
                  <a:pt x="188" y="91"/>
                </a:cubicBezTo>
                <a:cubicBezTo>
                  <a:pt x="184" y="77"/>
                  <a:pt x="176" y="63"/>
                  <a:pt x="164" y="51"/>
                </a:cubicBezTo>
                <a:cubicBezTo>
                  <a:pt x="128" y="16"/>
                  <a:pt x="74" y="12"/>
                  <a:pt x="43" y="43"/>
                </a:cubicBezTo>
                <a:cubicBezTo>
                  <a:pt x="12" y="74"/>
                  <a:pt x="16" y="128"/>
                  <a:pt x="51" y="164"/>
                </a:cubicBezTo>
                <a:cubicBezTo>
                  <a:pt x="66" y="178"/>
                  <a:pt x="84" y="188"/>
                  <a:pt x="102" y="191"/>
                </a:cubicBezTo>
                <a:cubicBezTo>
                  <a:pt x="73" y="213"/>
                  <a:pt x="40" y="230"/>
                  <a:pt x="0" y="239"/>
                </a:cubicBezTo>
                <a:cubicBezTo>
                  <a:pt x="239" y="478"/>
                  <a:pt x="239" y="478"/>
                  <a:pt x="239" y="478"/>
                </a:cubicBezTo>
                <a:cubicBezTo>
                  <a:pt x="478" y="239"/>
                  <a:pt x="478" y="239"/>
                  <a:pt x="478" y="239"/>
                </a:cubicBezTo>
                <a:cubicBezTo>
                  <a:pt x="469" y="199"/>
                  <a:pt x="452" y="166"/>
                  <a:pt x="430" y="137"/>
                </a:cubicBezTo>
                <a:cubicBezTo>
                  <a:pt x="427" y="155"/>
                  <a:pt x="417" y="173"/>
                  <a:pt x="403" y="188"/>
                </a:cubicBezTo>
                <a:close/>
              </a:path>
            </a:pathLst>
          </a:custGeom>
          <a:solidFill>
            <a:schemeClr val="accent4"/>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3" name="Freeform 10">
            <a:extLst>
              <a:ext uri="{FF2B5EF4-FFF2-40B4-BE49-F238E27FC236}">
                <a16:creationId xmlns:a16="http://schemas.microsoft.com/office/drawing/2014/main" id="{0365DC98-AEB9-4DBE-9660-3F52EB819CEA}"/>
              </a:ext>
            </a:extLst>
          </p:cNvPr>
          <p:cNvSpPr>
            <a:spLocks/>
          </p:cNvSpPr>
          <p:nvPr/>
        </p:nvSpPr>
        <p:spPr bwMode="auto">
          <a:xfrm>
            <a:off x="4445162" y="4222508"/>
            <a:ext cx="1650837" cy="1585187"/>
          </a:xfrm>
          <a:custGeom>
            <a:avLst/>
            <a:gdLst/>
            <a:ahLst/>
            <a:cxnLst>
              <a:cxn ang="0">
                <a:pos x="290" y="403"/>
              </a:cxn>
              <a:cxn ang="0">
                <a:pos x="282" y="282"/>
              </a:cxn>
              <a:cxn ang="0">
                <a:pos x="403" y="290"/>
              </a:cxn>
              <a:cxn ang="0">
                <a:pos x="427" y="330"/>
              </a:cxn>
              <a:cxn ang="0">
                <a:pos x="478" y="239"/>
              </a:cxn>
              <a:cxn ang="0">
                <a:pos x="387" y="188"/>
              </a:cxn>
              <a:cxn ang="0">
                <a:pos x="427" y="164"/>
              </a:cxn>
              <a:cxn ang="0">
                <a:pos x="435" y="43"/>
              </a:cxn>
              <a:cxn ang="0">
                <a:pos x="314" y="51"/>
              </a:cxn>
              <a:cxn ang="0">
                <a:pos x="287" y="102"/>
              </a:cxn>
              <a:cxn ang="0">
                <a:pos x="239" y="0"/>
              </a:cxn>
              <a:cxn ang="0">
                <a:pos x="0" y="239"/>
              </a:cxn>
              <a:cxn ang="0">
                <a:pos x="239" y="478"/>
              </a:cxn>
              <a:cxn ang="0">
                <a:pos x="341" y="430"/>
              </a:cxn>
              <a:cxn ang="0">
                <a:pos x="290" y="403"/>
              </a:cxn>
            </a:cxnLst>
            <a:rect l="0" t="0" r="r" b="b"/>
            <a:pathLst>
              <a:path w="478" h="478">
                <a:moveTo>
                  <a:pt x="290" y="403"/>
                </a:moveTo>
                <a:cubicBezTo>
                  <a:pt x="255" y="367"/>
                  <a:pt x="251" y="313"/>
                  <a:pt x="282" y="282"/>
                </a:cubicBezTo>
                <a:cubicBezTo>
                  <a:pt x="313" y="251"/>
                  <a:pt x="367" y="255"/>
                  <a:pt x="403" y="290"/>
                </a:cubicBezTo>
                <a:cubicBezTo>
                  <a:pt x="415" y="302"/>
                  <a:pt x="423" y="316"/>
                  <a:pt x="427" y="330"/>
                </a:cubicBezTo>
                <a:cubicBezTo>
                  <a:pt x="446" y="301"/>
                  <a:pt x="462" y="270"/>
                  <a:pt x="478" y="239"/>
                </a:cubicBezTo>
                <a:cubicBezTo>
                  <a:pt x="447" y="223"/>
                  <a:pt x="416" y="207"/>
                  <a:pt x="387" y="188"/>
                </a:cubicBezTo>
                <a:cubicBezTo>
                  <a:pt x="401" y="184"/>
                  <a:pt x="415" y="175"/>
                  <a:pt x="427" y="164"/>
                </a:cubicBezTo>
                <a:cubicBezTo>
                  <a:pt x="462" y="128"/>
                  <a:pt x="466" y="74"/>
                  <a:pt x="435" y="43"/>
                </a:cubicBezTo>
                <a:cubicBezTo>
                  <a:pt x="404" y="12"/>
                  <a:pt x="350" y="16"/>
                  <a:pt x="314" y="51"/>
                </a:cubicBezTo>
                <a:cubicBezTo>
                  <a:pt x="300" y="66"/>
                  <a:pt x="290" y="84"/>
                  <a:pt x="287" y="102"/>
                </a:cubicBezTo>
                <a:cubicBezTo>
                  <a:pt x="265" y="73"/>
                  <a:pt x="248" y="40"/>
                  <a:pt x="239" y="0"/>
                </a:cubicBezTo>
                <a:cubicBezTo>
                  <a:pt x="0" y="239"/>
                  <a:pt x="0" y="239"/>
                  <a:pt x="0" y="239"/>
                </a:cubicBezTo>
                <a:cubicBezTo>
                  <a:pt x="239" y="478"/>
                  <a:pt x="239" y="478"/>
                  <a:pt x="239" y="478"/>
                </a:cubicBezTo>
                <a:cubicBezTo>
                  <a:pt x="279" y="469"/>
                  <a:pt x="312" y="452"/>
                  <a:pt x="341" y="430"/>
                </a:cubicBezTo>
                <a:cubicBezTo>
                  <a:pt x="323" y="427"/>
                  <a:pt x="305" y="417"/>
                  <a:pt x="290" y="403"/>
                </a:cubicBezTo>
                <a:close/>
              </a:path>
            </a:pathLst>
          </a:custGeom>
          <a:solidFill>
            <a:schemeClr val="accent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4" name="Freeform 11">
            <a:extLst>
              <a:ext uri="{FF2B5EF4-FFF2-40B4-BE49-F238E27FC236}">
                <a16:creationId xmlns:a16="http://schemas.microsoft.com/office/drawing/2014/main" id="{E89A4E89-1098-4C5D-A5AD-ED048F9B12E8}"/>
              </a:ext>
            </a:extLst>
          </p:cNvPr>
          <p:cNvSpPr>
            <a:spLocks/>
          </p:cNvSpPr>
          <p:nvPr/>
        </p:nvSpPr>
        <p:spPr bwMode="auto">
          <a:xfrm>
            <a:off x="6095999" y="4222508"/>
            <a:ext cx="1650837" cy="1585187"/>
          </a:xfrm>
          <a:custGeom>
            <a:avLst/>
            <a:gdLst/>
            <a:ahLst/>
            <a:cxnLst>
              <a:cxn ang="0">
                <a:pos x="188" y="75"/>
              </a:cxn>
              <a:cxn ang="0">
                <a:pos x="196" y="196"/>
              </a:cxn>
              <a:cxn ang="0">
                <a:pos x="75" y="188"/>
              </a:cxn>
              <a:cxn ang="0">
                <a:pos x="51" y="148"/>
              </a:cxn>
              <a:cxn ang="0">
                <a:pos x="0" y="239"/>
              </a:cxn>
              <a:cxn ang="0">
                <a:pos x="91" y="290"/>
              </a:cxn>
              <a:cxn ang="0">
                <a:pos x="51" y="314"/>
              </a:cxn>
              <a:cxn ang="0">
                <a:pos x="43" y="435"/>
              </a:cxn>
              <a:cxn ang="0">
                <a:pos x="164" y="427"/>
              </a:cxn>
              <a:cxn ang="0">
                <a:pos x="191" y="376"/>
              </a:cxn>
              <a:cxn ang="0">
                <a:pos x="239" y="478"/>
              </a:cxn>
              <a:cxn ang="0">
                <a:pos x="478" y="239"/>
              </a:cxn>
              <a:cxn ang="0">
                <a:pos x="239" y="0"/>
              </a:cxn>
              <a:cxn ang="0">
                <a:pos x="137" y="48"/>
              </a:cxn>
              <a:cxn ang="0">
                <a:pos x="188" y="75"/>
              </a:cxn>
            </a:cxnLst>
            <a:rect l="0" t="0" r="r" b="b"/>
            <a:pathLst>
              <a:path w="478" h="478">
                <a:moveTo>
                  <a:pt x="188" y="75"/>
                </a:moveTo>
                <a:cubicBezTo>
                  <a:pt x="223" y="111"/>
                  <a:pt x="227" y="165"/>
                  <a:pt x="196" y="196"/>
                </a:cubicBezTo>
                <a:cubicBezTo>
                  <a:pt x="165" y="227"/>
                  <a:pt x="111" y="223"/>
                  <a:pt x="75" y="188"/>
                </a:cubicBezTo>
                <a:cubicBezTo>
                  <a:pt x="64" y="176"/>
                  <a:pt x="55" y="162"/>
                  <a:pt x="51" y="148"/>
                </a:cubicBezTo>
                <a:cubicBezTo>
                  <a:pt x="32" y="177"/>
                  <a:pt x="16" y="208"/>
                  <a:pt x="0" y="239"/>
                </a:cubicBezTo>
                <a:cubicBezTo>
                  <a:pt x="31" y="255"/>
                  <a:pt x="62" y="271"/>
                  <a:pt x="91" y="290"/>
                </a:cubicBezTo>
                <a:cubicBezTo>
                  <a:pt x="77" y="294"/>
                  <a:pt x="63" y="303"/>
                  <a:pt x="51" y="314"/>
                </a:cubicBezTo>
                <a:cubicBezTo>
                  <a:pt x="16" y="350"/>
                  <a:pt x="12" y="404"/>
                  <a:pt x="43" y="435"/>
                </a:cubicBezTo>
                <a:cubicBezTo>
                  <a:pt x="74" y="466"/>
                  <a:pt x="128" y="462"/>
                  <a:pt x="164" y="427"/>
                </a:cubicBezTo>
                <a:cubicBezTo>
                  <a:pt x="178" y="412"/>
                  <a:pt x="188" y="394"/>
                  <a:pt x="191" y="376"/>
                </a:cubicBezTo>
                <a:cubicBezTo>
                  <a:pt x="213" y="405"/>
                  <a:pt x="230" y="438"/>
                  <a:pt x="239" y="478"/>
                </a:cubicBezTo>
                <a:cubicBezTo>
                  <a:pt x="478" y="239"/>
                  <a:pt x="478" y="239"/>
                  <a:pt x="478" y="239"/>
                </a:cubicBezTo>
                <a:cubicBezTo>
                  <a:pt x="239" y="0"/>
                  <a:pt x="239" y="0"/>
                  <a:pt x="239" y="0"/>
                </a:cubicBezTo>
                <a:cubicBezTo>
                  <a:pt x="199" y="9"/>
                  <a:pt x="166" y="26"/>
                  <a:pt x="137" y="48"/>
                </a:cubicBezTo>
                <a:cubicBezTo>
                  <a:pt x="155" y="51"/>
                  <a:pt x="173" y="61"/>
                  <a:pt x="188" y="75"/>
                </a:cubicBezTo>
                <a:close/>
              </a:path>
            </a:pathLst>
          </a:custGeom>
          <a:solidFill>
            <a:schemeClr val="accent3"/>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5" name="Freeform 12">
            <a:extLst>
              <a:ext uri="{FF2B5EF4-FFF2-40B4-BE49-F238E27FC236}">
                <a16:creationId xmlns:a16="http://schemas.microsoft.com/office/drawing/2014/main" id="{66A5B79F-BDD9-4DED-9B31-88EB70335B06}"/>
              </a:ext>
            </a:extLst>
          </p:cNvPr>
          <p:cNvSpPr>
            <a:spLocks/>
          </p:cNvSpPr>
          <p:nvPr/>
        </p:nvSpPr>
        <p:spPr bwMode="auto">
          <a:xfrm>
            <a:off x="5269628" y="3429001"/>
            <a:ext cx="1650837" cy="1587017"/>
          </a:xfrm>
          <a:custGeom>
            <a:avLst/>
            <a:gdLst/>
            <a:ahLst/>
            <a:cxnLst>
              <a:cxn ang="0">
                <a:pos x="0" y="239"/>
              </a:cxn>
              <a:cxn ang="0">
                <a:pos x="48" y="341"/>
              </a:cxn>
              <a:cxn ang="0">
                <a:pos x="75" y="290"/>
              </a:cxn>
              <a:cxn ang="0">
                <a:pos x="196" y="282"/>
              </a:cxn>
              <a:cxn ang="0">
                <a:pos x="188" y="403"/>
              </a:cxn>
              <a:cxn ang="0">
                <a:pos x="148" y="427"/>
              </a:cxn>
              <a:cxn ang="0">
                <a:pos x="239" y="478"/>
              </a:cxn>
              <a:cxn ang="0">
                <a:pos x="290" y="387"/>
              </a:cxn>
              <a:cxn ang="0">
                <a:pos x="314" y="427"/>
              </a:cxn>
              <a:cxn ang="0">
                <a:pos x="435" y="435"/>
              </a:cxn>
              <a:cxn ang="0">
                <a:pos x="427" y="314"/>
              </a:cxn>
              <a:cxn ang="0">
                <a:pos x="376" y="287"/>
              </a:cxn>
              <a:cxn ang="0">
                <a:pos x="478" y="239"/>
              </a:cxn>
              <a:cxn ang="0">
                <a:pos x="239" y="0"/>
              </a:cxn>
              <a:cxn ang="0">
                <a:pos x="0" y="239"/>
              </a:cxn>
            </a:cxnLst>
            <a:rect l="0" t="0" r="r" b="b"/>
            <a:pathLst>
              <a:path w="478" h="478">
                <a:moveTo>
                  <a:pt x="0" y="239"/>
                </a:moveTo>
                <a:cubicBezTo>
                  <a:pt x="9" y="279"/>
                  <a:pt x="26" y="312"/>
                  <a:pt x="48" y="341"/>
                </a:cubicBezTo>
                <a:cubicBezTo>
                  <a:pt x="51" y="323"/>
                  <a:pt x="61" y="305"/>
                  <a:pt x="75" y="290"/>
                </a:cubicBezTo>
                <a:cubicBezTo>
                  <a:pt x="111" y="255"/>
                  <a:pt x="165" y="251"/>
                  <a:pt x="196" y="282"/>
                </a:cubicBezTo>
                <a:cubicBezTo>
                  <a:pt x="227" y="313"/>
                  <a:pt x="223" y="367"/>
                  <a:pt x="188" y="403"/>
                </a:cubicBezTo>
                <a:cubicBezTo>
                  <a:pt x="176" y="414"/>
                  <a:pt x="162" y="423"/>
                  <a:pt x="148" y="427"/>
                </a:cubicBezTo>
                <a:cubicBezTo>
                  <a:pt x="177" y="446"/>
                  <a:pt x="208" y="462"/>
                  <a:pt x="239" y="478"/>
                </a:cubicBezTo>
                <a:cubicBezTo>
                  <a:pt x="255" y="447"/>
                  <a:pt x="271" y="416"/>
                  <a:pt x="290" y="387"/>
                </a:cubicBezTo>
                <a:cubicBezTo>
                  <a:pt x="294" y="401"/>
                  <a:pt x="303" y="415"/>
                  <a:pt x="314" y="427"/>
                </a:cubicBezTo>
                <a:cubicBezTo>
                  <a:pt x="350" y="462"/>
                  <a:pt x="404" y="466"/>
                  <a:pt x="435" y="435"/>
                </a:cubicBezTo>
                <a:cubicBezTo>
                  <a:pt x="466" y="404"/>
                  <a:pt x="462" y="350"/>
                  <a:pt x="427" y="314"/>
                </a:cubicBezTo>
                <a:cubicBezTo>
                  <a:pt x="412" y="300"/>
                  <a:pt x="394" y="290"/>
                  <a:pt x="376" y="287"/>
                </a:cubicBezTo>
                <a:cubicBezTo>
                  <a:pt x="405" y="265"/>
                  <a:pt x="438" y="248"/>
                  <a:pt x="478" y="239"/>
                </a:cubicBezTo>
                <a:cubicBezTo>
                  <a:pt x="239" y="0"/>
                  <a:pt x="239" y="0"/>
                  <a:pt x="239" y="0"/>
                </a:cubicBezTo>
                <a:lnTo>
                  <a:pt x="0" y="239"/>
                </a:lnTo>
                <a:close/>
              </a:path>
            </a:pathLst>
          </a:custGeom>
          <a:solidFill>
            <a:schemeClr val="accent2"/>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nvGrpSpPr>
          <p:cNvPr id="26" name="Group 145">
            <a:extLst>
              <a:ext uri="{FF2B5EF4-FFF2-40B4-BE49-F238E27FC236}">
                <a16:creationId xmlns:a16="http://schemas.microsoft.com/office/drawing/2014/main" id="{97AA8D97-8BDF-4D75-B037-ABD68A208A10}"/>
              </a:ext>
            </a:extLst>
          </p:cNvPr>
          <p:cNvGrpSpPr/>
          <p:nvPr/>
        </p:nvGrpSpPr>
        <p:grpSpPr>
          <a:xfrm>
            <a:off x="5881019" y="3839805"/>
            <a:ext cx="400572" cy="433956"/>
            <a:chOff x="5010151" y="4568825"/>
            <a:chExt cx="185737" cy="209550"/>
          </a:xfrm>
          <a:solidFill>
            <a:schemeClr val="bg1"/>
          </a:solidFill>
        </p:grpSpPr>
        <p:sp>
          <p:nvSpPr>
            <p:cNvPr id="27" name="Oval 45">
              <a:extLst>
                <a:ext uri="{FF2B5EF4-FFF2-40B4-BE49-F238E27FC236}">
                  <a16:creationId xmlns:a16="http://schemas.microsoft.com/office/drawing/2014/main" id="{3AC37BA1-4061-4C86-B0F9-95827FB72651}"/>
                </a:ext>
              </a:extLst>
            </p:cNvPr>
            <p:cNvSpPr>
              <a:spLocks noChangeArrowheads="1"/>
            </p:cNvSpPr>
            <p:nvPr/>
          </p:nvSpPr>
          <p:spPr bwMode="auto">
            <a:xfrm>
              <a:off x="5073651" y="4654550"/>
              <a:ext cx="28575" cy="25400"/>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8" name="Freeform 46">
              <a:extLst>
                <a:ext uri="{FF2B5EF4-FFF2-40B4-BE49-F238E27FC236}">
                  <a16:creationId xmlns:a16="http://schemas.microsoft.com/office/drawing/2014/main" id="{FAF2269B-0E76-4377-B87A-ABEBE8E61699}"/>
                </a:ext>
              </a:extLst>
            </p:cNvPr>
            <p:cNvSpPr>
              <a:spLocks/>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9" name="Freeform 47">
              <a:extLst>
                <a:ext uri="{FF2B5EF4-FFF2-40B4-BE49-F238E27FC236}">
                  <a16:creationId xmlns:a16="http://schemas.microsoft.com/office/drawing/2014/main" id="{A0CCD8E5-48A2-48D9-93E5-10B6CC9A8769}"/>
                </a:ext>
              </a:extLst>
            </p:cNvPr>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0" name="Freeform 48">
              <a:extLst>
                <a:ext uri="{FF2B5EF4-FFF2-40B4-BE49-F238E27FC236}">
                  <a16:creationId xmlns:a16="http://schemas.microsoft.com/office/drawing/2014/main" id="{1B981119-AF3D-4015-99D7-60FFB2FB35EE}"/>
                </a:ext>
              </a:extLst>
            </p:cNvPr>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49">
              <a:extLst>
                <a:ext uri="{FF2B5EF4-FFF2-40B4-BE49-F238E27FC236}">
                  <a16:creationId xmlns:a16="http://schemas.microsoft.com/office/drawing/2014/main" id="{A62E5F88-16E5-4E02-994B-9BBFEF2A49ED}"/>
                </a:ext>
              </a:extLst>
            </p:cNvPr>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2" name="Freeform 50">
              <a:extLst>
                <a:ext uri="{FF2B5EF4-FFF2-40B4-BE49-F238E27FC236}">
                  <a16:creationId xmlns:a16="http://schemas.microsoft.com/office/drawing/2014/main" id="{BD13695F-836E-46BE-AC82-4ED5B6E21FAC}"/>
                </a:ext>
              </a:extLst>
            </p:cNvPr>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3" name="Freeform 51">
              <a:extLst>
                <a:ext uri="{FF2B5EF4-FFF2-40B4-BE49-F238E27FC236}">
                  <a16:creationId xmlns:a16="http://schemas.microsoft.com/office/drawing/2014/main" id="{18E0BA95-B75F-4C25-B45A-8DA2E049511B}"/>
                </a:ext>
              </a:extLst>
            </p:cNvPr>
            <p:cNvSpPr>
              <a:spLocks noEditPoints="1"/>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4" name="Freeform 52">
              <a:extLst>
                <a:ext uri="{FF2B5EF4-FFF2-40B4-BE49-F238E27FC236}">
                  <a16:creationId xmlns:a16="http://schemas.microsoft.com/office/drawing/2014/main" id="{63A29C7A-8E96-4333-AEAE-9DB8F229789F}"/>
                </a:ext>
              </a:extLst>
            </p:cNvPr>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5" name="Freeform 53">
              <a:extLst>
                <a:ext uri="{FF2B5EF4-FFF2-40B4-BE49-F238E27FC236}">
                  <a16:creationId xmlns:a16="http://schemas.microsoft.com/office/drawing/2014/main" id="{27AC9A8E-C914-4C2F-A9F8-288581E59459}"/>
                </a:ext>
              </a:extLst>
            </p:cNvPr>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grpSp>
        <p:nvGrpSpPr>
          <p:cNvPr id="36" name="Group 178">
            <a:extLst>
              <a:ext uri="{FF2B5EF4-FFF2-40B4-BE49-F238E27FC236}">
                <a16:creationId xmlns:a16="http://schemas.microsoft.com/office/drawing/2014/main" id="{00C6D6E2-E8DE-4DC7-90E3-96601BE0643D}"/>
              </a:ext>
            </a:extLst>
          </p:cNvPr>
          <p:cNvGrpSpPr/>
          <p:nvPr/>
        </p:nvGrpSpPr>
        <p:grpSpPr>
          <a:xfrm>
            <a:off x="6926294" y="4816265"/>
            <a:ext cx="345775" cy="421948"/>
            <a:chOff x="3949701" y="4570413"/>
            <a:chExt cx="152400" cy="193675"/>
          </a:xfrm>
          <a:solidFill>
            <a:schemeClr val="bg1"/>
          </a:solidFill>
        </p:grpSpPr>
        <p:sp>
          <p:nvSpPr>
            <p:cNvPr id="37" name="Oval 67">
              <a:extLst>
                <a:ext uri="{FF2B5EF4-FFF2-40B4-BE49-F238E27FC236}">
                  <a16:creationId xmlns:a16="http://schemas.microsoft.com/office/drawing/2014/main" id="{FC0BAC43-586A-4858-8829-3E946F069D67}"/>
                </a:ext>
              </a:extLst>
            </p:cNvPr>
            <p:cNvSpPr>
              <a:spLocks noChangeArrowheads="1"/>
            </p:cNvSpPr>
            <p:nvPr/>
          </p:nvSpPr>
          <p:spPr bwMode="auto">
            <a:xfrm>
              <a:off x="4079876" y="4657725"/>
              <a:ext cx="22225" cy="2222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8" name="Freeform 68">
              <a:extLst>
                <a:ext uri="{FF2B5EF4-FFF2-40B4-BE49-F238E27FC236}">
                  <a16:creationId xmlns:a16="http://schemas.microsoft.com/office/drawing/2014/main" id="{27E0EDA0-1B07-435F-9C4F-F1184EC89461}"/>
                </a:ext>
              </a:extLst>
            </p:cNvPr>
            <p:cNvSpPr>
              <a:spLocks/>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9" name="Oval 69">
              <a:extLst>
                <a:ext uri="{FF2B5EF4-FFF2-40B4-BE49-F238E27FC236}">
                  <a16:creationId xmlns:a16="http://schemas.microsoft.com/office/drawing/2014/main" id="{DFFD5338-1499-46D6-9201-3775F4A56E83}"/>
                </a:ext>
              </a:extLst>
            </p:cNvPr>
            <p:cNvSpPr>
              <a:spLocks noChangeArrowheads="1"/>
            </p:cNvSpPr>
            <p:nvPr/>
          </p:nvSpPr>
          <p:spPr bwMode="auto">
            <a:xfrm>
              <a:off x="3987801" y="4675188"/>
              <a:ext cx="25400" cy="2222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0" name="Freeform 70">
              <a:extLst>
                <a:ext uri="{FF2B5EF4-FFF2-40B4-BE49-F238E27FC236}">
                  <a16:creationId xmlns:a16="http://schemas.microsoft.com/office/drawing/2014/main" id="{317B3A37-40BF-476D-8D76-8A3383B8F0BA}"/>
                </a:ext>
              </a:extLst>
            </p:cNvPr>
            <p:cNvSpPr>
              <a:spLocks/>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1" name="Freeform 71">
              <a:extLst>
                <a:ext uri="{FF2B5EF4-FFF2-40B4-BE49-F238E27FC236}">
                  <a16:creationId xmlns:a16="http://schemas.microsoft.com/office/drawing/2014/main" id="{D04E0BC7-214B-43B1-9D54-5473B42EAFC1}"/>
                </a:ext>
              </a:extLst>
            </p:cNvPr>
            <p:cNvSpPr>
              <a:spLocks noEditPoints="1"/>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2" name="Freeform 72">
              <a:extLst>
                <a:ext uri="{FF2B5EF4-FFF2-40B4-BE49-F238E27FC236}">
                  <a16:creationId xmlns:a16="http://schemas.microsoft.com/office/drawing/2014/main" id="{0B4BBDDF-6120-4487-B759-5A147AB39E98}"/>
                </a:ext>
              </a:extLst>
            </p:cNvPr>
            <p:cNvSpPr>
              <a:spLocks noEditPoints="1"/>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54" name="TextBox 35">
            <a:extLst>
              <a:ext uri="{FF2B5EF4-FFF2-40B4-BE49-F238E27FC236}">
                <a16:creationId xmlns:a16="http://schemas.microsoft.com/office/drawing/2014/main" id="{7291AA8D-6282-418E-BBBF-E62F22443344}"/>
              </a:ext>
            </a:extLst>
          </p:cNvPr>
          <p:cNvSpPr txBox="1"/>
          <p:nvPr/>
        </p:nvSpPr>
        <p:spPr>
          <a:xfrm>
            <a:off x="2413528" y="4618190"/>
            <a:ext cx="2031325" cy="246221"/>
          </a:xfrm>
          <a:prstGeom prst="rect">
            <a:avLst/>
          </a:prstGeom>
          <a:noFill/>
        </p:spPr>
        <p:txBody>
          <a:bodyPr wrap="none" lIns="0" tIns="0" rIns="0" bIns="0" rtlCol="0" anchor="ctr">
            <a:spAutoFit/>
          </a:bodyPr>
          <a:lstStyle/>
          <a:p>
            <a:r>
              <a:rPr lang="es-CO" sz="1600" b="1" dirty="0">
                <a:solidFill>
                  <a:schemeClr val="accent1"/>
                </a:solidFill>
              </a:rPr>
              <a:t>Programas de interfaz</a:t>
            </a:r>
          </a:p>
        </p:txBody>
      </p:sp>
      <p:sp>
        <p:nvSpPr>
          <p:cNvPr id="57" name="TextBox 41">
            <a:extLst>
              <a:ext uri="{FF2B5EF4-FFF2-40B4-BE49-F238E27FC236}">
                <a16:creationId xmlns:a16="http://schemas.microsoft.com/office/drawing/2014/main" id="{1E4D348D-9BCC-45A6-AA5F-D0BEEA54F30F}"/>
              </a:ext>
            </a:extLst>
          </p:cNvPr>
          <p:cNvSpPr txBox="1"/>
          <p:nvPr/>
        </p:nvSpPr>
        <p:spPr>
          <a:xfrm>
            <a:off x="2413527" y="3479897"/>
            <a:ext cx="2592000" cy="738664"/>
          </a:xfrm>
          <a:prstGeom prst="rect">
            <a:avLst/>
          </a:prstGeom>
          <a:noFill/>
        </p:spPr>
        <p:txBody>
          <a:bodyPr wrap="square" lIns="0" tIns="0" rIns="0" bIns="0" rtlCol="0" anchor="ctr">
            <a:spAutoFit/>
          </a:bodyPr>
          <a:lstStyle/>
          <a:p>
            <a:r>
              <a:rPr lang="es-CO" sz="1600" b="1" dirty="0">
                <a:solidFill>
                  <a:schemeClr val="accent2"/>
                </a:solidFill>
              </a:rPr>
              <a:t>Bases de datos y sistemas de información administrativos</a:t>
            </a:r>
          </a:p>
        </p:txBody>
      </p:sp>
      <p:sp>
        <p:nvSpPr>
          <p:cNvPr id="60" name="TextBox 44">
            <a:extLst>
              <a:ext uri="{FF2B5EF4-FFF2-40B4-BE49-F238E27FC236}">
                <a16:creationId xmlns:a16="http://schemas.microsoft.com/office/drawing/2014/main" id="{6F4110CD-6558-4FE8-9108-9C04B74BD672}"/>
              </a:ext>
            </a:extLst>
          </p:cNvPr>
          <p:cNvSpPr txBox="1"/>
          <p:nvPr/>
        </p:nvSpPr>
        <p:spPr>
          <a:xfrm>
            <a:off x="2418833" y="5779609"/>
            <a:ext cx="2592000" cy="738664"/>
          </a:xfrm>
          <a:prstGeom prst="rect">
            <a:avLst/>
          </a:prstGeom>
          <a:noFill/>
        </p:spPr>
        <p:txBody>
          <a:bodyPr wrap="square" lIns="0" tIns="0" rIns="0" bIns="0" rtlCol="0" anchor="ctr">
            <a:spAutoFit/>
          </a:bodyPr>
          <a:lstStyle/>
          <a:p>
            <a:r>
              <a:rPr lang="es-CO" sz="1600" b="1" dirty="0">
                <a:solidFill>
                  <a:schemeClr val="accent4"/>
                </a:solidFill>
              </a:rPr>
              <a:t>Programas para el procedimiento de solución al modelo</a:t>
            </a:r>
          </a:p>
        </p:txBody>
      </p:sp>
      <p:sp>
        <p:nvSpPr>
          <p:cNvPr id="63" name="CuadroTexto 62">
            <a:extLst>
              <a:ext uri="{FF2B5EF4-FFF2-40B4-BE49-F238E27FC236}">
                <a16:creationId xmlns:a16="http://schemas.microsoft.com/office/drawing/2014/main" id="{0C32BBF3-A7F4-408A-8852-76145A699D0A}"/>
              </a:ext>
            </a:extLst>
          </p:cNvPr>
          <p:cNvSpPr txBox="1"/>
          <p:nvPr/>
        </p:nvSpPr>
        <p:spPr>
          <a:xfrm>
            <a:off x="7182020" y="3546431"/>
            <a:ext cx="2592000" cy="584775"/>
          </a:xfrm>
          <a:prstGeom prst="rect">
            <a:avLst/>
          </a:prstGeom>
          <a:noFill/>
        </p:spPr>
        <p:txBody>
          <a:bodyPr wrap="square">
            <a:spAutoFit/>
          </a:bodyPr>
          <a:lstStyle/>
          <a:p>
            <a:pPr algn="r"/>
            <a:r>
              <a:rPr lang="es-CO" sz="1600" b="1" dirty="0">
                <a:solidFill>
                  <a:schemeClr val="accent4"/>
                </a:solidFill>
              </a:rPr>
              <a:t>Generación de informes gerenciales </a:t>
            </a:r>
          </a:p>
        </p:txBody>
      </p:sp>
      <p:sp>
        <p:nvSpPr>
          <p:cNvPr id="64" name="CuadroTexto 63">
            <a:extLst>
              <a:ext uri="{FF2B5EF4-FFF2-40B4-BE49-F238E27FC236}">
                <a16:creationId xmlns:a16="http://schemas.microsoft.com/office/drawing/2014/main" id="{79A52B9A-E029-409E-AC87-86C135C04B97}"/>
              </a:ext>
            </a:extLst>
          </p:cNvPr>
          <p:cNvSpPr txBox="1"/>
          <p:nvPr/>
        </p:nvSpPr>
        <p:spPr>
          <a:xfrm>
            <a:off x="7230019" y="4467614"/>
            <a:ext cx="2592000" cy="830997"/>
          </a:xfrm>
          <a:prstGeom prst="rect">
            <a:avLst/>
          </a:prstGeom>
          <a:noFill/>
        </p:spPr>
        <p:txBody>
          <a:bodyPr wrap="square">
            <a:spAutoFit/>
          </a:bodyPr>
          <a:lstStyle/>
          <a:p>
            <a:pPr algn="r"/>
            <a:r>
              <a:rPr lang="es-ES" sz="1600" b="1" dirty="0">
                <a:solidFill>
                  <a:schemeClr val="accent1"/>
                </a:solidFill>
              </a:rPr>
              <a:t>La implementación de los resultados de manera automática</a:t>
            </a:r>
          </a:p>
        </p:txBody>
      </p:sp>
      <p:sp>
        <p:nvSpPr>
          <p:cNvPr id="65" name="CuadroTexto 64">
            <a:extLst>
              <a:ext uri="{FF2B5EF4-FFF2-40B4-BE49-F238E27FC236}">
                <a16:creationId xmlns:a16="http://schemas.microsoft.com/office/drawing/2014/main" id="{ABA7DB61-5809-42E9-BE04-0E04D26C4D46}"/>
              </a:ext>
            </a:extLst>
          </p:cNvPr>
          <p:cNvSpPr txBox="1"/>
          <p:nvPr/>
        </p:nvSpPr>
        <p:spPr>
          <a:xfrm>
            <a:off x="7230019" y="5760007"/>
            <a:ext cx="2592000" cy="584775"/>
          </a:xfrm>
          <a:prstGeom prst="rect">
            <a:avLst/>
          </a:prstGeom>
          <a:noFill/>
        </p:spPr>
        <p:txBody>
          <a:bodyPr wrap="square">
            <a:spAutoFit/>
          </a:bodyPr>
          <a:lstStyle/>
          <a:p>
            <a:pPr algn="r"/>
            <a:r>
              <a:rPr lang="es-CO" sz="1600" b="1" dirty="0">
                <a:solidFill>
                  <a:schemeClr val="accent2"/>
                </a:solidFill>
              </a:rPr>
              <a:t>Sistemas de apoyo para las decisiones</a:t>
            </a:r>
          </a:p>
        </p:txBody>
      </p:sp>
      <p:pic>
        <p:nvPicPr>
          <p:cNvPr id="9" name="Gráfico 8" descr="Base de datos con relleno sólido">
            <a:extLst>
              <a:ext uri="{FF2B5EF4-FFF2-40B4-BE49-F238E27FC236}">
                <a16:creationId xmlns:a16="http://schemas.microsoft.com/office/drawing/2014/main" id="{BCDA0C70-2DFD-48B6-8CAB-3D497872BE9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0828" y="4788208"/>
            <a:ext cx="489179" cy="489179"/>
          </a:xfrm>
          <a:prstGeom prst="rect">
            <a:avLst/>
          </a:prstGeom>
        </p:spPr>
      </p:pic>
      <p:pic>
        <p:nvPicPr>
          <p:cNvPr id="66" name="Gráfico 65" descr="Documento con relleno sólido">
            <a:extLst>
              <a:ext uri="{FF2B5EF4-FFF2-40B4-BE49-F238E27FC236}">
                <a16:creationId xmlns:a16="http://schemas.microsoft.com/office/drawing/2014/main" id="{AF7F92AC-E7F3-4E27-ABAE-8B18384225B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27081" y="5743592"/>
            <a:ext cx="527713" cy="527713"/>
          </a:xfrm>
          <a:prstGeom prst="rect">
            <a:avLst/>
          </a:prstGeom>
        </p:spPr>
      </p:pic>
    </p:spTree>
    <p:extLst>
      <p:ext uri="{BB962C8B-B14F-4D97-AF65-F5344CB8AC3E}">
        <p14:creationId xmlns:p14="http://schemas.microsoft.com/office/powerpoint/2010/main" val="414707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 grpId="0" animBg="1"/>
      <p:bldP spid="23" grpId="0" animBg="1"/>
      <p:bldP spid="24" grpId="0" animBg="1"/>
      <p:bldP spid="25" grpId="0" animBg="1"/>
      <p:bldP spid="54" grpId="0"/>
      <p:bldP spid="57" grpId="0"/>
      <p:bldP spid="60" grpId="0"/>
      <p:bldP spid="63" grpId="0"/>
      <p:bldP spid="64" grpId="0"/>
      <p:bldP spid="6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8" y="505828"/>
            <a:ext cx="10972801" cy="748988"/>
          </a:xfrm>
          <a:prstGeom prst="rect">
            <a:avLst/>
          </a:prstGeom>
          <a:noFill/>
        </p:spPr>
        <p:txBody>
          <a:bodyPr wrap="square">
            <a:spAutoFit/>
          </a:bodyPr>
          <a:lstStyle/>
          <a:p>
            <a:r>
              <a:rPr lang="es-ES" sz="4267" dirty="0">
                <a:latin typeface="Ancizar Sans Black" panose="020B0A02040300000003" pitchFamily="34" charset="0"/>
              </a:rPr>
              <a:t>2.6 Implementación</a:t>
            </a:r>
          </a:p>
        </p:txBody>
      </p:sp>
      <p:sp>
        <p:nvSpPr>
          <p:cNvPr id="43" name="Freeform 47">
            <a:extLst>
              <a:ext uri="{FF2B5EF4-FFF2-40B4-BE49-F238E27FC236}">
                <a16:creationId xmlns:a16="http://schemas.microsoft.com/office/drawing/2014/main" id="{5379B44F-0A53-46AD-8124-FA3E13783444}"/>
              </a:ext>
            </a:extLst>
          </p:cNvPr>
          <p:cNvSpPr>
            <a:spLocks/>
          </p:cNvSpPr>
          <p:nvPr/>
        </p:nvSpPr>
        <p:spPr bwMode="auto">
          <a:xfrm>
            <a:off x="8662783" y="3511693"/>
            <a:ext cx="20343" cy="365760"/>
          </a:xfrm>
          <a:custGeom>
            <a:avLst/>
            <a:gdLst/>
            <a:ahLst/>
            <a:cxnLst>
              <a:cxn ang="0">
                <a:pos x="0" y="131"/>
              </a:cxn>
              <a:cxn ang="0">
                <a:pos x="6" y="131"/>
              </a:cxn>
              <a:cxn ang="0">
                <a:pos x="6" y="0"/>
              </a:cxn>
              <a:cxn ang="0">
                <a:pos x="0" y="0"/>
              </a:cxn>
              <a:cxn ang="0">
                <a:pos x="0" y="131"/>
              </a:cxn>
              <a:cxn ang="0">
                <a:pos x="0" y="131"/>
              </a:cxn>
            </a:cxnLst>
            <a:rect l="0" t="0" r="r" b="b"/>
            <a:pathLst>
              <a:path w="6" h="131">
                <a:moveTo>
                  <a:pt x="0" y="131"/>
                </a:moveTo>
                <a:lnTo>
                  <a:pt x="6" y="131"/>
                </a:lnTo>
                <a:lnTo>
                  <a:pt x="6" y="0"/>
                </a:lnTo>
                <a:lnTo>
                  <a:pt x="0" y="0"/>
                </a:lnTo>
                <a:lnTo>
                  <a:pt x="0" y="131"/>
                </a:lnTo>
                <a:lnTo>
                  <a:pt x="0" y="131"/>
                </a:ln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1">
            <a:extLst>
              <a:ext uri="{FF2B5EF4-FFF2-40B4-BE49-F238E27FC236}">
                <a16:creationId xmlns:a16="http://schemas.microsoft.com/office/drawing/2014/main" id="{9BA6DDD7-7F29-4BE0-B915-6FB39C6C93A0}"/>
              </a:ext>
            </a:extLst>
          </p:cNvPr>
          <p:cNvSpPr>
            <a:spLocks/>
          </p:cNvSpPr>
          <p:nvPr/>
        </p:nvSpPr>
        <p:spPr bwMode="auto">
          <a:xfrm>
            <a:off x="6765837" y="4394684"/>
            <a:ext cx="20343" cy="365760"/>
          </a:xfrm>
          <a:custGeom>
            <a:avLst/>
            <a:gdLst/>
            <a:ahLst/>
            <a:cxnLst>
              <a:cxn ang="0">
                <a:pos x="0" y="0"/>
              </a:cxn>
              <a:cxn ang="0">
                <a:pos x="4" y="0"/>
              </a:cxn>
              <a:cxn ang="0">
                <a:pos x="4" y="80"/>
              </a:cxn>
              <a:cxn ang="0">
                <a:pos x="0" y="80"/>
              </a:cxn>
              <a:cxn ang="0">
                <a:pos x="0" y="0"/>
              </a:cxn>
            </a:cxnLst>
            <a:rect l="0" t="0" r="r" b="b"/>
            <a:pathLst>
              <a:path w="4" h="80">
                <a:moveTo>
                  <a:pt x="0" y="0"/>
                </a:moveTo>
                <a:cubicBezTo>
                  <a:pt x="1" y="0"/>
                  <a:pt x="3" y="0"/>
                  <a:pt x="4" y="0"/>
                </a:cubicBezTo>
                <a:cubicBezTo>
                  <a:pt x="4" y="27"/>
                  <a:pt x="4" y="53"/>
                  <a:pt x="4" y="80"/>
                </a:cubicBezTo>
                <a:cubicBezTo>
                  <a:pt x="3" y="80"/>
                  <a:pt x="1" y="80"/>
                  <a:pt x="0" y="80"/>
                </a:cubicBezTo>
                <a:cubicBezTo>
                  <a:pt x="0" y="53"/>
                  <a:pt x="0" y="27"/>
                  <a:pt x="0" y="0"/>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7" name="Freeform 37">
            <a:extLst>
              <a:ext uri="{FF2B5EF4-FFF2-40B4-BE49-F238E27FC236}">
                <a16:creationId xmlns:a16="http://schemas.microsoft.com/office/drawing/2014/main" id="{05F43ECF-2779-4E7C-934A-CD5DBA86CEB9}"/>
              </a:ext>
            </a:extLst>
          </p:cNvPr>
          <p:cNvSpPr>
            <a:spLocks/>
          </p:cNvSpPr>
          <p:nvPr/>
        </p:nvSpPr>
        <p:spPr bwMode="auto">
          <a:xfrm>
            <a:off x="3151770" y="4394684"/>
            <a:ext cx="20343" cy="365760"/>
          </a:xfrm>
          <a:custGeom>
            <a:avLst/>
            <a:gdLst/>
            <a:ahLst/>
            <a:cxnLst>
              <a:cxn ang="0">
                <a:pos x="0" y="0"/>
              </a:cxn>
              <a:cxn ang="0">
                <a:pos x="6" y="0"/>
              </a:cxn>
              <a:cxn ang="0">
                <a:pos x="6" y="132"/>
              </a:cxn>
              <a:cxn ang="0">
                <a:pos x="0" y="132"/>
              </a:cxn>
              <a:cxn ang="0">
                <a:pos x="0" y="0"/>
              </a:cxn>
              <a:cxn ang="0">
                <a:pos x="0" y="0"/>
              </a:cxn>
            </a:cxnLst>
            <a:rect l="0" t="0" r="r" b="b"/>
            <a:pathLst>
              <a:path w="6" h="132">
                <a:moveTo>
                  <a:pt x="0" y="0"/>
                </a:moveTo>
                <a:lnTo>
                  <a:pt x="6" y="0"/>
                </a:lnTo>
                <a:lnTo>
                  <a:pt x="6" y="132"/>
                </a:lnTo>
                <a:lnTo>
                  <a:pt x="0" y="132"/>
                </a:lnTo>
                <a:lnTo>
                  <a:pt x="0" y="0"/>
                </a:lnTo>
                <a:lnTo>
                  <a:pt x="0" y="0"/>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9" name="Freeform 39">
            <a:extLst>
              <a:ext uri="{FF2B5EF4-FFF2-40B4-BE49-F238E27FC236}">
                <a16:creationId xmlns:a16="http://schemas.microsoft.com/office/drawing/2014/main" id="{C201AFE1-A5E1-4216-927C-2F6ECA81C250}"/>
              </a:ext>
            </a:extLst>
          </p:cNvPr>
          <p:cNvSpPr>
            <a:spLocks/>
          </p:cNvSpPr>
          <p:nvPr/>
        </p:nvSpPr>
        <p:spPr bwMode="auto">
          <a:xfrm>
            <a:off x="4993298" y="3503227"/>
            <a:ext cx="23733" cy="365760"/>
          </a:xfrm>
          <a:custGeom>
            <a:avLst/>
            <a:gdLst/>
            <a:ahLst/>
            <a:cxnLst>
              <a:cxn ang="0">
                <a:pos x="0" y="79"/>
              </a:cxn>
              <a:cxn ang="0">
                <a:pos x="4" y="79"/>
              </a:cxn>
              <a:cxn ang="0">
                <a:pos x="4" y="0"/>
              </a:cxn>
              <a:cxn ang="0">
                <a:pos x="0" y="0"/>
              </a:cxn>
              <a:cxn ang="0">
                <a:pos x="0" y="79"/>
              </a:cxn>
            </a:cxnLst>
            <a:rect l="0" t="0" r="r" b="b"/>
            <a:pathLst>
              <a:path w="4" h="79">
                <a:moveTo>
                  <a:pt x="0" y="79"/>
                </a:moveTo>
                <a:cubicBezTo>
                  <a:pt x="1" y="79"/>
                  <a:pt x="3" y="79"/>
                  <a:pt x="4" y="79"/>
                </a:cubicBezTo>
                <a:cubicBezTo>
                  <a:pt x="4" y="53"/>
                  <a:pt x="4" y="27"/>
                  <a:pt x="4" y="0"/>
                </a:cubicBezTo>
                <a:cubicBezTo>
                  <a:pt x="3" y="0"/>
                  <a:pt x="1" y="0"/>
                  <a:pt x="0" y="0"/>
                </a:cubicBezTo>
                <a:cubicBezTo>
                  <a:pt x="0" y="27"/>
                  <a:pt x="0" y="53"/>
                  <a:pt x="0" y="79"/>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Freeform 27">
            <a:extLst>
              <a:ext uri="{FF2B5EF4-FFF2-40B4-BE49-F238E27FC236}">
                <a16:creationId xmlns:a16="http://schemas.microsoft.com/office/drawing/2014/main" id="{3D7F8204-AADD-4B9C-9EEC-2DCFEC5F4398}"/>
              </a:ext>
            </a:extLst>
          </p:cNvPr>
          <p:cNvSpPr>
            <a:spLocks/>
          </p:cNvSpPr>
          <p:nvPr/>
        </p:nvSpPr>
        <p:spPr bwMode="auto">
          <a:xfrm>
            <a:off x="4000593" y="3364052"/>
            <a:ext cx="1993792" cy="766233"/>
          </a:xfrm>
          <a:custGeom>
            <a:avLst/>
            <a:gdLst/>
            <a:ahLst/>
            <a:cxnLst>
              <a:cxn ang="0">
                <a:pos x="59" y="0"/>
              </a:cxn>
              <a:cxn ang="0">
                <a:pos x="218" y="0"/>
              </a:cxn>
              <a:cxn ang="0">
                <a:pos x="267" y="31"/>
              </a:cxn>
              <a:cxn ang="0">
                <a:pos x="274" y="59"/>
              </a:cxn>
              <a:cxn ang="0">
                <a:pos x="274" y="137"/>
              </a:cxn>
              <a:cxn ang="0">
                <a:pos x="249" y="137"/>
              </a:cxn>
              <a:cxn ang="0">
                <a:pos x="249" y="59"/>
              </a:cxn>
              <a:cxn ang="0">
                <a:pos x="215" y="25"/>
              </a:cxn>
              <a:cxn ang="0">
                <a:pos x="59" y="25"/>
              </a:cxn>
              <a:cxn ang="0">
                <a:pos x="25" y="59"/>
              </a:cxn>
              <a:cxn ang="0">
                <a:pos x="25" y="137"/>
              </a:cxn>
              <a:cxn ang="0">
                <a:pos x="0" y="137"/>
              </a:cxn>
              <a:cxn ang="0">
                <a:pos x="0" y="56"/>
              </a:cxn>
              <a:cxn ang="0">
                <a:pos x="31" y="7"/>
              </a:cxn>
              <a:cxn ang="0">
                <a:pos x="59" y="0"/>
              </a:cxn>
            </a:cxnLst>
            <a:rect l="0" t="0" r="r" b="b"/>
            <a:pathLst>
              <a:path w="274" h="137">
                <a:moveTo>
                  <a:pt x="59" y="0"/>
                </a:moveTo>
                <a:cubicBezTo>
                  <a:pt x="218" y="0"/>
                  <a:pt x="218" y="0"/>
                  <a:pt x="218" y="0"/>
                </a:cubicBezTo>
                <a:cubicBezTo>
                  <a:pt x="239" y="1"/>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0"/>
                  <a:pt x="233" y="25"/>
                  <a:pt x="215" y="25"/>
                </a:cubicBezTo>
                <a:cubicBezTo>
                  <a:pt x="59" y="25"/>
                  <a:pt x="59" y="25"/>
                  <a:pt x="59" y="25"/>
                </a:cubicBezTo>
                <a:cubicBezTo>
                  <a:pt x="41" y="25"/>
                  <a:pt x="25" y="40"/>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1" name="Freeform 29">
            <a:extLst>
              <a:ext uri="{FF2B5EF4-FFF2-40B4-BE49-F238E27FC236}">
                <a16:creationId xmlns:a16="http://schemas.microsoft.com/office/drawing/2014/main" id="{B35AEBEF-8D8A-4D0B-8929-24A58D1D5D9C}"/>
              </a:ext>
            </a:extLst>
          </p:cNvPr>
          <p:cNvSpPr>
            <a:spLocks/>
          </p:cNvSpPr>
          <p:nvPr/>
        </p:nvSpPr>
        <p:spPr bwMode="auto">
          <a:xfrm>
            <a:off x="5808825" y="4120797"/>
            <a:ext cx="1998212" cy="766233"/>
          </a:xfrm>
          <a:custGeom>
            <a:avLst/>
            <a:gdLst/>
            <a:ahLst/>
            <a:cxnLst>
              <a:cxn ang="0">
                <a:pos x="274" y="0"/>
              </a:cxn>
              <a:cxn ang="0">
                <a:pos x="274" y="81"/>
              </a:cxn>
              <a:cxn ang="0">
                <a:pos x="273" y="87"/>
              </a:cxn>
              <a:cxn ang="0">
                <a:pos x="215" y="137"/>
              </a:cxn>
              <a:cxn ang="0">
                <a:pos x="56" y="137"/>
              </a:cxn>
              <a:cxn ang="0">
                <a:pos x="7" y="106"/>
              </a:cxn>
              <a:cxn ang="0">
                <a:pos x="0" y="78"/>
              </a:cxn>
              <a:cxn ang="0">
                <a:pos x="0" y="0"/>
              </a:cxn>
              <a:cxn ang="0">
                <a:pos x="25" y="0"/>
              </a:cxn>
              <a:cxn ang="0">
                <a:pos x="25" y="77"/>
              </a:cxn>
              <a:cxn ang="0">
                <a:pos x="59" y="112"/>
              </a:cxn>
              <a:cxn ang="0">
                <a:pos x="215" y="112"/>
              </a:cxn>
              <a:cxn ang="0">
                <a:pos x="249" y="77"/>
              </a:cxn>
              <a:cxn ang="0">
                <a:pos x="249" y="0"/>
              </a:cxn>
              <a:cxn ang="0">
                <a:pos x="274" y="0"/>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7"/>
                  <a:pt x="25" y="77"/>
                  <a:pt x="25" y="77"/>
                </a:cubicBezTo>
                <a:cubicBezTo>
                  <a:pt x="25" y="96"/>
                  <a:pt x="41" y="112"/>
                  <a:pt x="59" y="112"/>
                </a:cubicBezTo>
                <a:cubicBezTo>
                  <a:pt x="215" y="112"/>
                  <a:pt x="215" y="112"/>
                  <a:pt x="215" y="112"/>
                </a:cubicBezTo>
                <a:cubicBezTo>
                  <a:pt x="233" y="112"/>
                  <a:pt x="249" y="96"/>
                  <a:pt x="249" y="77"/>
                </a:cubicBezTo>
                <a:cubicBezTo>
                  <a:pt x="249" y="0"/>
                  <a:pt x="249" y="0"/>
                  <a:pt x="249" y="0"/>
                </a:cubicBezTo>
                <a:cubicBezTo>
                  <a:pt x="274" y="0"/>
                  <a:pt x="274" y="0"/>
                  <a:pt x="274" y="0"/>
                </a:cubicBez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33">
            <a:extLst>
              <a:ext uri="{FF2B5EF4-FFF2-40B4-BE49-F238E27FC236}">
                <a16:creationId xmlns:a16="http://schemas.microsoft.com/office/drawing/2014/main" id="{D06373C6-43A5-4646-BDEA-E64E064DF90B}"/>
              </a:ext>
            </a:extLst>
          </p:cNvPr>
          <p:cNvSpPr>
            <a:spLocks/>
          </p:cNvSpPr>
          <p:nvPr/>
        </p:nvSpPr>
        <p:spPr bwMode="auto">
          <a:xfrm>
            <a:off x="7629557" y="3361660"/>
            <a:ext cx="1998212" cy="1322261"/>
          </a:xfrm>
          <a:custGeom>
            <a:avLst/>
            <a:gdLst/>
            <a:ahLst/>
            <a:cxnLst>
              <a:cxn ang="0">
                <a:pos x="59" y="0"/>
              </a:cxn>
              <a:cxn ang="0">
                <a:pos x="218" y="0"/>
              </a:cxn>
              <a:cxn ang="0">
                <a:pos x="267" y="31"/>
              </a:cxn>
              <a:cxn ang="0">
                <a:pos x="274" y="59"/>
              </a:cxn>
              <a:cxn ang="0">
                <a:pos x="274" y="236"/>
              </a:cxn>
              <a:cxn ang="0">
                <a:pos x="249" y="236"/>
              </a:cxn>
              <a:cxn ang="0">
                <a:pos x="249" y="59"/>
              </a:cxn>
              <a:cxn ang="0">
                <a:pos x="214" y="25"/>
              </a:cxn>
              <a:cxn ang="0">
                <a:pos x="59" y="25"/>
              </a:cxn>
              <a:cxn ang="0">
                <a:pos x="25" y="59"/>
              </a:cxn>
              <a:cxn ang="0">
                <a:pos x="25" y="137"/>
              </a:cxn>
              <a:cxn ang="0">
                <a:pos x="0" y="137"/>
              </a:cxn>
              <a:cxn ang="0">
                <a:pos x="0" y="56"/>
              </a:cxn>
              <a:cxn ang="0">
                <a:pos x="31" y="7"/>
              </a:cxn>
              <a:cxn ang="0">
                <a:pos x="59" y="0"/>
              </a:cxn>
            </a:cxnLst>
            <a:rect l="0" t="0" r="r" b="b"/>
            <a:pathLst>
              <a:path w="274" h="236">
                <a:moveTo>
                  <a:pt x="59" y="0"/>
                </a:moveTo>
                <a:cubicBezTo>
                  <a:pt x="218" y="0"/>
                  <a:pt x="218" y="0"/>
                  <a:pt x="218" y="0"/>
                </a:cubicBezTo>
                <a:cubicBezTo>
                  <a:pt x="239" y="1"/>
                  <a:pt x="256" y="12"/>
                  <a:pt x="267" y="31"/>
                </a:cubicBezTo>
                <a:cubicBezTo>
                  <a:pt x="271" y="40"/>
                  <a:pt x="274" y="49"/>
                  <a:pt x="274" y="59"/>
                </a:cubicBezTo>
                <a:cubicBezTo>
                  <a:pt x="274" y="236"/>
                  <a:pt x="274" y="236"/>
                  <a:pt x="274" y="236"/>
                </a:cubicBezTo>
                <a:cubicBezTo>
                  <a:pt x="249" y="236"/>
                  <a:pt x="249" y="236"/>
                  <a:pt x="249" y="236"/>
                </a:cubicBezTo>
                <a:cubicBezTo>
                  <a:pt x="249" y="59"/>
                  <a:pt x="249" y="59"/>
                  <a:pt x="249" y="59"/>
                </a:cubicBezTo>
                <a:cubicBezTo>
                  <a:pt x="249" y="40"/>
                  <a:pt x="233" y="25"/>
                  <a:pt x="214" y="25"/>
                </a:cubicBezTo>
                <a:cubicBezTo>
                  <a:pt x="59" y="25"/>
                  <a:pt x="59" y="25"/>
                  <a:pt x="59" y="25"/>
                </a:cubicBezTo>
                <a:cubicBezTo>
                  <a:pt x="40" y="25"/>
                  <a:pt x="25" y="40"/>
                  <a:pt x="25" y="59"/>
                </a:cubicBezTo>
                <a:cubicBezTo>
                  <a:pt x="25" y="137"/>
                  <a:pt x="25" y="137"/>
                  <a:pt x="25" y="137"/>
                </a:cubicBezTo>
                <a:cubicBezTo>
                  <a:pt x="0" y="137"/>
                  <a:pt x="0" y="137"/>
                  <a:pt x="0" y="137"/>
                </a:cubicBezTo>
                <a:cubicBezTo>
                  <a:pt x="0" y="56"/>
                  <a:pt x="0" y="56"/>
                  <a:pt x="0" y="56"/>
                </a:cubicBezTo>
                <a:cubicBezTo>
                  <a:pt x="1" y="35"/>
                  <a:pt x="12" y="18"/>
                  <a:pt x="31" y="7"/>
                </a:cubicBezTo>
                <a:cubicBezTo>
                  <a:pt x="40" y="2"/>
                  <a:pt x="49" y="0"/>
                  <a:pt x="59" y="0"/>
                </a:cubicBez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7" name="Group 52">
            <a:extLst>
              <a:ext uri="{FF2B5EF4-FFF2-40B4-BE49-F238E27FC236}">
                <a16:creationId xmlns:a16="http://schemas.microsoft.com/office/drawing/2014/main" id="{D5478DA9-FE27-4F40-83B7-D578D5F8456C}"/>
              </a:ext>
            </a:extLst>
          </p:cNvPr>
          <p:cNvGrpSpPr/>
          <p:nvPr/>
        </p:nvGrpSpPr>
        <p:grpSpPr>
          <a:xfrm>
            <a:off x="2127422" y="3369296"/>
            <a:ext cx="2049789" cy="1527221"/>
            <a:chOff x="1349718" y="2296284"/>
            <a:chExt cx="1537342" cy="1145416"/>
          </a:xfrm>
        </p:grpSpPr>
        <p:sp>
          <p:nvSpPr>
            <p:cNvPr id="58" name="Freeform 35">
              <a:extLst>
                <a:ext uri="{FF2B5EF4-FFF2-40B4-BE49-F238E27FC236}">
                  <a16:creationId xmlns:a16="http://schemas.microsoft.com/office/drawing/2014/main" id="{7BF608BC-134D-4110-822F-3FF712B807E6}"/>
                </a:ext>
              </a:extLst>
            </p:cNvPr>
            <p:cNvSpPr>
              <a:spLocks/>
            </p:cNvSpPr>
            <p:nvPr/>
          </p:nvSpPr>
          <p:spPr bwMode="auto">
            <a:xfrm>
              <a:off x="1349718" y="2296284"/>
              <a:ext cx="239024" cy="213596"/>
            </a:xfrm>
            <a:custGeom>
              <a:avLst/>
              <a:gdLst/>
              <a:ahLst/>
              <a:cxnLst>
                <a:cxn ang="0">
                  <a:pos x="94" y="0"/>
                </a:cxn>
                <a:cxn ang="0">
                  <a:pos x="48" y="84"/>
                </a:cxn>
                <a:cxn ang="0">
                  <a:pos x="0" y="0"/>
                </a:cxn>
                <a:cxn ang="0">
                  <a:pos x="94" y="0"/>
                </a:cxn>
                <a:cxn ang="0">
                  <a:pos x="94" y="0"/>
                </a:cxn>
              </a:cxnLst>
              <a:rect l="0" t="0" r="r" b="b"/>
              <a:pathLst>
                <a:path w="94" h="84">
                  <a:moveTo>
                    <a:pt x="94" y="0"/>
                  </a:moveTo>
                  <a:lnTo>
                    <a:pt x="48" y="84"/>
                  </a:lnTo>
                  <a:lnTo>
                    <a:pt x="0" y="0"/>
                  </a:lnTo>
                  <a:lnTo>
                    <a:pt x="94" y="0"/>
                  </a:lnTo>
                  <a:lnTo>
                    <a:pt x="94" y="0"/>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9" name="Freeform 36">
              <a:extLst>
                <a:ext uri="{FF2B5EF4-FFF2-40B4-BE49-F238E27FC236}">
                  <a16:creationId xmlns:a16="http://schemas.microsoft.com/office/drawing/2014/main" id="{46E57C5A-DDD7-44EE-A027-94FE5031B239}"/>
                </a:ext>
              </a:extLst>
            </p:cNvPr>
            <p:cNvSpPr>
              <a:spLocks/>
            </p:cNvSpPr>
            <p:nvPr/>
          </p:nvSpPr>
          <p:spPr bwMode="auto">
            <a:xfrm>
              <a:off x="1388401" y="2480518"/>
              <a:ext cx="1498659" cy="961182"/>
            </a:xfrm>
            <a:custGeom>
              <a:avLst/>
              <a:gdLst/>
              <a:ahLst/>
              <a:cxnLst>
                <a:cxn ang="0">
                  <a:pos x="274" y="92"/>
                </a:cxn>
                <a:cxn ang="0">
                  <a:pos x="274" y="173"/>
                </a:cxn>
                <a:cxn ang="0">
                  <a:pos x="273" y="179"/>
                </a:cxn>
                <a:cxn ang="0">
                  <a:pos x="215" y="229"/>
                </a:cxn>
                <a:cxn ang="0">
                  <a:pos x="56" y="229"/>
                </a:cxn>
                <a:cxn ang="0">
                  <a:pos x="7" y="198"/>
                </a:cxn>
                <a:cxn ang="0">
                  <a:pos x="0" y="170"/>
                </a:cxn>
                <a:cxn ang="0">
                  <a:pos x="0" y="0"/>
                </a:cxn>
                <a:cxn ang="0">
                  <a:pos x="13" y="23"/>
                </a:cxn>
                <a:cxn ang="0">
                  <a:pos x="25" y="0"/>
                </a:cxn>
                <a:cxn ang="0">
                  <a:pos x="25" y="169"/>
                </a:cxn>
                <a:cxn ang="0">
                  <a:pos x="59" y="204"/>
                </a:cxn>
                <a:cxn ang="0">
                  <a:pos x="215" y="204"/>
                </a:cxn>
                <a:cxn ang="0">
                  <a:pos x="249" y="169"/>
                </a:cxn>
                <a:cxn ang="0">
                  <a:pos x="249" y="92"/>
                </a:cxn>
                <a:cxn ang="0">
                  <a:pos x="274" y="92"/>
                </a:cxn>
              </a:cxnLst>
              <a:rect l="0" t="0" r="r" b="b"/>
              <a:pathLst>
                <a:path w="274" h="229">
                  <a:moveTo>
                    <a:pt x="274" y="92"/>
                  </a:moveTo>
                  <a:cubicBezTo>
                    <a:pt x="274" y="173"/>
                    <a:pt x="274" y="173"/>
                    <a:pt x="274" y="173"/>
                  </a:cubicBezTo>
                  <a:cubicBezTo>
                    <a:pt x="273" y="179"/>
                    <a:pt x="273" y="179"/>
                    <a:pt x="273" y="179"/>
                  </a:cubicBezTo>
                  <a:cubicBezTo>
                    <a:pt x="268" y="208"/>
                    <a:pt x="245" y="228"/>
                    <a:pt x="215" y="229"/>
                  </a:cubicBezTo>
                  <a:cubicBezTo>
                    <a:pt x="56" y="229"/>
                    <a:pt x="56" y="229"/>
                    <a:pt x="56" y="229"/>
                  </a:cubicBezTo>
                  <a:cubicBezTo>
                    <a:pt x="35" y="227"/>
                    <a:pt x="18" y="217"/>
                    <a:pt x="7" y="198"/>
                  </a:cubicBezTo>
                  <a:cubicBezTo>
                    <a:pt x="2" y="189"/>
                    <a:pt x="0" y="180"/>
                    <a:pt x="0" y="170"/>
                  </a:cubicBezTo>
                  <a:cubicBezTo>
                    <a:pt x="0" y="0"/>
                    <a:pt x="0" y="0"/>
                    <a:pt x="0" y="0"/>
                  </a:cubicBezTo>
                  <a:cubicBezTo>
                    <a:pt x="13" y="23"/>
                    <a:pt x="13" y="23"/>
                    <a:pt x="13" y="23"/>
                  </a:cubicBezTo>
                  <a:cubicBezTo>
                    <a:pt x="25" y="0"/>
                    <a:pt x="25" y="0"/>
                    <a:pt x="25" y="0"/>
                  </a:cubicBezTo>
                  <a:cubicBezTo>
                    <a:pt x="25" y="169"/>
                    <a:pt x="25" y="169"/>
                    <a:pt x="25" y="169"/>
                  </a:cubicBezTo>
                  <a:cubicBezTo>
                    <a:pt x="25" y="188"/>
                    <a:pt x="41" y="204"/>
                    <a:pt x="59" y="204"/>
                  </a:cubicBezTo>
                  <a:cubicBezTo>
                    <a:pt x="215" y="204"/>
                    <a:pt x="215" y="204"/>
                    <a:pt x="215" y="204"/>
                  </a:cubicBezTo>
                  <a:cubicBezTo>
                    <a:pt x="234" y="204"/>
                    <a:pt x="249" y="188"/>
                    <a:pt x="249" y="169"/>
                  </a:cubicBezTo>
                  <a:cubicBezTo>
                    <a:pt x="249" y="92"/>
                    <a:pt x="249" y="92"/>
                    <a:pt x="249" y="92"/>
                  </a:cubicBezTo>
                  <a:cubicBezTo>
                    <a:pt x="274" y="92"/>
                    <a:pt x="274" y="92"/>
                    <a:pt x="274" y="92"/>
                  </a:cubicBez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61" name="Oval 38">
            <a:extLst>
              <a:ext uri="{FF2B5EF4-FFF2-40B4-BE49-F238E27FC236}">
                <a16:creationId xmlns:a16="http://schemas.microsoft.com/office/drawing/2014/main" id="{3DDD5BFA-F560-4D37-84B2-F9C5CAD2DE28}"/>
              </a:ext>
            </a:extLst>
          </p:cNvPr>
          <p:cNvSpPr>
            <a:spLocks noChangeArrowheads="1"/>
          </p:cNvSpPr>
          <p:nvPr/>
        </p:nvSpPr>
        <p:spPr bwMode="auto">
          <a:xfrm>
            <a:off x="2636427" y="3364051"/>
            <a:ext cx="1051028" cy="1051028"/>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algn="ctr"/>
            <a:r>
              <a:rPr lang="es-CO" sz="4267" b="1" dirty="0">
                <a:solidFill>
                  <a:schemeClr val="bg1"/>
                </a:solidFill>
                <a:latin typeface="Ancizar Sans" panose="020B0602040300000003" pitchFamily="34" charset="0"/>
              </a:rPr>
              <a:t>1</a:t>
            </a:r>
            <a:endParaRPr lang="es-CO" sz="2400" b="1" dirty="0">
              <a:solidFill>
                <a:schemeClr val="bg1"/>
              </a:solidFill>
              <a:latin typeface="Ancizar Sans" panose="020B0602040300000003" pitchFamily="34" charset="0"/>
            </a:endParaRPr>
          </a:p>
        </p:txBody>
      </p:sp>
      <p:sp>
        <p:nvSpPr>
          <p:cNvPr id="64" name="Oval 40">
            <a:extLst>
              <a:ext uri="{FF2B5EF4-FFF2-40B4-BE49-F238E27FC236}">
                <a16:creationId xmlns:a16="http://schemas.microsoft.com/office/drawing/2014/main" id="{4394EDEA-8825-41A6-90EE-94E97095DF6D}"/>
              </a:ext>
            </a:extLst>
          </p:cNvPr>
          <p:cNvSpPr>
            <a:spLocks noChangeArrowheads="1"/>
          </p:cNvSpPr>
          <p:nvPr/>
        </p:nvSpPr>
        <p:spPr bwMode="auto">
          <a:xfrm>
            <a:off x="4481345" y="3838914"/>
            <a:ext cx="1051028" cy="1057809"/>
          </a:xfrm>
          <a:prstGeom prst="ellipse">
            <a:avLst/>
          </a:pr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pPr algn="ctr"/>
            <a:r>
              <a:rPr lang="es-CO" sz="4267" b="1" dirty="0">
                <a:solidFill>
                  <a:schemeClr val="bg1"/>
                </a:solidFill>
                <a:latin typeface="Ancizar Sans" panose="020B0602040300000003" pitchFamily="34" charset="0"/>
              </a:rPr>
              <a:t>2</a:t>
            </a:r>
          </a:p>
        </p:txBody>
      </p:sp>
      <p:sp>
        <p:nvSpPr>
          <p:cNvPr id="67" name="Oval 42">
            <a:extLst>
              <a:ext uri="{FF2B5EF4-FFF2-40B4-BE49-F238E27FC236}">
                <a16:creationId xmlns:a16="http://schemas.microsoft.com/office/drawing/2014/main" id="{DB240CD7-0EE9-4E90-AF5B-C3671A925991}"/>
              </a:ext>
            </a:extLst>
          </p:cNvPr>
          <p:cNvSpPr>
            <a:spLocks noChangeArrowheads="1"/>
          </p:cNvSpPr>
          <p:nvPr/>
        </p:nvSpPr>
        <p:spPr bwMode="auto">
          <a:xfrm>
            <a:off x="6250493" y="3368290"/>
            <a:ext cx="1051028" cy="1051028"/>
          </a:xfrm>
          <a:prstGeom prst="ellipse">
            <a:avLst/>
          </a:pr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algn="ctr"/>
            <a:r>
              <a:rPr lang="es-CO" sz="4267" b="1" dirty="0">
                <a:solidFill>
                  <a:schemeClr val="bg1"/>
                </a:solidFill>
                <a:latin typeface="Ancizar Sans" panose="020B0602040300000003" pitchFamily="34" charset="0"/>
              </a:rPr>
              <a:t>3</a:t>
            </a:r>
          </a:p>
        </p:txBody>
      </p:sp>
      <p:sp>
        <p:nvSpPr>
          <p:cNvPr id="76" name="Oval 48">
            <a:extLst>
              <a:ext uri="{FF2B5EF4-FFF2-40B4-BE49-F238E27FC236}">
                <a16:creationId xmlns:a16="http://schemas.microsoft.com/office/drawing/2014/main" id="{A82C1308-D72A-457B-8912-AA4FB73DDFF6}"/>
              </a:ext>
            </a:extLst>
          </p:cNvPr>
          <p:cNvSpPr>
            <a:spLocks noChangeArrowheads="1"/>
          </p:cNvSpPr>
          <p:nvPr/>
        </p:nvSpPr>
        <p:spPr bwMode="auto">
          <a:xfrm>
            <a:off x="8147441" y="3847384"/>
            <a:ext cx="1051028" cy="1057809"/>
          </a:xfrm>
          <a:prstGeom prst="ellipse">
            <a:avLst/>
          </a:pr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pPr algn="ctr"/>
            <a:r>
              <a:rPr lang="es-CO" sz="4267" b="1" dirty="0">
                <a:solidFill>
                  <a:schemeClr val="bg1"/>
                </a:solidFill>
                <a:latin typeface="Ancizar Sans" panose="020B0602040300000003" pitchFamily="34" charset="0"/>
              </a:rPr>
              <a:t>4</a:t>
            </a:r>
          </a:p>
        </p:txBody>
      </p:sp>
      <p:sp>
        <p:nvSpPr>
          <p:cNvPr id="78" name="TextBox 64">
            <a:extLst>
              <a:ext uri="{FF2B5EF4-FFF2-40B4-BE49-F238E27FC236}">
                <a16:creationId xmlns:a16="http://schemas.microsoft.com/office/drawing/2014/main" id="{A4538CE5-7FE0-469E-B5C4-43B4A69470B6}"/>
              </a:ext>
            </a:extLst>
          </p:cNvPr>
          <p:cNvSpPr txBox="1"/>
          <p:nvPr/>
        </p:nvSpPr>
        <p:spPr>
          <a:xfrm>
            <a:off x="1539632" y="5030080"/>
            <a:ext cx="3264960" cy="1641155"/>
          </a:xfrm>
          <a:prstGeom prst="rect">
            <a:avLst/>
          </a:prstGeom>
          <a:solidFill>
            <a:schemeClr val="accent1">
              <a:lumMod val="20000"/>
              <a:lumOff val="80000"/>
            </a:schemeClr>
          </a:solidFill>
        </p:spPr>
        <p:txBody>
          <a:bodyPr wrap="square" lIns="0" tIns="0" rIns="0" bIns="0" rtlCol="0" anchor="t">
            <a:spAutoFit/>
          </a:bodyPr>
          <a:lstStyle/>
          <a:p>
            <a:pPr lvl="0" algn="ctr">
              <a:spcBef>
                <a:spcPct val="20000"/>
              </a:spcBef>
              <a:defRPr/>
            </a:pPr>
            <a:r>
              <a:rPr lang="es-CO" sz="2133" dirty="0">
                <a:solidFill>
                  <a:schemeClr val="tx1">
                    <a:lumMod val="50000"/>
                    <a:lumOff val="50000"/>
                  </a:schemeClr>
                </a:solidFill>
                <a:latin typeface="Ancizar Sans" panose="020B0602040300000003" pitchFamily="34" charset="0"/>
              </a:rPr>
              <a:t>El equipo de IO explica a la administración operativa el nuevo sistema que debe adoptar y su relación con la realidad operativa</a:t>
            </a:r>
          </a:p>
        </p:txBody>
      </p:sp>
      <p:sp>
        <p:nvSpPr>
          <p:cNvPr id="79" name="TextBox 65">
            <a:extLst>
              <a:ext uri="{FF2B5EF4-FFF2-40B4-BE49-F238E27FC236}">
                <a16:creationId xmlns:a16="http://schemas.microsoft.com/office/drawing/2014/main" id="{134AEF7D-E3BD-4A42-AE7C-277C91B3D9B8}"/>
              </a:ext>
            </a:extLst>
          </p:cNvPr>
          <p:cNvSpPr txBox="1"/>
          <p:nvPr/>
        </p:nvSpPr>
        <p:spPr>
          <a:xfrm>
            <a:off x="3151769" y="1600201"/>
            <a:ext cx="3518979" cy="1641155"/>
          </a:xfrm>
          <a:prstGeom prst="rect">
            <a:avLst/>
          </a:prstGeom>
          <a:solidFill>
            <a:schemeClr val="accent2">
              <a:lumMod val="20000"/>
              <a:lumOff val="80000"/>
            </a:schemeClr>
          </a:solidFill>
        </p:spPr>
        <p:txBody>
          <a:bodyPr wrap="square" lIns="0" tIns="0" rIns="0" bIns="0" rtlCol="0" anchor="t">
            <a:spAutoFit/>
          </a:bodyPr>
          <a:lstStyle/>
          <a:p>
            <a:pPr lvl="0" algn="ctr">
              <a:spcBef>
                <a:spcPct val="20000"/>
              </a:spcBef>
              <a:defRPr/>
            </a:pPr>
            <a:r>
              <a:rPr lang="es-ES" sz="2133" dirty="0">
                <a:solidFill>
                  <a:schemeClr val="tx1">
                    <a:lumMod val="50000"/>
                    <a:lumOff val="50000"/>
                  </a:schemeClr>
                </a:solidFill>
                <a:latin typeface="Ancizar Sans" panose="020B0602040300000003" pitchFamily="34" charset="0"/>
              </a:rPr>
              <a:t>Estos dos grupos comparten la responsabilidad de desarrollar los procedimientos que se requieren para poner el sistema en operación</a:t>
            </a:r>
            <a:endParaRPr lang="es-CO" sz="2133" dirty="0">
              <a:solidFill>
                <a:schemeClr val="tx1">
                  <a:lumMod val="50000"/>
                  <a:lumOff val="50000"/>
                </a:schemeClr>
              </a:solidFill>
              <a:latin typeface="Ancizar Sans" panose="020B0602040300000003" pitchFamily="34" charset="0"/>
            </a:endParaRPr>
          </a:p>
        </p:txBody>
      </p:sp>
      <p:sp>
        <p:nvSpPr>
          <p:cNvPr id="80" name="TextBox 66">
            <a:extLst>
              <a:ext uri="{FF2B5EF4-FFF2-40B4-BE49-F238E27FC236}">
                <a16:creationId xmlns:a16="http://schemas.microsoft.com/office/drawing/2014/main" id="{E8F0A01E-38F8-46FA-A5AC-9385E78598B9}"/>
              </a:ext>
            </a:extLst>
          </p:cNvPr>
          <p:cNvSpPr txBox="1"/>
          <p:nvPr/>
        </p:nvSpPr>
        <p:spPr>
          <a:xfrm>
            <a:off x="5420728" y="5030080"/>
            <a:ext cx="2796619" cy="1641155"/>
          </a:xfrm>
          <a:prstGeom prst="rect">
            <a:avLst/>
          </a:prstGeom>
          <a:solidFill>
            <a:schemeClr val="accent3">
              <a:lumMod val="20000"/>
              <a:lumOff val="80000"/>
            </a:schemeClr>
          </a:solidFill>
        </p:spPr>
        <p:txBody>
          <a:bodyPr wrap="square" lIns="0" tIns="0" rIns="0" bIns="0" rtlCol="0" anchor="t">
            <a:spAutoFit/>
          </a:bodyPr>
          <a:lstStyle/>
          <a:p>
            <a:pPr lvl="0" algn="ctr">
              <a:spcBef>
                <a:spcPct val="20000"/>
              </a:spcBef>
              <a:defRPr/>
            </a:pPr>
            <a:r>
              <a:rPr lang="es-ES" sz="2133" dirty="0">
                <a:solidFill>
                  <a:schemeClr val="tx1">
                    <a:lumMod val="50000"/>
                    <a:lumOff val="50000"/>
                  </a:schemeClr>
                </a:solidFill>
                <a:latin typeface="Ancizar Sans" panose="020B0602040300000003" pitchFamily="34" charset="0"/>
              </a:rPr>
              <a:t>La administración operativa se encarga de proporcionar una capacitación detallada al personal que participa</a:t>
            </a:r>
            <a:endParaRPr lang="es-CO" sz="2133" dirty="0">
              <a:solidFill>
                <a:schemeClr val="tx1">
                  <a:lumMod val="50000"/>
                  <a:lumOff val="50000"/>
                </a:schemeClr>
              </a:solidFill>
              <a:latin typeface="Ancizar Sans" panose="020B0602040300000003" pitchFamily="34" charset="0"/>
            </a:endParaRPr>
          </a:p>
        </p:txBody>
      </p:sp>
      <p:sp>
        <p:nvSpPr>
          <p:cNvPr id="81" name="TextBox 67">
            <a:extLst>
              <a:ext uri="{FF2B5EF4-FFF2-40B4-BE49-F238E27FC236}">
                <a16:creationId xmlns:a16="http://schemas.microsoft.com/office/drawing/2014/main" id="{F13C02AC-FB92-410D-B0B4-7D7671A7333B}"/>
              </a:ext>
            </a:extLst>
          </p:cNvPr>
          <p:cNvSpPr txBox="1"/>
          <p:nvPr/>
        </p:nvSpPr>
        <p:spPr>
          <a:xfrm>
            <a:off x="6705601" y="1600201"/>
            <a:ext cx="3846121" cy="1641155"/>
          </a:xfrm>
          <a:prstGeom prst="rect">
            <a:avLst/>
          </a:prstGeom>
          <a:solidFill>
            <a:schemeClr val="accent6">
              <a:lumMod val="20000"/>
              <a:lumOff val="80000"/>
            </a:schemeClr>
          </a:solidFill>
        </p:spPr>
        <p:txBody>
          <a:bodyPr wrap="square" lIns="0" tIns="0" rIns="0" bIns="0" rtlCol="0" anchor="t">
            <a:spAutoFit/>
          </a:bodyPr>
          <a:lstStyle/>
          <a:p>
            <a:pPr lvl="0" algn="ctr">
              <a:spcBef>
                <a:spcPct val="20000"/>
              </a:spcBef>
              <a:defRPr/>
            </a:pPr>
            <a:r>
              <a:rPr lang="es-ES" sz="2133" dirty="0">
                <a:solidFill>
                  <a:schemeClr val="tx1">
                    <a:lumMod val="50000"/>
                    <a:lumOff val="50000"/>
                  </a:schemeClr>
                </a:solidFill>
                <a:latin typeface="Ancizar Sans" panose="020B0602040300000003" pitchFamily="34" charset="0"/>
              </a:rPr>
              <a:t> El equipo de IO supervisa la experiencia inicial con base en la acción que se tomó para identificar cualquier modificación que deba hacerse en el futuro</a:t>
            </a:r>
            <a:r>
              <a:rPr lang="es-CO" sz="2133" dirty="0">
                <a:solidFill>
                  <a:schemeClr val="tx1">
                    <a:lumMod val="50000"/>
                    <a:lumOff val="50000"/>
                  </a:schemeClr>
                </a:solidFill>
                <a:latin typeface="Ancizar Sans" panose="020B0602040300000003" pitchFamily="34" charset="0"/>
              </a:rPr>
              <a:t> </a:t>
            </a:r>
          </a:p>
        </p:txBody>
      </p:sp>
      <p:sp>
        <p:nvSpPr>
          <p:cNvPr id="84" name="Freeform 34">
            <a:extLst>
              <a:ext uri="{FF2B5EF4-FFF2-40B4-BE49-F238E27FC236}">
                <a16:creationId xmlns:a16="http://schemas.microsoft.com/office/drawing/2014/main" id="{8E115C0A-4EAF-4457-8F22-1CC1BB73D326}"/>
              </a:ext>
            </a:extLst>
          </p:cNvPr>
          <p:cNvSpPr>
            <a:spLocks/>
          </p:cNvSpPr>
          <p:nvPr/>
        </p:nvSpPr>
        <p:spPr bwMode="auto">
          <a:xfrm>
            <a:off x="9324454" y="4683921"/>
            <a:ext cx="415557" cy="288187"/>
          </a:xfrm>
          <a:custGeom>
            <a:avLst/>
            <a:gdLst/>
            <a:ahLst/>
            <a:cxnLst>
              <a:cxn ang="0">
                <a:pos x="94" y="0"/>
              </a:cxn>
              <a:cxn ang="0">
                <a:pos x="47" y="85"/>
              </a:cxn>
              <a:cxn ang="0">
                <a:pos x="0" y="0"/>
              </a:cxn>
              <a:cxn ang="0">
                <a:pos x="94" y="0"/>
              </a:cxn>
              <a:cxn ang="0">
                <a:pos x="94" y="0"/>
              </a:cxn>
            </a:cxnLst>
            <a:rect l="0" t="0" r="r" b="b"/>
            <a:pathLst>
              <a:path w="94" h="85">
                <a:moveTo>
                  <a:pt x="94" y="0"/>
                </a:moveTo>
                <a:lnTo>
                  <a:pt x="47" y="85"/>
                </a:lnTo>
                <a:lnTo>
                  <a:pt x="0" y="0"/>
                </a:lnTo>
                <a:lnTo>
                  <a:pt x="94" y="0"/>
                </a:lnTo>
                <a:lnTo>
                  <a:pt x="94" y="0"/>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Tree>
    <p:extLst>
      <p:ext uri="{BB962C8B-B14F-4D97-AF65-F5344CB8AC3E}">
        <p14:creationId xmlns:p14="http://schemas.microsoft.com/office/powerpoint/2010/main" val="1389559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Imagen que contiene Texto&#10;&#10;Descripción generada automáticamente">
            <a:extLst>
              <a:ext uri="{FF2B5EF4-FFF2-40B4-BE49-F238E27FC236}">
                <a16:creationId xmlns:a16="http://schemas.microsoft.com/office/drawing/2014/main" id="{8B38A1F7-478C-4EB7-9E41-BF3EC85EEC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996"/>
          <a:stretch/>
        </p:blipFill>
        <p:spPr>
          <a:xfrm>
            <a:off x="9700388" y="5924363"/>
            <a:ext cx="1829005" cy="790056"/>
          </a:xfrm>
          <a:prstGeom prst="rect">
            <a:avLst/>
          </a:prstGeom>
        </p:spPr>
      </p:pic>
      <p:sp>
        <p:nvSpPr>
          <p:cNvPr id="25" name="17 Rectángulo">
            <a:extLst>
              <a:ext uri="{FF2B5EF4-FFF2-40B4-BE49-F238E27FC236}">
                <a16:creationId xmlns:a16="http://schemas.microsoft.com/office/drawing/2014/main" id="{F6065872-10B2-2C4E-91B2-6408D21CA425}"/>
              </a:ext>
            </a:extLst>
          </p:cNvPr>
          <p:cNvSpPr/>
          <p:nvPr/>
        </p:nvSpPr>
        <p:spPr>
          <a:xfrm>
            <a:off x="203201" y="5156201"/>
            <a:ext cx="2218487" cy="318100"/>
          </a:xfrm>
          <a:prstGeom prst="rect">
            <a:avLst/>
          </a:prstGeom>
        </p:spPr>
        <p:txBody>
          <a:bodyPr wrap="square">
            <a:spAutoFit/>
          </a:bodyPr>
          <a:lstStyle/>
          <a:p>
            <a:r>
              <a:rPr lang="es-ES" sz="1467" b="1" i="1" dirty="0">
                <a:solidFill>
                  <a:schemeClr val="tx1">
                    <a:lumMod val="65000"/>
                    <a:lumOff val="35000"/>
                  </a:schemeClr>
                </a:solidFill>
              </a:rPr>
              <a:t>(Fuente: </a:t>
            </a:r>
            <a:r>
              <a:rPr lang="es-ES" sz="1467" b="1" i="1" dirty="0" err="1">
                <a:solidFill>
                  <a:schemeClr val="tx1">
                    <a:lumMod val="65000"/>
                    <a:lumOff val="35000"/>
                  </a:schemeClr>
                </a:solidFill>
              </a:rPr>
              <a:t>Rardin</a:t>
            </a:r>
            <a:r>
              <a:rPr lang="es-ES" sz="1467" b="1" i="1" dirty="0">
                <a:solidFill>
                  <a:schemeClr val="tx1">
                    <a:lumMod val="65000"/>
                    <a:lumOff val="35000"/>
                  </a:schemeClr>
                </a:solidFill>
              </a:rPr>
              <a:t> 2000)</a:t>
            </a:r>
            <a:endParaRPr lang="es-ES" sz="1467" b="1" dirty="0">
              <a:solidFill>
                <a:schemeClr val="tx1">
                  <a:lumMod val="65000"/>
                  <a:lumOff val="35000"/>
                </a:schemeClr>
              </a:solidFill>
            </a:endParaRPr>
          </a:p>
        </p:txBody>
      </p:sp>
      <p:graphicFrame>
        <p:nvGraphicFramePr>
          <p:cNvPr id="26" name="Diagram 67">
            <a:extLst>
              <a:ext uri="{FF2B5EF4-FFF2-40B4-BE49-F238E27FC236}">
                <a16:creationId xmlns:a16="http://schemas.microsoft.com/office/drawing/2014/main" id="{77746D9C-3635-B74A-904D-D02870E1A657}"/>
              </a:ext>
            </a:extLst>
          </p:cNvPr>
          <p:cNvGraphicFramePr/>
          <p:nvPr/>
        </p:nvGraphicFramePr>
        <p:xfrm>
          <a:off x="1930400" y="279400"/>
          <a:ext cx="8437067" cy="558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CuadroTexto 26">
            <a:extLst>
              <a:ext uri="{FF2B5EF4-FFF2-40B4-BE49-F238E27FC236}">
                <a16:creationId xmlns:a16="http://schemas.microsoft.com/office/drawing/2014/main" id="{F6855B52-49C9-FA4B-9B5E-DC67E9BB9CDF}"/>
              </a:ext>
            </a:extLst>
          </p:cNvPr>
          <p:cNvSpPr txBox="1"/>
          <p:nvPr/>
        </p:nvSpPr>
        <p:spPr>
          <a:xfrm>
            <a:off x="203201" y="76200"/>
            <a:ext cx="10972801" cy="748988"/>
          </a:xfrm>
          <a:prstGeom prst="rect">
            <a:avLst/>
          </a:prstGeom>
          <a:noFill/>
        </p:spPr>
        <p:txBody>
          <a:bodyPr wrap="square">
            <a:spAutoFit/>
          </a:bodyPr>
          <a:lstStyle/>
          <a:p>
            <a:r>
              <a:rPr lang="es-ES" sz="4267" dirty="0">
                <a:latin typeface="Ancizar Sans Black" panose="020B0A02040300000003" pitchFamily="34" charset="0"/>
              </a:rPr>
              <a:t>3. Conclusión</a:t>
            </a:r>
          </a:p>
        </p:txBody>
      </p:sp>
    </p:spTree>
    <p:extLst>
      <p:ext uri="{BB962C8B-B14F-4D97-AF65-F5344CB8AC3E}">
        <p14:creationId xmlns:p14="http://schemas.microsoft.com/office/powerpoint/2010/main" val="1965904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51584" y="482600"/>
            <a:ext cx="7632848" cy="648072"/>
          </a:xfrm>
          <a:solidFill>
            <a:schemeClr val="accent1">
              <a:lumMod val="20000"/>
              <a:lumOff val="80000"/>
            </a:schemeClr>
          </a:solidFill>
        </p:spPr>
        <p:txBody>
          <a:bodyPr>
            <a:noAutofit/>
          </a:bodyPr>
          <a:lstStyle/>
          <a:p>
            <a:pPr algn="l"/>
            <a:r>
              <a:rPr lang="es-CO" sz="4267" dirty="0">
                <a:solidFill>
                  <a:schemeClr val="tx2">
                    <a:lumMod val="75000"/>
                  </a:schemeClr>
                </a:solidFill>
              </a:rPr>
              <a:t>ESTRUCTURA GENERAL</a:t>
            </a:r>
          </a:p>
        </p:txBody>
      </p:sp>
      <p:graphicFrame>
        <p:nvGraphicFramePr>
          <p:cNvPr id="12" name="11 Marcador de contenido"/>
          <p:cNvGraphicFramePr>
            <a:graphicFrameLocks noGrp="1"/>
          </p:cNvGraphicFramePr>
          <p:nvPr>
            <p:ph idx="1"/>
          </p:nvPr>
        </p:nvGraphicFramePr>
        <p:xfrm>
          <a:off x="2495600" y="1268760"/>
          <a:ext cx="7200800"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246" name="AutoShape 6"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48" name="AutoShape 8"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0" name="AutoShape 10"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2" name="AutoShape 12"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3" name="CuadroTexto 12">
            <a:extLst>
              <a:ext uri="{FF2B5EF4-FFF2-40B4-BE49-F238E27FC236}">
                <a16:creationId xmlns:a16="http://schemas.microsoft.com/office/drawing/2014/main" id="{A6C4C59A-ED19-9141-A2DA-EC7DDAD764F9}"/>
              </a:ext>
            </a:extLst>
          </p:cNvPr>
          <p:cNvSpPr txBox="1"/>
          <p:nvPr/>
        </p:nvSpPr>
        <p:spPr>
          <a:xfrm>
            <a:off x="203201" y="7700"/>
            <a:ext cx="6502400" cy="748988"/>
          </a:xfrm>
          <a:prstGeom prst="rect">
            <a:avLst/>
          </a:prstGeom>
          <a:noFill/>
        </p:spPr>
        <p:txBody>
          <a:bodyPr wrap="square">
            <a:spAutoFit/>
          </a:bodyPr>
          <a:lstStyle/>
          <a:p>
            <a:r>
              <a:rPr lang="es-ES" sz="4267" dirty="0">
                <a:latin typeface="Ancizar Sans Black" panose="020B0A02040300000003" pitchFamily="34" charset="0"/>
              </a:rPr>
              <a:t>3. Conclusión</a:t>
            </a:r>
          </a:p>
        </p:txBody>
      </p:sp>
    </p:spTree>
    <p:extLst>
      <p:ext uri="{BB962C8B-B14F-4D97-AF65-F5344CB8AC3E}">
        <p14:creationId xmlns:p14="http://schemas.microsoft.com/office/powerpoint/2010/main" val="3523645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AutoShape 6"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48" name="AutoShape 8"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0" name="AutoShape 10"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2" name="AutoShape 12"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69" name="CuadroTexto 68">
            <a:extLst>
              <a:ext uri="{FF2B5EF4-FFF2-40B4-BE49-F238E27FC236}">
                <a16:creationId xmlns:a16="http://schemas.microsoft.com/office/drawing/2014/main" id="{FBCFA1C2-730A-7440-BD92-9FBC7ADE14A4}"/>
              </a:ext>
            </a:extLst>
          </p:cNvPr>
          <p:cNvSpPr txBox="1"/>
          <p:nvPr/>
        </p:nvSpPr>
        <p:spPr>
          <a:xfrm>
            <a:off x="5196821" y="-66258"/>
            <a:ext cx="6502400" cy="748988"/>
          </a:xfrm>
          <a:prstGeom prst="rect">
            <a:avLst/>
          </a:prstGeom>
          <a:noFill/>
        </p:spPr>
        <p:txBody>
          <a:bodyPr wrap="square">
            <a:spAutoFit/>
          </a:bodyPr>
          <a:lstStyle/>
          <a:p>
            <a:pPr algn="r"/>
            <a:r>
              <a:rPr lang="es-ES" sz="4267" dirty="0">
                <a:latin typeface="Ancizar Sans Black" panose="020B0A02040300000003" pitchFamily="34" charset="0"/>
              </a:rPr>
              <a:t>3. Conclusión</a:t>
            </a:r>
          </a:p>
        </p:txBody>
      </p:sp>
      <p:sp>
        <p:nvSpPr>
          <p:cNvPr id="5" name="Título 4">
            <a:extLst>
              <a:ext uri="{FF2B5EF4-FFF2-40B4-BE49-F238E27FC236}">
                <a16:creationId xmlns:a16="http://schemas.microsoft.com/office/drawing/2014/main" id="{288DD3B3-7737-E64F-B6D3-5E96C3FB0ED7}"/>
              </a:ext>
            </a:extLst>
          </p:cNvPr>
          <p:cNvSpPr>
            <a:spLocks noGrp="1"/>
          </p:cNvSpPr>
          <p:nvPr>
            <p:ph type="title"/>
          </p:nvPr>
        </p:nvSpPr>
        <p:spPr/>
        <p:txBody>
          <a:bodyPr/>
          <a:lstStyle/>
          <a:p>
            <a:endParaRPr lang="es-CO" dirty="0"/>
          </a:p>
        </p:txBody>
      </p:sp>
      <p:sp>
        <p:nvSpPr>
          <p:cNvPr id="70" name="Rectangle 3">
            <a:extLst>
              <a:ext uri="{FF2B5EF4-FFF2-40B4-BE49-F238E27FC236}">
                <a16:creationId xmlns:a16="http://schemas.microsoft.com/office/drawing/2014/main" id="{19A2E251-B111-4144-BF85-28DA57E501C9}"/>
              </a:ext>
            </a:extLst>
          </p:cNvPr>
          <p:cNvSpPr txBox="1">
            <a:spLocks/>
          </p:cNvSpPr>
          <p:nvPr/>
        </p:nvSpPr>
        <p:spPr>
          <a:xfrm>
            <a:off x="609600" y="1720850"/>
            <a:ext cx="5384800" cy="6034617"/>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endParaRPr lang="es-MX" altLang="es-CO" sz="2133" b="1" i="1"/>
          </a:p>
          <a:p>
            <a:pPr lvl="4">
              <a:buFontTx/>
              <a:buNone/>
            </a:pPr>
            <a:endParaRPr lang="es-MX" altLang="es-CO" sz="2400" b="1" i="1"/>
          </a:p>
        </p:txBody>
      </p:sp>
      <p:sp>
        <p:nvSpPr>
          <p:cNvPr id="74" name="AutoShape 22">
            <a:extLst>
              <a:ext uri="{FF2B5EF4-FFF2-40B4-BE49-F238E27FC236}">
                <a16:creationId xmlns:a16="http://schemas.microsoft.com/office/drawing/2014/main" id="{6A6C5356-0C67-3D4D-96E9-122FB388BE96}"/>
              </a:ext>
            </a:extLst>
          </p:cNvPr>
          <p:cNvSpPr>
            <a:spLocks noChangeArrowheads="1"/>
          </p:cNvSpPr>
          <p:nvPr/>
        </p:nvSpPr>
        <p:spPr bwMode="auto">
          <a:xfrm>
            <a:off x="4974167" y="1646767"/>
            <a:ext cx="2015067" cy="670983"/>
          </a:xfrm>
          <a:prstGeom prst="rightArrow">
            <a:avLst>
              <a:gd name="adj1" fmla="val 50000"/>
              <a:gd name="adj2" fmla="val 75079"/>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endParaRPr lang="es-ES" altLang="es-CO" sz="2400">
              <a:latin typeface="Calibri" panose="020F0502020204030204" pitchFamily="34" charset="0"/>
            </a:endParaRPr>
          </a:p>
        </p:txBody>
      </p:sp>
      <p:sp>
        <p:nvSpPr>
          <p:cNvPr id="75" name="AutoShape 23">
            <a:extLst>
              <a:ext uri="{FF2B5EF4-FFF2-40B4-BE49-F238E27FC236}">
                <a16:creationId xmlns:a16="http://schemas.microsoft.com/office/drawing/2014/main" id="{C9B79B19-4042-1947-9C02-4468CC2F4BF0}"/>
              </a:ext>
            </a:extLst>
          </p:cNvPr>
          <p:cNvSpPr>
            <a:spLocks noChangeArrowheads="1"/>
          </p:cNvSpPr>
          <p:nvPr/>
        </p:nvSpPr>
        <p:spPr bwMode="auto">
          <a:xfrm rot="10800000">
            <a:off x="5232400" y="5486400"/>
            <a:ext cx="2017184" cy="768349"/>
          </a:xfrm>
          <a:prstGeom prst="rightArrow">
            <a:avLst>
              <a:gd name="adj1" fmla="val 50000"/>
              <a:gd name="adj2" fmla="val 65634"/>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endParaRPr lang="es-ES" altLang="es-CO" sz="2400">
              <a:latin typeface="Calibri" panose="020F0502020204030204" pitchFamily="34" charset="0"/>
            </a:endParaRPr>
          </a:p>
        </p:txBody>
      </p:sp>
      <p:sp>
        <p:nvSpPr>
          <p:cNvPr id="76" name="AutoShape 24">
            <a:extLst>
              <a:ext uri="{FF2B5EF4-FFF2-40B4-BE49-F238E27FC236}">
                <a16:creationId xmlns:a16="http://schemas.microsoft.com/office/drawing/2014/main" id="{B26DE0FA-AE6C-BF45-923D-FAA0FAAE2CB8}"/>
              </a:ext>
            </a:extLst>
          </p:cNvPr>
          <p:cNvSpPr>
            <a:spLocks noChangeArrowheads="1"/>
          </p:cNvSpPr>
          <p:nvPr/>
        </p:nvSpPr>
        <p:spPr bwMode="auto">
          <a:xfrm>
            <a:off x="3024718" y="3181350"/>
            <a:ext cx="768349" cy="1536700"/>
          </a:xfrm>
          <a:prstGeom prst="downArrow">
            <a:avLst>
              <a:gd name="adj1" fmla="val 50000"/>
              <a:gd name="adj2" fmla="val 50000"/>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endParaRPr lang="es-ES" altLang="es-CO" sz="2400">
              <a:latin typeface="Calibri" panose="020F0502020204030204" pitchFamily="34" charset="0"/>
            </a:endParaRPr>
          </a:p>
        </p:txBody>
      </p:sp>
      <p:sp>
        <p:nvSpPr>
          <p:cNvPr id="77" name="AutoShape 25">
            <a:extLst>
              <a:ext uri="{FF2B5EF4-FFF2-40B4-BE49-F238E27FC236}">
                <a16:creationId xmlns:a16="http://schemas.microsoft.com/office/drawing/2014/main" id="{21FCB7A6-341F-6844-B74D-1C0C98EDCD70}"/>
              </a:ext>
            </a:extLst>
          </p:cNvPr>
          <p:cNvSpPr>
            <a:spLocks noChangeArrowheads="1"/>
          </p:cNvSpPr>
          <p:nvPr/>
        </p:nvSpPr>
        <p:spPr bwMode="auto">
          <a:xfrm>
            <a:off x="8208434" y="3181350"/>
            <a:ext cx="768351" cy="1344084"/>
          </a:xfrm>
          <a:prstGeom prst="downArrow">
            <a:avLst>
              <a:gd name="adj1" fmla="val 50000"/>
              <a:gd name="adj2" fmla="val 43733"/>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endParaRPr lang="es-ES" altLang="es-CO" sz="2400">
              <a:latin typeface="Calibri" panose="020F0502020204030204" pitchFamily="34" charset="0"/>
            </a:endParaRPr>
          </a:p>
        </p:txBody>
      </p:sp>
      <p:sp>
        <p:nvSpPr>
          <p:cNvPr id="78" name="Text Box 26">
            <a:extLst>
              <a:ext uri="{FF2B5EF4-FFF2-40B4-BE49-F238E27FC236}">
                <a16:creationId xmlns:a16="http://schemas.microsoft.com/office/drawing/2014/main" id="{1A540446-86A9-FD43-AF41-5ADE7A48DF92}"/>
              </a:ext>
            </a:extLst>
          </p:cNvPr>
          <p:cNvSpPr txBox="1">
            <a:spLocks noChangeArrowheads="1"/>
          </p:cNvSpPr>
          <p:nvPr/>
        </p:nvSpPr>
        <p:spPr bwMode="auto">
          <a:xfrm>
            <a:off x="711201" y="1212852"/>
            <a:ext cx="12942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400" b="1" dirty="0">
                <a:latin typeface="Calibri" panose="020F0502020204030204" pitchFamily="34" charset="0"/>
              </a:rPr>
              <a:t>Realidad</a:t>
            </a:r>
          </a:p>
        </p:txBody>
      </p:sp>
      <p:sp>
        <p:nvSpPr>
          <p:cNvPr id="79" name="Text Box 27">
            <a:extLst>
              <a:ext uri="{FF2B5EF4-FFF2-40B4-BE49-F238E27FC236}">
                <a16:creationId xmlns:a16="http://schemas.microsoft.com/office/drawing/2014/main" id="{00CEF100-94A6-EE49-988E-52A39D47AC6A}"/>
              </a:ext>
            </a:extLst>
          </p:cNvPr>
          <p:cNvSpPr txBox="1">
            <a:spLocks noChangeArrowheads="1"/>
          </p:cNvSpPr>
          <p:nvPr/>
        </p:nvSpPr>
        <p:spPr bwMode="auto">
          <a:xfrm>
            <a:off x="4876800" y="1293283"/>
            <a:ext cx="151272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133" b="1">
                <a:solidFill>
                  <a:srgbClr val="0000CC"/>
                </a:solidFill>
                <a:latin typeface="Calibri" panose="020F0502020204030204" pitchFamily="34" charset="0"/>
              </a:rPr>
              <a:t>Abstracción</a:t>
            </a:r>
          </a:p>
        </p:txBody>
      </p:sp>
      <p:sp>
        <p:nvSpPr>
          <p:cNvPr id="80" name="Text Box 28">
            <a:extLst>
              <a:ext uri="{FF2B5EF4-FFF2-40B4-BE49-F238E27FC236}">
                <a16:creationId xmlns:a16="http://schemas.microsoft.com/office/drawing/2014/main" id="{CC635327-71E2-FB4C-AAD7-B206DBE840E3}"/>
              </a:ext>
            </a:extLst>
          </p:cNvPr>
          <p:cNvSpPr txBox="1">
            <a:spLocks noChangeArrowheads="1"/>
          </p:cNvSpPr>
          <p:nvPr/>
        </p:nvSpPr>
        <p:spPr bwMode="auto">
          <a:xfrm>
            <a:off x="9679518" y="1576917"/>
            <a:ext cx="17365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400" b="1" dirty="0">
                <a:latin typeface="Calibri" panose="020F0502020204030204" pitchFamily="34" charset="0"/>
              </a:rPr>
              <a:t>Modelo</a:t>
            </a:r>
          </a:p>
          <a:p>
            <a:pPr eaLnBrk="1" hangingPunct="1">
              <a:spcBef>
                <a:spcPct val="0"/>
              </a:spcBef>
              <a:buClrTx/>
              <a:buSzTx/>
              <a:buFontTx/>
              <a:buNone/>
            </a:pPr>
            <a:r>
              <a:rPr lang="es-ES" altLang="es-CO" sz="2400" b="1" dirty="0">
                <a:latin typeface="Calibri" panose="020F0502020204030204" pitchFamily="34" charset="0"/>
              </a:rPr>
              <a:t>Matemático</a:t>
            </a:r>
          </a:p>
        </p:txBody>
      </p:sp>
      <p:sp>
        <p:nvSpPr>
          <p:cNvPr id="81" name="Text Box 29">
            <a:extLst>
              <a:ext uri="{FF2B5EF4-FFF2-40B4-BE49-F238E27FC236}">
                <a16:creationId xmlns:a16="http://schemas.microsoft.com/office/drawing/2014/main" id="{5532E891-A300-374F-93B5-B3E82F4D3C3D}"/>
              </a:ext>
            </a:extLst>
          </p:cNvPr>
          <p:cNvSpPr txBox="1">
            <a:spLocks noChangeArrowheads="1"/>
          </p:cNvSpPr>
          <p:nvPr/>
        </p:nvSpPr>
        <p:spPr bwMode="auto">
          <a:xfrm>
            <a:off x="8953501" y="3378200"/>
            <a:ext cx="105189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133" b="1">
                <a:solidFill>
                  <a:srgbClr val="0000CC"/>
                </a:solidFill>
                <a:latin typeface="Calibri" panose="020F0502020204030204" pitchFamily="34" charset="0"/>
              </a:rPr>
              <a:t>Análisis</a:t>
            </a:r>
          </a:p>
        </p:txBody>
      </p:sp>
      <p:sp>
        <p:nvSpPr>
          <p:cNvPr id="82" name="Text Box 30">
            <a:extLst>
              <a:ext uri="{FF2B5EF4-FFF2-40B4-BE49-F238E27FC236}">
                <a16:creationId xmlns:a16="http://schemas.microsoft.com/office/drawing/2014/main" id="{5336DC03-B243-6845-B08B-0CBC127F45E4}"/>
              </a:ext>
            </a:extLst>
          </p:cNvPr>
          <p:cNvSpPr txBox="1">
            <a:spLocks noChangeArrowheads="1"/>
          </p:cNvSpPr>
          <p:nvPr/>
        </p:nvSpPr>
        <p:spPr bwMode="auto">
          <a:xfrm>
            <a:off x="9956801" y="5609168"/>
            <a:ext cx="15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400" b="1" dirty="0">
                <a:latin typeface="Calibri" panose="020F0502020204030204" pitchFamily="34" charset="0"/>
              </a:rPr>
              <a:t>Resultados</a:t>
            </a:r>
          </a:p>
        </p:txBody>
      </p:sp>
      <p:sp>
        <p:nvSpPr>
          <p:cNvPr id="83" name="Text Box 31">
            <a:extLst>
              <a:ext uri="{FF2B5EF4-FFF2-40B4-BE49-F238E27FC236}">
                <a16:creationId xmlns:a16="http://schemas.microsoft.com/office/drawing/2014/main" id="{E8756B9E-1D67-5448-9E06-0689E8DE350B}"/>
              </a:ext>
            </a:extLst>
          </p:cNvPr>
          <p:cNvSpPr txBox="1">
            <a:spLocks noChangeArrowheads="1"/>
          </p:cNvSpPr>
          <p:nvPr/>
        </p:nvSpPr>
        <p:spPr bwMode="auto">
          <a:xfrm>
            <a:off x="814918" y="5647268"/>
            <a:ext cx="1545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400" b="1" dirty="0">
                <a:latin typeface="Calibri" panose="020F0502020204030204" pitchFamily="34" charset="0"/>
              </a:rPr>
              <a:t>Decisiones</a:t>
            </a:r>
          </a:p>
        </p:txBody>
      </p:sp>
      <p:sp>
        <p:nvSpPr>
          <p:cNvPr id="84" name="Text Box 32">
            <a:extLst>
              <a:ext uri="{FF2B5EF4-FFF2-40B4-BE49-F238E27FC236}">
                <a16:creationId xmlns:a16="http://schemas.microsoft.com/office/drawing/2014/main" id="{786AE00D-3C01-EF41-9E51-710FA03B8927}"/>
              </a:ext>
            </a:extLst>
          </p:cNvPr>
          <p:cNvSpPr txBox="1">
            <a:spLocks noChangeArrowheads="1"/>
          </p:cNvSpPr>
          <p:nvPr/>
        </p:nvSpPr>
        <p:spPr bwMode="auto">
          <a:xfrm>
            <a:off x="5397500" y="6159501"/>
            <a:ext cx="1809406" cy="74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133" b="1" dirty="0">
                <a:solidFill>
                  <a:srgbClr val="0000CC"/>
                </a:solidFill>
                <a:latin typeface="Calibri" panose="020F0502020204030204" pitchFamily="34" charset="0"/>
              </a:rPr>
              <a:t>Interpretación</a:t>
            </a:r>
          </a:p>
          <a:p>
            <a:pPr eaLnBrk="1" hangingPunct="1">
              <a:spcBef>
                <a:spcPct val="0"/>
              </a:spcBef>
              <a:buClrTx/>
              <a:buSzTx/>
              <a:buFontTx/>
              <a:buNone/>
            </a:pPr>
            <a:r>
              <a:rPr lang="es-ES" altLang="es-CO" sz="2133" b="1" dirty="0">
                <a:solidFill>
                  <a:srgbClr val="0000CC"/>
                </a:solidFill>
                <a:latin typeface="Calibri" panose="020F0502020204030204" pitchFamily="34" charset="0"/>
              </a:rPr>
              <a:t>Implementar</a:t>
            </a:r>
          </a:p>
        </p:txBody>
      </p:sp>
      <p:sp>
        <p:nvSpPr>
          <p:cNvPr id="85" name="Text Box 33">
            <a:extLst>
              <a:ext uri="{FF2B5EF4-FFF2-40B4-BE49-F238E27FC236}">
                <a16:creationId xmlns:a16="http://schemas.microsoft.com/office/drawing/2014/main" id="{8FB42A81-D356-A44A-B960-9BD299AB6548}"/>
              </a:ext>
            </a:extLst>
          </p:cNvPr>
          <p:cNvSpPr txBox="1">
            <a:spLocks noChangeArrowheads="1"/>
          </p:cNvSpPr>
          <p:nvPr/>
        </p:nvSpPr>
        <p:spPr bwMode="auto">
          <a:xfrm>
            <a:off x="1648884" y="3500967"/>
            <a:ext cx="118718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eaLnBrk="1" hangingPunct="1">
              <a:spcBef>
                <a:spcPct val="0"/>
              </a:spcBef>
              <a:buClrTx/>
              <a:buSzTx/>
              <a:buFontTx/>
              <a:buNone/>
            </a:pPr>
            <a:r>
              <a:rPr lang="es-ES" altLang="es-CO" sz="2133" b="1">
                <a:solidFill>
                  <a:srgbClr val="0000CC"/>
                </a:solidFill>
                <a:latin typeface="Calibri" panose="020F0502020204030204" pitchFamily="34" charset="0"/>
              </a:rPr>
              <a:t>Intuición</a:t>
            </a:r>
          </a:p>
        </p:txBody>
      </p:sp>
      <p:pic>
        <p:nvPicPr>
          <p:cNvPr id="1026" name="Picture 2" descr="La Factoria de Proyectos - Fotos | Facebook">
            <a:extLst>
              <a:ext uri="{FF2B5EF4-FFF2-40B4-BE49-F238E27FC236}">
                <a16:creationId xmlns:a16="http://schemas.microsoft.com/office/drawing/2014/main" id="{B4D44B4A-E6F0-C446-89C5-A3C9CACC8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439" y="1742017"/>
            <a:ext cx="1525752" cy="762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toria: imágenes, fotos de stock y vectores | Shutterstock">
            <a:extLst>
              <a:ext uri="{FF2B5EF4-FFF2-40B4-BE49-F238E27FC236}">
                <a16:creationId xmlns:a16="http://schemas.microsoft.com/office/drawing/2014/main" id="{49CE5E67-6CD7-8146-A2F6-05FDDFE43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454" y="1172118"/>
            <a:ext cx="2013855" cy="14441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u imagen personal Sí importa - Blog de Grupo Antón Comunicación">
            <a:extLst>
              <a:ext uri="{FF2B5EF4-FFF2-40B4-BE49-F238E27FC236}">
                <a16:creationId xmlns:a16="http://schemas.microsoft.com/office/drawing/2014/main" id="{DB7DD1FC-1654-8743-9C90-6E2877859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9379" y="4792132"/>
            <a:ext cx="2099421" cy="20994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7440FE2-94BD-F24C-8787-96F438128D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9585" y="1155186"/>
            <a:ext cx="2245289" cy="15367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ógica de las Investigaciones Científicas: Tema 6 - ANALISIS Y SINTESIS DE  LOS RESULTADOS">
            <a:extLst>
              <a:ext uri="{FF2B5EF4-FFF2-40B4-BE49-F238E27FC236}">
                <a16:creationId xmlns:a16="http://schemas.microsoft.com/office/drawing/2014/main" id="{A6D81C9D-4DD9-5243-AF38-8B6E22ACFA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2608" y="5103158"/>
            <a:ext cx="2653185" cy="149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40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p:bldP spid="79" grpId="0"/>
      <p:bldP spid="80" grpId="0"/>
      <p:bldP spid="81" grpId="0"/>
      <p:bldP spid="82" grpId="0"/>
      <p:bldP spid="83" grpId="0"/>
      <p:bldP spid="83" grpId="1"/>
      <p:bldP spid="84" grpId="0"/>
      <p:bldP spid="8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EJEMPLO</a:t>
            </a:r>
            <a:endParaRPr/>
          </a:p>
        </p:txBody>
      </p:sp>
      <p:pic>
        <p:nvPicPr>
          <p:cNvPr id="158" name="Google Shape;158;p3"/>
          <p:cNvPicPr preferRelativeResize="0">
            <a:picLocks noGrp="1"/>
          </p:cNvPicPr>
          <p:nvPr>
            <p:ph idx="1"/>
          </p:nvPr>
        </p:nvPicPr>
        <p:blipFill rotWithShape="1">
          <a:blip r:embed="rId3">
            <a:alphaModFix/>
          </a:blip>
          <a:srcRect/>
          <a:stretch/>
        </p:blipFill>
        <p:spPr>
          <a:xfrm>
            <a:off x="1227891" y="1674763"/>
            <a:ext cx="10574917" cy="44188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AutoShape 6"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48" name="AutoShape 8"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0" name="AutoShape 10"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2" name="AutoShape 12"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2" name="CuadroTexto 11">
            <a:extLst>
              <a:ext uri="{FF2B5EF4-FFF2-40B4-BE49-F238E27FC236}">
                <a16:creationId xmlns:a16="http://schemas.microsoft.com/office/drawing/2014/main" id="{62A77986-745F-264C-B640-E74F703E1C03}"/>
              </a:ext>
            </a:extLst>
          </p:cNvPr>
          <p:cNvSpPr txBox="1"/>
          <p:nvPr/>
        </p:nvSpPr>
        <p:spPr>
          <a:xfrm>
            <a:off x="203201" y="76200"/>
            <a:ext cx="6502400" cy="748988"/>
          </a:xfrm>
          <a:prstGeom prst="rect">
            <a:avLst/>
          </a:prstGeom>
          <a:noFill/>
        </p:spPr>
        <p:txBody>
          <a:bodyPr wrap="square">
            <a:spAutoFit/>
          </a:bodyPr>
          <a:lstStyle/>
          <a:p>
            <a:r>
              <a:rPr lang="es-ES" sz="4267" dirty="0">
                <a:latin typeface="Ancizar Sans Black" panose="020B0A02040300000003" pitchFamily="34" charset="0"/>
              </a:rPr>
              <a:t>3. Conclusión</a:t>
            </a:r>
          </a:p>
        </p:txBody>
      </p:sp>
      <p:sp>
        <p:nvSpPr>
          <p:cNvPr id="5" name="Título 4">
            <a:extLst>
              <a:ext uri="{FF2B5EF4-FFF2-40B4-BE49-F238E27FC236}">
                <a16:creationId xmlns:a16="http://schemas.microsoft.com/office/drawing/2014/main" id="{26D22670-B37E-7B4C-A9E9-52F75A4D82F2}"/>
              </a:ext>
            </a:extLst>
          </p:cNvPr>
          <p:cNvSpPr>
            <a:spLocks noGrp="1"/>
          </p:cNvSpPr>
          <p:nvPr>
            <p:ph type="title"/>
          </p:nvPr>
        </p:nvSpPr>
        <p:spPr/>
        <p:txBody>
          <a:bodyPr/>
          <a:lstStyle/>
          <a:p>
            <a:endParaRPr lang="es-CO"/>
          </a:p>
        </p:txBody>
      </p:sp>
      <p:sp>
        <p:nvSpPr>
          <p:cNvPr id="11" name="1 Título">
            <a:extLst>
              <a:ext uri="{FF2B5EF4-FFF2-40B4-BE49-F238E27FC236}">
                <a16:creationId xmlns:a16="http://schemas.microsoft.com/office/drawing/2014/main" id="{03FAAD36-2C5D-1F4B-8E8B-8006C5AB1110}"/>
              </a:ext>
            </a:extLst>
          </p:cNvPr>
          <p:cNvSpPr txBox="1">
            <a:spLocks/>
          </p:cNvSpPr>
          <p:nvPr/>
        </p:nvSpPr>
        <p:spPr>
          <a:xfrm>
            <a:off x="609601" y="994834"/>
            <a:ext cx="9148233" cy="1011767"/>
          </a:xfrm>
        </p:spPr>
        <p:txBody>
          <a:bodyP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defRPr/>
            </a:pPr>
            <a:r>
              <a:rPr lang="en-US" sz="3200" b="1" dirty="0">
                <a:solidFill>
                  <a:srgbClr val="FF0000"/>
                </a:solidFill>
              </a:rPr>
              <a:t>¿</a:t>
            </a:r>
            <a:r>
              <a:rPr lang="en-US" sz="3200" b="1" dirty="0" err="1">
                <a:solidFill>
                  <a:srgbClr val="FF0000"/>
                </a:solidFill>
              </a:rPr>
              <a:t>Qué</a:t>
            </a:r>
            <a:r>
              <a:rPr lang="en-US" sz="3200" b="1" dirty="0">
                <a:solidFill>
                  <a:srgbClr val="FF0000"/>
                </a:solidFill>
              </a:rPr>
              <a:t> es un </a:t>
            </a:r>
            <a:r>
              <a:rPr lang="en-US" sz="3200" b="1" dirty="0" err="1">
                <a:solidFill>
                  <a:srgbClr val="FF0000"/>
                </a:solidFill>
              </a:rPr>
              <a:t>modelo</a:t>
            </a:r>
            <a:r>
              <a:rPr lang="en-US" sz="3200" b="1" dirty="0">
                <a:solidFill>
                  <a:srgbClr val="FF0000"/>
                </a:solidFill>
              </a:rPr>
              <a:t>?</a:t>
            </a:r>
            <a:r>
              <a:rPr lang="en-US" sz="3200" dirty="0">
                <a:solidFill>
                  <a:srgbClr val="FF0000"/>
                </a:solidFill>
                <a:latin typeface="Calibri" pitchFamily="34" charset="0"/>
              </a:rPr>
              <a:t> </a:t>
            </a:r>
          </a:p>
          <a:p>
            <a:pPr marL="365751" indent="-365751" algn="just">
              <a:buFont typeface="Arial" pitchFamily="34" charset="0"/>
              <a:buChar char="•"/>
              <a:defRPr/>
            </a:pPr>
            <a:r>
              <a:rPr lang="en-US" sz="3200" dirty="0">
                <a:latin typeface="Calibri" pitchFamily="34" charset="0"/>
              </a:rPr>
              <a:t>Una </a:t>
            </a:r>
            <a:r>
              <a:rPr lang="en-US" sz="3200" dirty="0" err="1">
                <a:latin typeface="Calibri" pitchFamily="34" charset="0"/>
              </a:rPr>
              <a:t>representación</a:t>
            </a:r>
            <a:r>
              <a:rPr lang="en-US" sz="3200" dirty="0">
                <a:latin typeface="Calibri" pitchFamily="34" charset="0"/>
              </a:rPr>
              <a:t> abstracta de </a:t>
            </a:r>
            <a:r>
              <a:rPr lang="en-US" sz="3200" dirty="0" err="1">
                <a:latin typeface="Calibri" pitchFamily="34" charset="0"/>
              </a:rPr>
              <a:t>ciertos</a:t>
            </a:r>
            <a:r>
              <a:rPr lang="en-US" sz="3200" dirty="0">
                <a:latin typeface="Calibri" pitchFamily="34" charset="0"/>
              </a:rPr>
              <a:t> </a:t>
            </a:r>
            <a:r>
              <a:rPr lang="en-US" sz="3200" dirty="0" err="1">
                <a:latin typeface="Calibri" pitchFamily="34" charset="0"/>
              </a:rPr>
              <a:t>aspectos</a:t>
            </a:r>
            <a:r>
              <a:rPr lang="en-US" sz="3200" dirty="0">
                <a:latin typeface="Calibri" pitchFamily="34" charset="0"/>
              </a:rPr>
              <a:t> de la </a:t>
            </a:r>
            <a:r>
              <a:rPr lang="en-US" sz="3200" dirty="0" err="1">
                <a:latin typeface="Calibri" pitchFamily="34" charset="0"/>
              </a:rPr>
              <a:t>realidad</a:t>
            </a:r>
            <a:endParaRPr lang="en-US" sz="3200" dirty="0">
              <a:latin typeface="Calibri" pitchFamily="34" charset="0"/>
            </a:endParaRPr>
          </a:p>
          <a:p>
            <a:pPr marL="365751" indent="-365751" algn="just">
              <a:buFont typeface="Arial" pitchFamily="34" charset="0"/>
              <a:buChar char="•"/>
              <a:defRPr/>
            </a:pPr>
            <a:r>
              <a:rPr lang="en-US" sz="3200" dirty="0" err="1">
                <a:latin typeface="Calibri" pitchFamily="34" charset="0"/>
              </a:rPr>
              <a:t>Estructura</a:t>
            </a:r>
            <a:r>
              <a:rPr lang="en-US" sz="3200" dirty="0">
                <a:latin typeface="Calibri" pitchFamily="34" charset="0"/>
              </a:rPr>
              <a:t> </a:t>
            </a:r>
            <a:r>
              <a:rPr lang="en-US" sz="3200" dirty="0" err="1">
                <a:latin typeface="Calibri" pitchFamily="34" charset="0"/>
              </a:rPr>
              <a:t>basada</a:t>
            </a:r>
            <a:r>
              <a:rPr lang="en-US" sz="3200" dirty="0">
                <a:latin typeface="Calibri" pitchFamily="34" charset="0"/>
              </a:rPr>
              <a:t> </a:t>
            </a:r>
            <a:r>
              <a:rPr lang="en-US" sz="3200" dirty="0" err="1">
                <a:latin typeface="Calibri" pitchFamily="34" charset="0"/>
              </a:rPr>
              <a:t>en</a:t>
            </a:r>
            <a:r>
              <a:rPr lang="en-US" sz="3200" dirty="0">
                <a:latin typeface="Calibri" pitchFamily="34" charset="0"/>
              </a:rPr>
              <a:t> </a:t>
            </a:r>
            <a:r>
              <a:rPr lang="en-US" sz="3200" dirty="0" err="1">
                <a:latin typeface="Calibri" pitchFamily="34" charset="0"/>
              </a:rPr>
              <a:t>elementos</a:t>
            </a:r>
            <a:r>
              <a:rPr lang="en-US" sz="3200" dirty="0">
                <a:latin typeface="Calibri" pitchFamily="34" charset="0"/>
              </a:rPr>
              <a:t> </a:t>
            </a:r>
            <a:r>
              <a:rPr lang="en-US" sz="3200" dirty="0" err="1">
                <a:latin typeface="Calibri" pitchFamily="34" charset="0"/>
              </a:rPr>
              <a:t>seleccionados</a:t>
            </a:r>
            <a:r>
              <a:rPr lang="en-US" sz="3200" dirty="0">
                <a:latin typeface="Calibri" pitchFamily="34" charset="0"/>
              </a:rPr>
              <a:t> de la </a:t>
            </a:r>
            <a:r>
              <a:rPr lang="en-US" sz="3200" dirty="0" err="1">
                <a:latin typeface="Calibri" pitchFamily="34" charset="0"/>
              </a:rPr>
              <a:t>realidad</a:t>
            </a:r>
            <a:r>
              <a:rPr lang="en-US" sz="3200" dirty="0">
                <a:latin typeface="Calibri" pitchFamily="34" charset="0"/>
              </a:rPr>
              <a:t>.</a:t>
            </a:r>
          </a:p>
          <a:p>
            <a:pPr>
              <a:defRPr/>
            </a:pPr>
            <a:endParaRPr lang="es-NI" sz="3200" b="1" dirty="0">
              <a:solidFill>
                <a:schemeClr val="tx2">
                  <a:lumMod val="50000"/>
                </a:schemeClr>
              </a:solidFill>
            </a:endParaRPr>
          </a:p>
        </p:txBody>
      </p:sp>
      <p:sp>
        <p:nvSpPr>
          <p:cNvPr id="13" name="2 Marcador de contenido">
            <a:extLst>
              <a:ext uri="{FF2B5EF4-FFF2-40B4-BE49-F238E27FC236}">
                <a16:creationId xmlns:a16="http://schemas.microsoft.com/office/drawing/2014/main" id="{FD7E4A54-E461-1D4F-B028-5EB0C5179229}"/>
              </a:ext>
            </a:extLst>
          </p:cNvPr>
          <p:cNvSpPr>
            <a:spLocks noGrp="1"/>
          </p:cNvSpPr>
          <p:nvPr>
            <p:ph sz="quarter" idx="1"/>
          </p:nvPr>
        </p:nvSpPr>
        <p:spPr>
          <a:xfrm>
            <a:off x="402167" y="2036233"/>
            <a:ext cx="11338984" cy="6096000"/>
          </a:xfrm>
        </p:spPr>
        <p:txBody>
          <a:bodyPr rtlCol="0">
            <a:normAutofit/>
          </a:bodyPr>
          <a:lstStyle/>
          <a:p>
            <a:pPr marL="365751" indent="-365751" algn="just">
              <a:buNone/>
              <a:defRPr/>
            </a:pPr>
            <a:r>
              <a:rPr lang="es-ES" sz="2667" u="sng" dirty="0">
                <a:latin typeface="Calibri" pitchFamily="34" charset="0"/>
              </a:rPr>
              <a:t>Tipos de Modelos icónicos, analógicos y simbólicos (matemáticos) </a:t>
            </a:r>
          </a:p>
          <a:p>
            <a:pPr marL="365751" indent="-365751" algn="just">
              <a:buNone/>
              <a:defRPr/>
            </a:pPr>
            <a:r>
              <a:rPr lang="es-ES" sz="2667" b="1" dirty="0">
                <a:solidFill>
                  <a:srgbClr val="FF0000"/>
                </a:solidFill>
                <a:latin typeface="Calibri" pitchFamily="34" charset="0"/>
              </a:rPr>
              <a:t>   Modelos Matemáticos</a:t>
            </a:r>
            <a:endParaRPr lang="es-ES" sz="2667" dirty="0">
              <a:solidFill>
                <a:srgbClr val="FF0000"/>
              </a:solidFill>
              <a:latin typeface="Calibri" pitchFamily="34" charset="0"/>
            </a:endParaRPr>
          </a:p>
          <a:p>
            <a:pPr marL="365751" indent="-365751" algn="just">
              <a:spcAft>
                <a:spcPct val="40000"/>
              </a:spcAft>
              <a:defRPr/>
            </a:pPr>
            <a:r>
              <a:rPr lang="es-ES" sz="2667" dirty="0">
                <a:latin typeface="Calibri" pitchFamily="34" charset="0"/>
              </a:rPr>
              <a:t>Un modelo matemático es uno que representa el desempeño y comportamiento de un sistema dado en términos de ecuaciones matemáticas, ofreciendo resultados cuantitativos.</a:t>
            </a:r>
          </a:p>
          <a:p>
            <a:pPr marL="365751" indent="-365751" algn="just">
              <a:spcAft>
                <a:spcPct val="40000"/>
              </a:spcAft>
              <a:defRPr/>
            </a:pPr>
            <a:r>
              <a:rPr lang="es-ES" sz="2667" b="1" i="1" dirty="0">
                <a:solidFill>
                  <a:srgbClr val="FF0000"/>
                </a:solidFill>
                <a:latin typeface="Calibri" pitchFamily="34" charset="0"/>
              </a:rPr>
              <a:t>Otras formas de clasificar los modelos</a:t>
            </a:r>
          </a:p>
          <a:p>
            <a:pPr marL="0" indent="0" algn="just">
              <a:spcBef>
                <a:spcPts val="0"/>
              </a:spcBef>
              <a:defRPr/>
            </a:pPr>
            <a:r>
              <a:rPr lang="es-ES" sz="2133" dirty="0">
                <a:latin typeface="Calibri" pitchFamily="34" charset="0"/>
              </a:rPr>
              <a:t>Estáticos (VD no requieren sucesiones de decisión para periodos múltiples) y Dinámicos.</a:t>
            </a:r>
          </a:p>
          <a:p>
            <a:pPr marL="0" indent="0" algn="just">
              <a:spcBef>
                <a:spcPts val="0"/>
              </a:spcBef>
              <a:defRPr/>
            </a:pPr>
            <a:r>
              <a:rPr lang="es-ES" sz="2133" dirty="0">
                <a:latin typeface="Calibri" pitchFamily="34" charset="0"/>
              </a:rPr>
              <a:t>Lineales (ecuaciones  e inecuaciones son funciones lineales) y N lineales</a:t>
            </a:r>
          </a:p>
          <a:p>
            <a:pPr marL="0" indent="0" algn="just">
              <a:spcBef>
                <a:spcPts val="0"/>
              </a:spcBef>
              <a:defRPr/>
            </a:pPr>
            <a:r>
              <a:rPr lang="es-ES" sz="2133" dirty="0">
                <a:latin typeface="Calibri" pitchFamily="34" charset="0"/>
              </a:rPr>
              <a:t>Enteros (VD deben ser enteros) y no enteros.</a:t>
            </a:r>
          </a:p>
          <a:p>
            <a:pPr marL="0" indent="0" algn="just">
              <a:spcBef>
                <a:spcPts val="0"/>
              </a:spcBef>
              <a:defRPr/>
            </a:pPr>
            <a:r>
              <a:rPr lang="es-ES" sz="2133" dirty="0">
                <a:latin typeface="Calibri" pitchFamily="34" charset="0"/>
              </a:rPr>
              <a:t>Determinístico (VD se conoce con certeza) y Estocástico </a:t>
            </a:r>
          </a:p>
          <a:p>
            <a:pPr marL="0" indent="0" algn="just">
              <a:spcBef>
                <a:spcPts val="0"/>
              </a:spcBef>
              <a:defRPr/>
            </a:pPr>
            <a:endParaRPr lang="es-ES" sz="2133" dirty="0">
              <a:latin typeface="Calibri" pitchFamily="34" charset="0"/>
            </a:endParaRPr>
          </a:p>
          <a:p>
            <a:pPr marL="365751" indent="-365751" algn="just">
              <a:spcAft>
                <a:spcPct val="40000"/>
              </a:spcAft>
              <a:defRPr/>
            </a:pPr>
            <a:endParaRPr lang="es-ES" sz="2667" dirty="0">
              <a:latin typeface="Calibri" pitchFamily="34" charset="0"/>
            </a:endParaRPr>
          </a:p>
          <a:p>
            <a:pPr marL="365751" indent="-365751" algn="just">
              <a:spcAft>
                <a:spcPct val="40000"/>
              </a:spcAft>
              <a:defRPr/>
            </a:pPr>
            <a:endParaRPr lang="es-ES" sz="2667" dirty="0">
              <a:latin typeface="Calibri" pitchFamily="34" charset="0"/>
            </a:endParaRPr>
          </a:p>
          <a:p>
            <a:pPr marL="365751" indent="-365751">
              <a:defRPr/>
            </a:pPr>
            <a:endParaRPr lang="en-US" sz="3200" dirty="0"/>
          </a:p>
        </p:txBody>
      </p:sp>
    </p:spTree>
    <p:extLst>
      <p:ext uri="{BB962C8B-B14F-4D97-AF65-F5344CB8AC3E}">
        <p14:creationId xmlns:p14="http://schemas.microsoft.com/office/powerpoint/2010/main" val="187574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checkerboard(across)">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checkerboard(across)">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checkerboard(across)">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checkerboard(across)">
                                      <p:cBhvr>
                                        <p:cTn id="27" dur="500"/>
                                        <p:tgtEl>
                                          <p:spTgt spid="1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3">
                                            <p:txEl>
                                              <p:pRg st="4" end="4"/>
                                            </p:txEl>
                                          </p:spTgt>
                                        </p:tgtEl>
                                        <p:attrNameLst>
                                          <p:attrName>style.visibility</p:attrName>
                                        </p:attrNameLst>
                                      </p:cBhvr>
                                      <p:to>
                                        <p:strVal val="visible"/>
                                      </p:to>
                                    </p:set>
                                    <p:animEffect transition="in" filter="checkerboard(across)">
                                      <p:cBhvr>
                                        <p:cTn id="32" dur="500"/>
                                        <p:tgtEl>
                                          <p:spTgt spid="1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Effect transition="in" filter="checkerboard(across)">
                                      <p:cBhvr>
                                        <p:cTn id="37" dur="500"/>
                                        <p:tgtEl>
                                          <p:spTgt spid="1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3">
                                            <p:txEl>
                                              <p:pRg st="6" end="6"/>
                                            </p:txEl>
                                          </p:spTgt>
                                        </p:tgtEl>
                                        <p:attrNameLst>
                                          <p:attrName>style.visibility</p:attrName>
                                        </p:attrNameLst>
                                      </p:cBhvr>
                                      <p:to>
                                        <p:strVal val="visible"/>
                                      </p:to>
                                    </p:set>
                                    <p:animEffect transition="in" filter="checkerboard(across)">
                                      <p:cBhvr>
                                        <p:cTn id="42" dur="500"/>
                                        <p:tgtEl>
                                          <p:spTgt spid="1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3">
                                            <p:txEl>
                                              <p:pRg st="7" end="7"/>
                                            </p:txEl>
                                          </p:spTgt>
                                        </p:tgtEl>
                                        <p:attrNameLst>
                                          <p:attrName>style.visibility</p:attrName>
                                        </p:attrNameLst>
                                      </p:cBhvr>
                                      <p:to>
                                        <p:strVal val="visible"/>
                                      </p:to>
                                    </p:set>
                                    <p:animEffect transition="in" filter="checkerboard(across)">
                                      <p:cBhvr>
                                        <p:cTn id="47" dur="500"/>
                                        <p:tgtEl>
                                          <p:spTgt spid="1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628752" y="952128"/>
            <a:ext cx="5600848" cy="648072"/>
          </a:xfrm>
          <a:solidFill>
            <a:srgbClr val="FFFF00"/>
          </a:solidFill>
          <a:ln/>
        </p:spPr>
        <p:style>
          <a:lnRef idx="1">
            <a:schemeClr val="dk1"/>
          </a:lnRef>
          <a:fillRef idx="3">
            <a:schemeClr val="dk1"/>
          </a:fillRef>
          <a:effectRef idx="2">
            <a:schemeClr val="dk1"/>
          </a:effectRef>
          <a:fontRef idx="minor">
            <a:schemeClr val="lt1"/>
          </a:fontRef>
        </p:style>
        <p:txBody>
          <a:bodyPr>
            <a:noAutofit/>
          </a:bodyPr>
          <a:lstStyle/>
          <a:p>
            <a:r>
              <a:rPr lang="es-CO" sz="3200" dirty="0">
                <a:solidFill>
                  <a:schemeClr val="tx2">
                    <a:lumMod val="75000"/>
                  </a:schemeClr>
                </a:solidFill>
              </a:rPr>
              <a:t>PREGUNTAS CLAVE</a:t>
            </a:r>
          </a:p>
        </p:txBody>
      </p:sp>
      <p:sp>
        <p:nvSpPr>
          <p:cNvPr id="10246" name="AutoShape 6"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48" name="AutoShape 8"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0" name="AutoShape 10"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2" name="AutoShape 12"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3" name="2 Rectángulo"/>
          <p:cNvSpPr/>
          <p:nvPr/>
        </p:nvSpPr>
        <p:spPr>
          <a:xfrm>
            <a:off x="1775520" y="1905001"/>
            <a:ext cx="8568952" cy="461665"/>
          </a:xfrm>
          <a:prstGeom prst="rect">
            <a:avLst/>
          </a:prstGeom>
        </p:spPr>
        <p:txBody>
          <a:bodyPr wrap="square">
            <a:spAutoFit/>
          </a:bodyPr>
          <a:lstStyle/>
          <a:p>
            <a:pPr lvl="0"/>
            <a:r>
              <a:rPr lang="es-CO" sz="2400" dirty="0"/>
              <a:t>¿Qué decisiones puede tomar?</a:t>
            </a:r>
          </a:p>
        </p:txBody>
      </p:sp>
      <p:sp>
        <p:nvSpPr>
          <p:cNvPr id="12" name="CuadroTexto 11">
            <a:extLst>
              <a:ext uri="{FF2B5EF4-FFF2-40B4-BE49-F238E27FC236}">
                <a16:creationId xmlns:a16="http://schemas.microsoft.com/office/drawing/2014/main" id="{62A77986-745F-264C-B640-E74F703E1C03}"/>
              </a:ext>
            </a:extLst>
          </p:cNvPr>
          <p:cNvSpPr txBox="1"/>
          <p:nvPr/>
        </p:nvSpPr>
        <p:spPr>
          <a:xfrm>
            <a:off x="203201" y="76200"/>
            <a:ext cx="6502400" cy="748988"/>
          </a:xfrm>
          <a:prstGeom prst="rect">
            <a:avLst/>
          </a:prstGeom>
          <a:noFill/>
        </p:spPr>
        <p:txBody>
          <a:bodyPr wrap="square">
            <a:spAutoFit/>
          </a:bodyPr>
          <a:lstStyle/>
          <a:p>
            <a:r>
              <a:rPr lang="es-ES" sz="4267" dirty="0">
                <a:latin typeface="Ancizar Sans Black" panose="020B0A02040300000003" pitchFamily="34" charset="0"/>
              </a:rPr>
              <a:t>3. Conclusión</a:t>
            </a:r>
          </a:p>
        </p:txBody>
      </p:sp>
      <p:sp>
        <p:nvSpPr>
          <p:cNvPr id="9" name="2 Rectángulo">
            <a:extLst>
              <a:ext uri="{FF2B5EF4-FFF2-40B4-BE49-F238E27FC236}">
                <a16:creationId xmlns:a16="http://schemas.microsoft.com/office/drawing/2014/main" id="{506681F7-1A02-234C-A59A-EF0FE6D3FEC4}"/>
              </a:ext>
            </a:extLst>
          </p:cNvPr>
          <p:cNvSpPr/>
          <p:nvPr/>
        </p:nvSpPr>
        <p:spPr>
          <a:xfrm>
            <a:off x="2200648" y="2616201"/>
            <a:ext cx="8568952" cy="461665"/>
          </a:xfrm>
          <a:prstGeom prst="rect">
            <a:avLst/>
          </a:prstGeom>
        </p:spPr>
        <p:txBody>
          <a:bodyPr wrap="square">
            <a:spAutoFit/>
          </a:bodyPr>
          <a:lstStyle/>
          <a:p>
            <a:pPr lvl="0"/>
            <a:r>
              <a:rPr lang="es-CO" sz="2400" dirty="0"/>
              <a:t>¿Cuál es el criterio de decisión?</a:t>
            </a:r>
          </a:p>
        </p:txBody>
      </p:sp>
      <p:sp>
        <p:nvSpPr>
          <p:cNvPr id="10" name="2 Rectángulo">
            <a:extLst>
              <a:ext uri="{FF2B5EF4-FFF2-40B4-BE49-F238E27FC236}">
                <a16:creationId xmlns:a16="http://schemas.microsoft.com/office/drawing/2014/main" id="{D76E2621-F1B8-CB45-8AB1-13B99C690B06}"/>
              </a:ext>
            </a:extLst>
          </p:cNvPr>
          <p:cNvSpPr/>
          <p:nvPr/>
        </p:nvSpPr>
        <p:spPr>
          <a:xfrm>
            <a:off x="2505448" y="3327401"/>
            <a:ext cx="8568952" cy="461665"/>
          </a:xfrm>
          <a:prstGeom prst="rect">
            <a:avLst/>
          </a:prstGeom>
        </p:spPr>
        <p:txBody>
          <a:bodyPr wrap="square">
            <a:spAutoFit/>
          </a:bodyPr>
          <a:lstStyle/>
          <a:p>
            <a:pPr lvl="0"/>
            <a:r>
              <a:rPr lang="es-CO" sz="2400" dirty="0"/>
              <a:t>¿Cuánto aporta cada decisión al criterio?</a:t>
            </a:r>
          </a:p>
        </p:txBody>
      </p:sp>
      <p:sp>
        <p:nvSpPr>
          <p:cNvPr id="11" name="2 Rectángulo">
            <a:extLst>
              <a:ext uri="{FF2B5EF4-FFF2-40B4-BE49-F238E27FC236}">
                <a16:creationId xmlns:a16="http://schemas.microsoft.com/office/drawing/2014/main" id="{5386088A-A08B-A740-A6A1-B2F6B3E76D9D}"/>
              </a:ext>
            </a:extLst>
          </p:cNvPr>
          <p:cNvSpPr/>
          <p:nvPr/>
        </p:nvSpPr>
        <p:spPr>
          <a:xfrm>
            <a:off x="2844800" y="4054158"/>
            <a:ext cx="8568952" cy="461665"/>
          </a:xfrm>
          <a:prstGeom prst="rect">
            <a:avLst/>
          </a:prstGeom>
        </p:spPr>
        <p:txBody>
          <a:bodyPr wrap="square">
            <a:spAutoFit/>
          </a:bodyPr>
          <a:lstStyle/>
          <a:p>
            <a:pPr lvl="0"/>
            <a:r>
              <a:rPr lang="es-CO" sz="2400" dirty="0"/>
              <a:t>¿Qué aspectos afectan (limitan) las decisiones a tomar?</a:t>
            </a:r>
          </a:p>
        </p:txBody>
      </p:sp>
      <p:sp>
        <p:nvSpPr>
          <p:cNvPr id="13" name="2 Rectángulo">
            <a:extLst>
              <a:ext uri="{FF2B5EF4-FFF2-40B4-BE49-F238E27FC236}">
                <a16:creationId xmlns:a16="http://schemas.microsoft.com/office/drawing/2014/main" id="{F03745BF-26CB-7A4A-827C-B522BC0E0FF7}"/>
              </a:ext>
            </a:extLst>
          </p:cNvPr>
          <p:cNvSpPr/>
          <p:nvPr/>
        </p:nvSpPr>
        <p:spPr>
          <a:xfrm>
            <a:off x="3318248" y="4866958"/>
            <a:ext cx="8568952" cy="830997"/>
          </a:xfrm>
          <a:prstGeom prst="rect">
            <a:avLst/>
          </a:prstGeom>
        </p:spPr>
        <p:txBody>
          <a:bodyPr wrap="square">
            <a:spAutoFit/>
          </a:bodyPr>
          <a:lstStyle/>
          <a:p>
            <a:pPr lvl="0"/>
            <a:r>
              <a:rPr lang="es-CO" sz="2400" dirty="0"/>
              <a:t>¿Cuánto agota cada decisión cada uno de los aspectos limitantes? </a:t>
            </a:r>
          </a:p>
        </p:txBody>
      </p:sp>
    </p:spTree>
    <p:extLst>
      <p:ext uri="{BB962C8B-B14F-4D97-AF65-F5344CB8AC3E}">
        <p14:creationId xmlns:p14="http://schemas.microsoft.com/office/powerpoint/2010/main" val="272026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9" grpId="0"/>
      <p:bldP spid="10" grpId="0"/>
      <p:bldP spid="1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631505" y="1125736"/>
            <a:ext cx="8853697" cy="576064"/>
          </a:xfrm>
        </p:spPr>
        <p:txBody>
          <a:bodyPr>
            <a:noAutofit/>
          </a:bodyPr>
          <a:lstStyle/>
          <a:p>
            <a:r>
              <a:rPr lang="es-CO" sz="3733" dirty="0"/>
              <a:t>Qué vamos a aprender ?</a:t>
            </a:r>
          </a:p>
        </p:txBody>
      </p:sp>
      <p:sp>
        <p:nvSpPr>
          <p:cNvPr id="3" name="2 Marcador de número de diapositiva"/>
          <p:cNvSpPr>
            <a:spLocks noGrp="1"/>
          </p:cNvSpPr>
          <p:nvPr>
            <p:ph type="sldNum" sz="quarter" idx="12"/>
          </p:nvPr>
        </p:nvSpPr>
        <p:spPr/>
        <p:txBody>
          <a:bodyPr/>
          <a:lstStyle/>
          <a:p>
            <a:endParaRPr lang="es-CO" dirty="0"/>
          </a:p>
        </p:txBody>
      </p:sp>
      <p:sp>
        <p:nvSpPr>
          <p:cNvPr id="10" name="9 Rectángulo"/>
          <p:cNvSpPr/>
          <p:nvPr/>
        </p:nvSpPr>
        <p:spPr>
          <a:xfrm>
            <a:off x="1775520" y="2780928"/>
            <a:ext cx="8136904" cy="1200329"/>
          </a:xfrm>
          <a:prstGeom prst="rect">
            <a:avLst/>
          </a:prstGeom>
        </p:spPr>
        <p:txBody>
          <a:bodyPr wrap="square">
            <a:spAutoFit/>
          </a:bodyPr>
          <a:lstStyle/>
          <a:p>
            <a:pPr marL="342891" indent="-342891">
              <a:buFont typeface="Arial" panose="020B0604020202020204" pitchFamily="34" charset="0"/>
              <a:buChar char="•"/>
            </a:pPr>
            <a:r>
              <a:rPr lang="es-CO" sz="2400" dirty="0"/>
              <a:t>Modelamiento de un problema de optimización</a:t>
            </a:r>
          </a:p>
          <a:p>
            <a:pPr marL="342891" indent="-342891">
              <a:buFont typeface="Arial" panose="020B0604020202020204" pitchFamily="34" charset="0"/>
              <a:buChar char="•"/>
            </a:pPr>
            <a:r>
              <a:rPr lang="es-CO" sz="2400" dirty="0"/>
              <a:t>Como resolverlo</a:t>
            </a:r>
          </a:p>
          <a:p>
            <a:pPr marL="342891" indent="-342891">
              <a:buFont typeface="Arial" panose="020B0604020202020204" pitchFamily="34" charset="0"/>
              <a:buChar char="•"/>
            </a:pPr>
            <a:r>
              <a:rPr lang="es-CO" sz="2400" dirty="0"/>
              <a:t>Analizar los resultados</a:t>
            </a:r>
          </a:p>
        </p:txBody>
      </p:sp>
    </p:spTree>
    <p:extLst>
      <p:ext uri="{BB962C8B-B14F-4D97-AF65-F5344CB8AC3E}">
        <p14:creationId xmlns:p14="http://schemas.microsoft.com/office/powerpoint/2010/main" val="50538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56209" y="116632"/>
            <a:ext cx="9004288" cy="576064"/>
          </a:xfrm>
        </p:spPr>
        <p:txBody>
          <a:bodyPr>
            <a:noAutofit/>
          </a:bodyPr>
          <a:lstStyle/>
          <a:p>
            <a:r>
              <a:rPr lang="es-CO" sz="3200" dirty="0"/>
              <a:t>Qué vamos a aprender ? El ejemplo de DHL</a:t>
            </a:r>
          </a:p>
        </p:txBody>
      </p:sp>
      <p:sp>
        <p:nvSpPr>
          <p:cNvPr id="3" name="2 Marcador de número de diapositiva"/>
          <p:cNvSpPr>
            <a:spLocks noGrp="1"/>
          </p:cNvSpPr>
          <p:nvPr>
            <p:ph type="sldNum" sz="quarter" idx="12"/>
          </p:nvPr>
        </p:nvSpPr>
        <p:spPr/>
        <p:txBody>
          <a:bodyPr/>
          <a:lstStyle/>
          <a:p>
            <a:endParaRPr lang="es-CO" dirty="0"/>
          </a:p>
        </p:txBody>
      </p:sp>
      <p:pic>
        <p:nvPicPr>
          <p:cNvPr id="10" name="Picture 6" descr="http://panethos.files.wordpress.com/2013/01/fedex.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3992" y="764705"/>
            <a:ext cx="4808739" cy="24593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panethos.files.wordpress.com/2013/01/ups_europe.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596" t="2707" b="3931"/>
          <a:stretch/>
        </p:blipFill>
        <p:spPr bwMode="auto">
          <a:xfrm>
            <a:off x="6595402" y="3224047"/>
            <a:ext cx="3633145" cy="36469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3905" y="908722"/>
            <a:ext cx="4572003" cy="60991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326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94639" y="31056"/>
            <a:ext cx="9004288" cy="576064"/>
          </a:xfrm>
        </p:spPr>
        <p:txBody>
          <a:bodyPr>
            <a:noAutofit/>
          </a:bodyPr>
          <a:lstStyle/>
          <a:p>
            <a:r>
              <a:rPr lang="es-CO" sz="3600" dirty="0"/>
              <a:t>Qué vamos a aprender ? El ejemplo de DHL</a:t>
            </a:r>
          </a:p>
        </p:txBody>
      </p:sp>
      <p:sp>
        <p:nvSpPr>
          <p:cNvPr id="3" name="2 Marcador de número de diapositiva"/>
          <p:cNvSpPr>
            <a:spLocks noGrp="1"/>
          </p:cNvSpPr>
          <p:nvPr>
            <p:ph type="sldNum" sz="quarter" idx="12"/>
          </p:nvPr>
        </p:nvSpPr>
        <p:spPr/>
        <p:txBody>
          <a:bodyPr/>
          <a:lstStyle/>
          <a:p>
            <a:endParaRPr lang="es-CO" dirty="0"/>
          </a:p>
        </p:txBody>
      </p:sp>
      <p:sp>
        <p:nvSpPr>
          <p:cNvPr id="7" name="6 Rectángulo"/>
          <p:cNvSpPr/>
          <p:nvPr/>
        </p:nvSpPr>
        <p:spPr>
          <a:xfrm>
            <a:off x="1613796" y="620689"/>
            <a:ext cx="4842245" cy="233910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189" indent="-457189">
              <a:buAutoNum type="arabicParenR"/>
            </a:pPr>
            <a:r>
              <a:rPr lang="es-CO" sz="2000" dirty="0"/>
              <a:t>El problema de DHL</a:t>
            </a:r>
          </a:p>
          <a:p>
            <a:pPr marL="914377" lvl="1" indent="-457189">
              <a:buFont typeface="Arial" panose="020B0604020202020204" pitchFamily="34" charset="0"/>
              <a:buChar char="•"/>
            </a:pPr>
            <a:r>
              <a:rPr lang="es-CO" dirty="0"/>
              <a:t>Millones de paquetes/día</a:t>
            </a:r>
          </a:p>
          <a:p>
            <a:pPr marL="914377" lvl="1" indent="-457189">
              <a:buFont typeface="Arial" panose="020B0604020202020204" pitchFamily="34" charset="0"/>
              <a:buChar char="•"/>
            </a:pPr>
            <a:r>
              <a:rPr lang="es-CO" dirty="0"/>
              <a:t>1000 centros de distribución</a:t>
            </a:r>
          </a:p>
          <a:p>
            <a:pPr marL="914377" lvl="1" indent="-457189">
              <a:buFont typeface="Arial" panose="020B0604020202020204" pitchFamily="34" charset="0"/>
              <a:buChar char="•"/>
            </a:pPr>
            <a:r>
              <a:rPr lang="es-CO" dirty="0"/>
              <a:t>100 aviones</a:t>
            </a:r>
          </a:p>
          <a:p>
            <a:pPr marL="914377" lvl="1" indent="-457189">
              <a:buFont typeface="Arial" panose="020B0604020202020204" pitchFamily="34" charset="0"/>
              <a:buChar char="•"/>
            </a:pPr>
            <a:r>
              <a:rPr lang="es-CO" dirty="0"/>
              <a:t>Como asignar las rutas a los paquetes ? para minimizar los costos, minimizar los plazos, maximizar la cantidad de paquetes enviados, etc.</a:t>
            </a:r>
          </a:p>
        </p:txBody>
      </p:sp>
      <p:grpSp>
        <p:nvGrpSpPr>
          <p:cNvPr id="4" name="3 Grupo"/>
          <p:cNvGrpSpPr/>
          <p:nvPr/>
        </p:nvGrpSpPr>
        <p:grpSpPr>
          <a:xfrm>
            <a:off x="6610619" y="840059"/>
            <a:ext cx="3851920" cy="2503528"/>
            <a:chOff x="5292080" y="877276"/>
            <a:chExt cx="3851920" cy="2503528"/>
          </a:xfrm>
        </p:grpSpPr>
        <p:sp>
          <p:nvSpPr>
            <p:cNvPr id="11" name="10 Rectángulo"/>
            <p:cNvSpPr>
              <a:spLocks noChangeAspect="1"/>
            </p:cNvSpPr>
            <p:nvPr/>
          </p:nvSpPr>
          <p:spPr>
            <a:xfrm>
              <a:off x="5292080" y="877276"/>
              <a:ext cx="3851920" cy="2503528"/>
            </a:xfrm>
            <a:prstGeom prst="rect">
              <a:avLst/>
            </a:prstGeom>
          </p:spPr>
          <p:style>
            <a:lnRef idx="2">
              <a:schemeClr val="accent1"/>
            </a:lnRef>
            <a:fillRef idx="1">
              <a:schemeClr val="lt1"/>
            </a:fillRef>
            <a:effectRef idx="0">
              <a:schemeClr val="accent1"/>
            </a:effectRef>
            <a:fontRef idx="minor">
              <a:schemeClr val="dk1"/>
            </a:fontRef>
          </p:style>
          <p:txBody>
            <a:bodyPr wrap="square">
              <a:noAutofit/>
            </a:bodyPr>
            <a:lstStyle/>
            <a:p>
              <a:pPr marL="457189" indent="-457189">
                <a:buFont typeface="+mj-lt"/>
                <a:buAutoNum type="arabicParenR" startAt="2"/>
              </a:pPr>
              <a:r>
                <a:rPr lang="es-CO" sz="2000" dirty="0"/>
                <a:t>Modelamiento</a:t>
              </a:r>
            </a:p>
          </p:txBody>
        </p:sp>
        <p:pic>
          <p:nvPicPr>
            <p:cNvPr id="13" name="Picture 2" descr="http://www.scielo.br/img/revistas/pope/v24n2/21393x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4773" y="1340768"/>
              <a:ext cx="3722212" cy="18970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4 Grupo"/>
          <p:cNvGrpSpPr/>
          <p:nvPr/>
        </p:nvGrpSpPr>
        <p:grpSpPr>
          <a:xfrm>
            <a:off x="5682996" y="3573016"/>
            <a:ext cx="4922401" cy="3096344"/>
            <a:chOff x="3808594" y="3771624"/>
            <a:chExt cx="4922401" cy="3096344"/>
          </a:xfrm>
        </p:grpSpPr>
        <p:pic>
          <p:nvPicPr>
            <p:cNvPr id="9222" name="Picture 6" descr="http://www.nd.edu/~jeff/Teaching/ESTM60203/Lectures/Lecture_01_Download/images/Giapettos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8594" y="4727780"/>
              <a:ext cx="2853585" cy="2140188"/>
            </a:xfrm>
            <a:prstGeom prst="rect">
              <a:avLst/>
            </a:prstGeom>
            <a:noFill/>
            <a:extLst>
              <a:ext uri="{909E8E84-426E-40DD-AFC4-6F175D3DCCD1}">
                <a14:hiddenFill xmlns:a14="http://schemas.microsoft.com/office/drawing/2010/main">
                  <a:solidFill>
                    <a:srgbClr val="FFFFFF"/>
                  </a:solidFill>
                </a14:hiddenFill>
              </a:ext>
            </a:extLst>
          </p:spPr>
        </p:pic>
        <p:sp>
          <p:nvSpPr>
            <p:cNvPr id="15" name="14 Rectángulo"/>
            <p:cNvSpPr>
              <a:spLocks noChangeAspect="1"/>
            </p:cNvSpPr>
            <p:nvPr/>
          </p:nvSpPr>
          <p:spPr>
            <a:xfrm>
              <a:off x="4158995" y="3771624"/>
              <a:ext cx="4572000" cy="3096344"/>
            </a:xfrm>
            <a:prstGeom prst="rect">
              <a:avLst/>
            </a:prstGeom>
            <a:noFill/>
          </p:spPr>
          <p:style>
            <a:lnRef idx="2">
              <a:schemeClr val="accent1"/>
            </a:lnRef>
            <a:fillRef idx="1">
              <a:schemeClr val="lt1"/>
            </a:fillRef>
            <a:effectRef idx="0">
              <a:schemeClr val="accent1"/>
            </a:effectRef>
            <a:fontRef idx="minor">
              <a:schemeClr val="dk1"/>
            </a:fontRef>
          </p:style>
          <p:txBody>
            <a:bodyPr wrap="square">
              <a:noAutofit/>
            </a:bodyPr>
            <a:lstStyle/>
            <a:p>
              <a:pPr marL="457189" indent="-457189">
                <a:buFont typeface="+mj-lt"/>
                <a:buAutoNum type="arabicParenR" startAt="3"/>
              </a:pPr>
              <a:r>
                <a:rPr lang="es-CO" sz="2000" dirty="0"/>
                <a:t>Resolución</a:t>
              </a:r>
            </a:p>
          </p:txBody>
        </p:sp>
        <p:pic>
          <p:nvPicPr>
            <p:cNvPr id="9220" name="Picture 4" descr="http://a.fsdn.com/con/app/proj/gusek/screenshots/1968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0835" y="4245651"/>
              <a:ext cx="3118637" cy="2338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5 Grupo"/>
          <p:cNvGrpSpPr/>
          <p:nvPr/>
        </p:nvGrpSpPr>
        <p:grpSpPr>
          <a:xfrm>
            <a:off x="1613796" y="3040759"/>
            <a:ext cx="4194173" cy="3785343"/>
            <a:chOff x="89795" y="3200637"/>
            <a:chExt cx="4194173" cy="3785342"/>
          </a:xfrm>
        </p:grpSpPr>
        <p:pic>
          <p:nvPicPr>
            <p:cNvPr id="9226" name="Picture 10" descr="http://rajeshn.com/travel/MAPS%20OF%20WORLD/world%20air%20routes.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462" t="20274" r="31181" b="15484"/>
            <a:stretch/>
          </p:blipFill>
          <p:spPr bwMode="auto">
            <a:xfrm>
              <a:off x="463578" y="3573014"/>
              <a:ext cx="3446606" cy="2448273"/>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a:spLocks noChangeAspect="1"/>
            </p:cNvSpPr>
            <p:nvPr/>
          </p:nvSpPr>
          <p:spPr>
            <a:xfrm>
              <a:off x="89795" y="3200637"/>
              <a:ext cx="4194173" cy="3785342"/>
            </a:xfrm>
            <a:prstGeom prst="rect">
              <a:avLst/>
            </a:prstGeom>
            <a:noFill/>
          </p:spPr>
          <p:style>
            <a:lnRef idx="2">
              <a:schemeClr val="accent1"/>
            </a:lnRef>
            <a:fillRef idx="1">
              <a:schemeClr val="lt1"/>
            </a:fillRef>
            <a:effectRef idx="0">
              <a:schemeClr val="accent1"/>
            </a:effectRef>
            <a:fontRef idx="minor">
              <a:schemeClr val="dk1"/>
            </a:fontRef>
          </p:style>
          <p:txBody>
            <a:bodyPr wrap="square">
              <a:noAutofit/>
            </a:bodyPr>
            <a:lstStyle/>
            <a:p>
              <a:pPr marL="457189" indent="-457189">
                <a:buFont typeface="+mj-lt"/>
                <a:buAutoNum type="arabicParenR" startAt="4"/>
              </a:pPr>
              <a:r>
                <a:rPr lang="es-CO" sz="2000" dirty="0"/>
                <a:t>Análisis de los resultados</a:t>
              </a:r>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pPr marL="457189" indent="-457189">
                <a:buFont typeface="+mj-lt"/>
                <a:buAutoNum type="arabicParenR" startAt="4"/>
              </a:pPr>
              <a:endParaRPr lang="es-CO" sz="2000" dirty="0"/>
            </a:p>
            <a:p>
              <a:r>
                <a:rPr lang="es-CO" sz="1600" dirty="0"/>
                <a:t>Qué pasa si :</a:t>
              </a:r>
            </a:p>
            <a:p>
              <a:pPr marL="342891" indent="-342891">
                <a:buFontTx/>
                <a:buChar char="-"/>
              </a:pPr>
              <a:r>
                <a:rPr lang="es-CO" sz="1600" dirty="0"/>
                <a:t>Tenemos 12000 paquetes en Bogotá en lugar de 10000 ?</a:t>
              </a:r>
            </a:p>
            <a:p>
              <a:pPr marL="342891" indent="-342891">
                <a:buFontTx/>
                <a:buChar char="-"/>
              </a:pPr>
              <a:r>
                <a:rPr lang="es-CO" sz="1600" dirty="0"/>
                <a:t>Hay un problema con un avión ?</a:t>
              </a:r>
            </a:p>
          </p:txBody>
        </p:sp>
      </p:grpSp>
    </p:spTree>
    <p:extLst>
      <p:ext uri="{BB962C8B-B14F-4D97-AF65-F5344CB8AC3E}">
        <p14:creationId xmlns:p14="http://schemas.microsoft.com/office/powerpoint/2010/main" val="121842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56209" y="617736"/>
            <a:ext cx="9004288" cy="576064"/>
          </a:xfrm>
        </p:spPr>
        <p:txBody>
          <a:bodyPr>
            <a:noAutofit/>
          </a:bodyPr>
          <a:lstStyle/>
          <a:p>
            <a:r>
              <a:rPr lang="es-CO" sz="3600" dirty="0"/>
              <a:t>Qué vamos a aprender ? </a:t>
            </a:r>
          </a:p>
        </p:txBody>
      </p:sp>
      <p:sp>
        <p:nvSpPr>
          <p:cNvPr id="3" name="2 Marcador de número de diapositiva"/>
          <p:cNvSpPr>
            <a:spLocks noGrp="1"/>
          </p:cNvSpPr>
          <p:nvPr>
            <p:ph type="sldNum" sz="quarter" idx="12"/>
          </p:nvPr>
        </p:nvSpPr>
        <p:spPr/>
        <p:txBody>
          <a:bodyPr/>
          <a:lstStyle/>
          <a:p>
            <a:endParaRPr lang="es-CO" dirty="0"/>
          </a:p>
        </p:txBody>
      </p:sp>
      <p:sp>
        <p:nvSpPr>
          <p:cNvPr id="7" name="6 Rectángulo"/>
          <p:cNvSpPr/>
          <p:nvPr/>
        </p:nvSpPr>
        <p:spPr>
          <a:xfrm>
            <a:off x="1219201" y="1803588"/>
            <a:ext cx="5211559" cy="2677656"/>
          </a:xfrm>
          <a:prstGeom prst="rect">
            <a:avLst/>
          </a:prstGeom>
          <a:solidFill>
            <a:srgbClr val="FFFF00"/>
          </a:solidFill>
        </p:spPr>
        <p:txBody>
          <a:bodyPr wrap="square">
            <a:spAutoFit/>
          </a:bodyPr>
          <a:lstStyle/>
          <a:p>
            <a:r>
              <a:rPr lang="es-CO" sz="2400" dirty="0"/>
              <a:t>Modelamiento</a:t>
            </a:r>
          </a:p>
          <a:p>
            <a:pPr marL="342891" indent="-342891">
              <a:buFont typeface="Arial" panose="020B0604020202020204" pitchFamily="34" charset="0"/>
              <a:buChar char="•"/>
            </a:pPr>
            <a:r>
              <a:rPr lang="es-CO" sz="2400" dirty="0"/>
              <a:t>Programación lineal</a:t>
            </a:r>
          </a:p>
          <a:p>
            <a:r>
              <a:rPr lang="es-CO" sz="2400" dirty="0"/>
              <a:t>Resolución y análisis de los resultados</a:t>
            </a:r>
          </a:p>
          <a:p>
            <a:pPr marL="800080" lvl="1" indent="-342891">
              <a:buFont typeface="Arial" panose="020B0604020202020204" pitchFamily="34" charset="0"/>
              <a:buChar char="•"/>
            </a:pPr>
            <a:r>
              <a:rPr lang="es-CO" sz="2400" dirty="0"/>
              <a:t>Método gráfico</a:t>
            </a:r>
          </a:p>
          <a:p>
            <a:pPr marL="800080" lvl="1" indent="-342891">
              <a:buFont typeface="Arial" panose="020B0604020202020204" pitchFamily="34" charset="0"/>
              <a:buChar char="•"/>
            </a:pPr>
            <a:r>
              <a:rPr lang="es-CO" sz="2400" dirty="0"/>
              <a:t>Simplex</a:t>
            </a:r>
          </a:p>
          <a:p>
            <a:pPr marL="342891" indent="-342891">
              <a:buFont typeface="Arial" panose="020B0604020202020204" pitchFamily="34" charset="0"/>
              <a:buChar char="•"/>
            </a:pPr>
            <a:endParaRPr lang="es-CO" sz="2400" dirty="0"/>
          </a:p>
        </p:txBody>
      </p:sp>
      <p:sp>
        <p:nvSpPr>
          <p:cNvPr id="5" name="6 Rectángulo">
            <a:extLst>
              <a:ext uri="{FF2B5EF4-FFF2-40B4-BE49-F238E27FC236}">
                <a16:creationId xmlns:a16="http://schemas.microsoft.com/office/drawing/2014/main" id="{595C34A0-98AC-0E41-9120-303A91CC5DD2}"/>
              </a:ext>
            </a:extLst>
          </p:cNvPr>
          <p:cNvSpPr/>
          <p:nvPr/>
        </p:nvSpPr>
        <p:spPr>
          <a:xfrm>
            <a:off x="6502400" y="4036299"/>
            <a:ext cx="5080000" cy="2677656"/>
          </a:xfrm>
          <a:prstGeom prst="rect">
            <a:avLst/>
          </a:prstGeom>
          <a:solidFill>
            <a:schemeClr val="accent5">
              <a:lumMod val="20000"/>
              <a:lumOff val="80000"/>
            </a:schemeClr>
          </a:solidFill>
        </p:spPr>
        <p:txBody>
          <a:bodyPr wrap="square">
            <a:spAutoFit/>
          </a:bodyPr>
          <a:lstStyle/>
          <a:p>
            <a:pPr marL="342891" indent="-342891">
              <a:buFont typeface="Arial" panose="020B0604020202020204" pitchFamily="34" charset="0"/>
              <a:buChar char="•"/>
            </a:pPr>
            <a:endParaRPr lang="es-CO" sz="2400" dirty="0"/>
          </a:p>
          <a:p>
            <a:pPr marL="342891" indent="-342891">
              <a:buFont typeface="Arial" panose="020B0604020202020204" pitchFamily="34" charset="0"/>
              <a:buChar char="•"/>
            </a:pPr>
            <a:r>
              <a:rPr lang="es-CO" sz="2400" dirty="0"/>
              <a:t>Núcleo de la asignatura : el modelamiento</a:t>
            </a:r>
          </a:p>
          <a:p>
            <a:pPr marL="800080" lvl="1" indent="-342891">
              <a:buFont typeface="Arial" panose="020B0604020202020204" pitchFamily="34" charset="0"/>
              <a:buChar char="•"/>
            </a:pPr>
            <a:r>
              <a:rPr lang="es-CO" sz="2400" dirty="0"/>
              <a:t>99% comprensión, 1% memoria </a:t>
            </a:r>
          </a:p>
          <a:p>
            <a:pPr marL="800080" lvl="1" indent="-342891">
              <a:buFont typeface="Arial" panose="020B0604020202020204" pitchFamily="34" charset="0"/>
              <a:buChar char="•"/>
            </a:pPr>
            <a:r>
              <a:rPr lang="es-CO" sz="2400" dirty="0"/>
              <a:t>El secreto : practicar</a:t>
            </a:r>
          </a:p>
          <a:p>
            <a:endParaRPr lang="es-CO" sz="2400" dirty="0"/>
          </a:p>
        </p:txBody>
      </p:sp>
    </p:spTree>
    <p:extLst>
      <p:ext uri="{BB962C8B-B14F-4D97-AF65-F5344CB8AC3E}">
        <p14:creationId xmlns:p14="http://schemas.microsoft.com/office/powerpoint/2010/main" val="265340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FORMA ESTÁNDAR</a:t>
            </a:r>
            <a:endParaRPr/>
          </a:p>
        </p:txBody>
      </p:sp>
      <p:sp>
        <p:nvSpPr>
          <p:cNvPr id="179" name="Google Shape;179;p6"/>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s-MX" sz="1800" b="0" i="0" u="none" strike="noStrike">
                <a:latin typeface="Arial"/>
                <a:ea typeface="Arial"/>
                <a:cs typeface="Arial"/>
                <a:sym typeface="Arial"/>
              </a:rPr>
              <a:t>MaxZ = C1X1+ C2X2+ C3X3+ ... + CnXn</a:t>
            </a:r>
            <a:endParaRPr sz="1800" b="0" i="0" u="none" strike="noStrike">
              <a:latin typeface="Arial"/>
              <a:ea typeface="Arial"/>
              <a:cs typeface="Arial"/>
              <a:sym typeface="Arial"/>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s.a.</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a11X1 = a12X2+ a13X3+ ... + a1nXn &lt;= b1</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a21X1 = a22X2+ a23X3+ ... + a2nXn &lt;= b2</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a31X1 = a32X2+ a33X3+ ... + a3nXn &lt;= b3</a:t>
            </a:r>
            <a:endParaRPr/>
          </a:p>
          <a:p>
            <a:pPr marL="228600" lvl="0" indent="-228600" algn="l" rtl="0">
              <a:lnSpc>
                <a:spcPct val="90000"/>
              </a:lnSpc>
              <a:spcBef>
                <a:spcPts val="1000"/>
              </a:spcBef>
              <a:spcAft>
                <a:spcPts val="0"/>
              </a:spcAft>
              <a:buClr>
                <a:schemeClr val="dk1"/>
              </a:buClr>
              <a:buSzPts val="1800"/>
              <a:buChar char="•"/>
            </a:pPr>
            <a:r>
              <a:rPr lang="es-MX" sz="1800">
                <a:latin typeface="Arial"/>
                <a:ea typeface="Arial"/>
                <a:cs typeface="Arial"/>
                <a:sym typeface="Arial"/>
              </a:rPr>
              <a:t>.</a:t>
            </a:r>
            <a:r>
              <a:rPr lang="es-MX" sz="1800" b="0" i="0" u="none" strike="noStrike">
                <a:latin typeface="Arial"/>
                <a:ea typeface="Arial"/>
                <a:cs typeface="Arial"/>
                <a:sym typeface="Arial"/>
              </a:rPr>
              <a:t>.. </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am1X1 = am2X2+ am3X3+ ... + amnXn&lt;=bm</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latin typeface="Arial"/>
                <a:ea typeface="Arial"/>
                <a:cs typeface="Arial"/>
                <a:sym typeface="Arial"/>
              </a:rPr>
              <a:t>X1, X2, X3, ..., Xn &gt;=O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FORMA MATRICIAL</a:t>
            </a:r>
            <a:endParaRPr/>
          </a:p>
        </p:txBody>
      </p:sp>
      <p:sp>
        <p:nvSpPr>
          <p:cNvPr id="185" name="Google Shape;185;p7"/>
          <p:cNvSpPr txBox="1">
            <a:spLocks noGrp="1"/>
          </p:cNvSpPr>
          <p:nvPr>
            <p:ph idx="1"/>
          </p:nvPr>
        </p:nvSpPr>
        <p:spPr>
          <a:xfrm>
            <a:off x="94247" y="1587350"/>
            <a:ext cx="5602706" cy="4909702"/>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s-MX"/>
              <a:t>MATRIZ A: esta matriz contiene todos los elementos de asignación unitaria de recursos.</a:t>
            </a:r>
            <a:endParaRPr/>
          </a:p>
          <a:p>
            <a:pPr marL="228600" lvl="0" indent="-228600" algn="l" rtl="0">
              <a:lnSpc>
                <a:spcPct val="90000"/>
              </a:lnSpc>
              <a:spcBef>
                <a:spcPts val="1000"/>
              </a:spcBef>
              <a:spcAft>
                <a:spcPts val="0"/>
              </a:spcAft>
              <a:buClr>
                <a:schemeClr val="dk1"/>
              </a:buClr>
              <a:buSzPct val="100000"/>
              <a:buChar char="•"/>
            </a:pPr>
            <a:r>
              <a:rPr lang="es-MX"/>
              <a:t>VECTOR X: este vector contiene todas las variables del problema y está definido como vector columna</a:t>
            </a:r>
            <a:endParaRPr/>
          </a:p>
          <a:p>
            <a:pPr marL="228600" lvl="0" indent="-228600" algn="l" rtl="0">
              <a:lnSpc>
                <a:spcPct val="90000"/>
              </a:lnSpc>
              <a:spcBef>
                <a:spcPts val="1000"/>
              </a:spcBef>
              <a:spcAft>
                <a:spcPts val="0"/>
              </a:spcAft>
              <a:buClr>
                <a:schemeClr val="dk1"/>
              </a:buClr>
              <a:buSzPct val="100000"/>
              <a:buChar char="•"/>
            </a:pPr>
            <a:r>
              <a:rPr lang="es-MX"/>
              <a:t>VECTOR b: en este vector se involucran todas las disponibilidades de recursos o términos independientes</a:t>
            </a:r>
            <a:endParaRPr/>
          </a:p>
          <a:p>
            <a:pPr marL="228600" lvl="0" indent="-228600" algn="l" rtl="0">
              <a:lnSpc>
                <a:spcPct val="90000"/>
              </a:lnSpc>
              <a:spcBef>
                <a:spcPts val="1000"/>
              </a:spcBef>
              <a:spcAft>
                <a:spcPts val="0"/>
              </a:spcAft>
              <a:buClr>
                <a:schemeClr val="dk1"/>
              </a:buClr>
              <a:buSzPct val="100000"/>
              <a:buChar char="•"/>
            </a:pPr>
            <a:r>
              <a:rPr lang="es-MX"/>
              <a:t>VECTOR C: en este vector fila se involucran todos los coeficientes de costo, utilidad, ingreso o precio, según sea el caso</a:t>
            </a:r>
            <a:endParaRPr/>
          </a:p>
          <a:p>
            <a:pPr marL="228600" lvl="0" indent="-228600" algn="l" rtl="0">
              <a:lnSpc>
                <a:spcPct val="90000"/>
              </a:lnSpc>
              <a:spcBef>
                <a:spcPts val="1000"/>
              </a:spcBef>
              <a:spcAft>
                <a:spcPts val="0"/>
              </a:spcAft>
              <a:buClr>
                <a:schemeClr val="dk1"/>
              </a:buClr>
              <a:buSzPct val="100000"/>
              <a:buChar char="•"/>
            </a:pPr>
            <a:r>
              <a:rPr lang="es-MX"/>
              <a:t>VECTOR 0: el vector columna cero contiene tantos ceros como variables involucre el problema, y garantiza las restricciones de no negatividad</a:t>
            </a:r>
            <a:endParaRPr/>
          </a:p>
        </p:txBody>
      </p:sp>
      <p:pic>
        <p:nvPicPr>
          <p:cNvPr id="186" name="Google Shape;186;p7"/>
          <p:cNvPicPr preferRelativeResize="0"/>
          <p:nvPr/>
        </p:nvPicPr>
        <p:blipFill rotWithShape="1">
          <a:blip r:embed="rId3">
            <a:alphaModFix/>
          </a:blip>
          <a:srcRect/>
          <a:stretch/>
        </p:blipFill>
        <p:spPr>
          <a:xfrm>
            <a:off x="6096000" y="1798503"/>
            <a:ext cx="1933845" cy="1562318"/>
          </a:xfrm>
          <a:prstGeom prst="rect">
            <a:avLst/>
          </a:prstGeom>
          <a:noFill/>
          <a:ln>
            <a:noFill/>
          </a:ln>
        </p:spPr>
      </p:pic>
      <p:pic>
        <p:nvPicPr>
          <p:cNvPr id="187" name="Google Shape;187;p7"/>
          <p:cNvPicPr preferRelativeResize="0"/>
          <p:nvPr/>
        </p:nvPicPr>
        <p:blipFill rotWithShape="1">
          <a:blip r:embed="rId4">
            <a:alphaModFix/>
          </a:blip>
          <a:srcRect/>
          <a:stretch/>
        </p:blipFill>
        <p:spPr>
          <a:xfrm>
            <a:off x="8125713" y="1802703"/>
            <a:ext cx="1078831" cy="1626297"/>
          </a:xfrm>
          <a:prstGeom prst="rect">
            <a:avLst/>
          </a:prstGeom>
          <a:noFill/>
          <a:ln>
            <a:noFill/>
          </a:ln>
        </p:spPr>
      </p:pic>
      <p:pic>
        <p:nvPicPr>
          <p:cNvPr id="188" name="Google Shape;188;p7"/>
          <p:cNvPicPr preferRelativeResize="0"/>
          <p:nvPr/>
        </p:nvPicPr>
        <p:blipFill rotWithShape="1">
          <a:blip r:embed="rId5">
            <a:alphaModFix/>
          </a:blip>
          <a:srcRect/>
          <a:stretch/>
        </p:blipFill>
        <p:spPr>
          <a:xfrm>
            <a:off x="9485474" y="1826270"/>
            <a:ext cx="869898" cy="1439286"/>
          </a:xfrm>
          <a:prstGeom prst="rect">
            <a:avLst/>
          </a:prstGeom>
          <a:noFill/>
          <a:ln>
            <a:noFill/>
          </a:ln>
        </p:spPr>
      </p:pic>
      <p:pic>
        <p:nvPicPr>
          <p:cNvPr id="189" name="Google Shape;189;p7"/>
          <p:cNvPicPr preferRelativeResize="0"/>
          <p:nvPr/>
        </p:nvPicPr>
        <p:blipFill rotWithShape="1">
          <a:blip r:embed="rId6">
            <a:alphaModFix/>
          </a:blip>
          <a:srcRect/>
          <a:stretch/>
        </p:blipFill>
        <p:spPr>
          <a:xfrm>
            <a:off x="5927127" y="3497180"/>
            <a:ext cx="2414767" cy="441409"/>
          </a:xfrm>
          <a:prstGeom prst="rect">
            <a:avLst/>
          </a:prstGeom>
          <a:noFill/>
          <a:ln>
            <a:noFill/>
          </a:ln>
        </p:spPr>
      </p:pic>
      <p:pic>
        <p:nvPicPr>
          <p:cNvPr id="190" name="Google Shape;190;p7"/>
          <p:cNvPicPr preferRelativeResize="0"/>
          <p:nvPr/>
        </p:nvPicPr>
        <p:blipFill rotWithShape="1">
          <a:blip r:embed="rId7">
            <a:alphaModFix/>
          </a:blip>
          <a:srcRect/>
          <a:stretch/>
        </p:blipFill>
        <p:spPr>
          <a:xfrm>
            <a:off x="10881273" y="1826270"/>
            <a:ext cx="624927" cy="1562318"/>
          </a:xfrm>
          <a:prstGeom prst="rect">
            <a:avLst/>
          </a:prstGeom>
          <a:noFill/>
          <a:ln>
            <a:noFill/>
          </a:ln>
        </p:spPr>
      </p:pic>
      <p:pic>
        <p:nvPicPr>
          <p:cNvPr id="191" name="Google Shape;191;p7"/>
          <p:cNvPicPr preferRelativeResize="0"/>
          <p:nvPr/>
        </p:nvPicPr>
        <p:blipFill rotWithShape="1">
          <a:blip r:embed="rId8">
            <a:alphaModFix/>
          </a:blip>
          <a:srcRect/>
          <a:stretch/>
        </p:blipFill>
        <p:spPr>
          <a:xfrm>
            <a:off x="5995819" y="4182883"/>
            <a:ext cx="2410161" cy="1371791"/>
          </a:xfrm>
          <a:prstGeom prst="rect">
            <a:avLst/>
          </a:prstGeom>
          <a:noFill/>
          <a:ln>
            <a:noFill/>
          </a:ln>
        </p:spPr>
      </p:pic>
      <p:pic>
        <p:nvPicPr>
          <p:cNvPr id="192" name="Google Shape;192;p7"/>
          <p:cNvPicPr preferRelativeResize="0"/>
          <p:nvPr/>
        </p:nvPicPr>
        <p:blipFill rotWithShape="1">
          <a:blip r:embed="rId9">
            <a:alphaModFix/>
          </a:blip>
          <a:srcRect/>
          <a:stretch/>
        </p:blipFill>
        <p:spPr>
          <a:xfrm>
            <a:off x="9271209" y="3592445"/>
            <a:ext cx="2168325" cy="270503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FORMA SUMATORIAL Y CANÓNICA</a:t>
            </a:r>
            <a:endParaRPr/>
          </a:p>
        </p:txBody>
      </p:sp>
      <p:pic>
        <p:nvPicPr>
          <p:cNvPr id="198" name="Google Shape;198;p8"/>
          <p:cNvPicPr preferRelativeResize="0">
            <a:picLocks noGrp="1"/>
          </p:cNvPicPr>
          <p:nvPr>
            <p:ph idx="1"/>
          </p:nvPr>
        </p:nvPicPr>
        <p:blipFill rotWithShape="1">
          <a:blip r:embed="rId3">
            <a:alphaModFix/>
          </a:blip>
          <a:srcRect/>
          <a:stretch/>
        </p:blipFill>
        <p:spPr>
          <a:xfrm>
            <a:off x="2026705" y="2264499"/>
            <a:ext cx="4069295" cy="3029952"/>
          </a:xfrm>
          <a:prstGeom prst="rect">
            <a:avLst/>
          </a:prstGeom>
          <a:noFill/>
          <a:ln>
            <a:noFill/>
          </a:ln>
        </p:spPr>
      </p:pic>
      <p:pic>
        <p:nvPicPr>
          <p:cNvPr id="199" name="Google Shape;199;p8"/>
          <p:cNvPicPr preferRelativeResize="0"/>
          <p:nvPr/>
        </p:nvPicPr>
        <p:blipFill rotWithShape="1">
          <a:blip r:embed="rId4">
            <a:alphaModFix/>
          </a:blip>
          <a:srcRect/>
          <a:stretch/>
        </p:blipFill>
        <p:spPr>
          <a:xfrm>
            <a:off x="7191417" y="2309069"/>
            <a:ext cx="2353003" cy="274358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PROCEDIMIENTO PARA LA CONSTRUCCIÓN DE MODELOS</a:t>
            </a:r>
            <a:endParaRPr/>
          </a:p>
        </p:txBody>
      </p:sp>
      <p:grpSp>
        <p:nvGrpSpPr>
          <p:cNvPr id="205" name="Google Shape;205;p9"/>
          <p:cNvGrpSpPr/>
          <p:nvPr/>
        </p:nvGrpSpPr>
        <p:grpSpPr>
          <a:xfrm>
            <a:off x="685800" y="2295382"/>
            <a:ext cx="10820400" cy="3822480"/>
            <a:chOff x="0" y="100822"/>
            <a:chExt cx="10820400" cy="3822480"/>
          </a:xfrm>
        </p:grpSpPr>
        <p:sp>
          <p:nvSpPr>
            <p:cNvPr id="206" name="Google Shape;206;p9"/>
            <p:cNvSpPr/>
            <p:nvPr/>
          </p:nvSpPr>
          <p:spPr>
            <a:xfrm>
              <a:off x="0" y="10082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txBox="1"/>
            <p:nvPr/>
          </p:nvSpPr>
          <p:spPr>
            <a:xfrm>
              <a:off x="18734" y="11955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1: Formulación del modelo</a:t>
              </a:r>
              <a:endParaRPr sz="1600" b="0" i="0" u="none" strike="noStrike" cap="none">
                <a:solidFill>
                  <a:schemeClr val="lt1"/>
                </a:solidFill>
                <a:latin typeface="Century Gothic"/>
                <a:ea typeface="Century Gothic"/>
                <a:cs typeface="Century Gothic"/>
                <a:sym typeface="Century Gothic"/>
              </a:endParaRPr>
            </a:p>
          </p:txBody>
        </p:sp>
        <p:sp>
          <p:nvSpPr>
            <p:cNvPr id="208" name="Google Shape;208;p9"/>
            <p:cNvSpPr/>
            <p:nvPr/>
          </p:nvSpPr>
          <p:spPr>
            <a:xfrm>
              <a:off x="0" y="53066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txBox="1"/>
            <p:nvPr/>
          </p:nvSpPr>
          <p:spPr>
            <a:xfrm>
              <a:off x="18734" y="54939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2. Análisis de la información</a:t>
              </a:r>
              <a:endParaRPr sz="1600" b="0" i="0" u="none" strike="noStrike" cap="none">
                <a:solidFill>
                  <a:schemeClr val="lt1"/>
                </a:solidFill>
                <a:latin typeface="Century Gothic"/>
                <a:ea typeface="Century Gothic"/>
                <a:cs typeface="Century Gothic"/>
                <a:sym typeface="Century Gothic"/>
              </a:endParaRPr>
            </a:p>
          </p:txBody>
        </p:sp>
        <p:sp>
          <p:nvSpPr>
            <p:cNvPr id="210" name="Google Shape;210;p9"/>
            <p:cNvSpPr/>
            <p:nvPr/>
          </p:nvSpPr>
          <p:spPr>
            <a:xfrm>
              <a:off x="0" y="96050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txBox="1"/>
            <p:nvPr/>
          </p:nvSpPr>
          <p:spPr>
            <a:xfrm>
              <a:off x="18734" y="97923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3. Definición de variables</a:t>
              </a:r>
              <a:endParaRPr sz="1600" b="0" i="0" u="none" strike="noStrike" cap="none">
                <a:solidFill>
                  <a:schemeClr val="lt1"/>
                </a:solidFill>
                <a:latin typeface="Century Gothic"/>
                <a:ea typeface="Century Gothic"/>
                <a:cs typeface="Century Gothic"/>
                <a:sym typeface="Century Gothic"/>
              </a:endParaRPr>
            </a:p>
          </p:txBody>
        </p:sp>
        <p:sp>
          <p:nvSpPr>
            <p:cNvPr id="212" name="Google Shape;212;p9"/>
            <p:cNvSpPr/>
            <p:nvPr/>
          </p:nvSpPr>
          <p:spPr>
            <a:xfrm>
              <a:off x="0" y="139034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txBox="1"/>
            <p:nvPr/>
          </p:nvSpPr>
          <p:spPr>
            <a:xfrm>
              <a:off x="18734" y="140907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4. Establecer la función objetivo</a:t>
              </a:r>
              <a:endParaRPr sz="1600" b="0" i="0" u="none" strike="noStrike" cap="none">
                <a:solidFill>
                  <a:schemeClr val="lt1"/>
                </a:solidFill>
                <a:latin typeface="Century Gothic"/>
                <a:ea typeface="Century Gothic"/>
                <a:cs typeface="Century Gothic"/>
                <a:sym typeface="Century Gothic"/>
              </a:endParaRPr>
            </a:p>
          </p:txBody>
        </p:sp>
        <p:sp>
          <p:nvSpPr>
            <p:cNvPr id="214" name="Google Shape;214;p9"/>
            <p:cNvSpPr/>
            <p:nvPr/>
          </p:nvSpPr>
          <p:spPr>
            <a:xfrm>
              <a:off x="0" y="182018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txBox="1"/>
            <p:nvPr/>
          </p:nvSpPr>
          <p:spPr>
            <a:xfrm>
              <a:off x="18734" y="183891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5. Determinar las restricciones</a:t>
              </a:r>
              <a:endParaRPr sz="1600" b="0" i="0" u="none" strike="noStrike" cap="none">
                <a:solidFill>
                  <a:schemeClr val="lt1"/>
                </a:solidFill>
                <a:latin typeface="Century Gothic"/>
                <a:ea typeface="Century Gothic"/>
                <a:cs typeface="Century Gothic"/>
                <a:sym typeface="Century Gothic"/>
              </a:endParaRPr>
            </a:p>
          </p:txBody>
        </p:sp>
        <p:sp>
          <p:nvSpPr>
            <p:cNvPr id="216" name="Google Shape;216;p9"/>
            <p:cNvSpPr/>
            <p:nvPr/>
          </p:nvSpPr>
          <p:spPr>
            <a:xfrm>
              <a:off x="0" y="225002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txBox="1"/>
            <p:nvPr/>
          </p:nvSpPr>
          <p:spPr>
            <a:xfrm>
              <a:off x="18734" y="226875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6. Solución del modelo matemático</a:t>
              </a:r>
              <a:endParaRPr sz="1600" b="0" i="0" u="none" strike="noStrike" cap="none">
                <a:solidFill>
                  <a:schemeClr val="lt1"/>
                </a:solidFill>
                <a:latin typeface="Century Gothic"/>
                <a:ea typeface="Century Gothic"/>
                <a:cs typeface="Century Gothic"/>
                <a:sym typeface="Century Gothic"/>
              </a:endParaRPr>
            </a:p>
          </p:txBody>
        </p:sp>
        <p:sp>
          <p:nvSpPr>
            <p:cNvPr id="218" name="Google Shape;218;p9"/>
            <p:cNvSpPr/>
            <p:nvPr/>
          </p:nvSpPr>
          <p:spPr>
            <a:xfrm>
              <a:off x="0" y="267986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txBox="1"/>
            <p:nvPr/>
          </p:nvSpPr>
          <p:spPr>
            <a:xfrm>
              <a:off x="18734" y="269859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7. Prueba del modelo y la solución</a:t>
              </a:r>
              <a:endParaRPr sz="1600" b="0" i="0" u="none" strike="noStrike" cap="none">
                <a:solidFill>
                  <a:schemeClr val="lt1"/>
                </a:solidFill>
                <a:latin typeface="Century Gothic"/>
                <a:ea typeface="Century Gothic"/>
                <a:cs typeface="Century Gothic"/>
                <a:sym typeface="Century Gothic"/>
              </a:endParaRPr>
            </a:p>
          </p:txBody>
        </p:sp>
        <p:sp>
          <p:nvSpPr>
            <p:cNvPr id="220" name="Google Shape;220;p9"/>
            <p:cNvSpPr/>
            <p:nvPr/>
          </p:nvSpPr>
          <p:spPr>
            <a:xfrm>
              <a:off x="0" y="310970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txBox="1"/>
            <p:nvPr/>
          </p:nvSpPr>
          <p:spPr>
            <a:xfrm>
              <a:off x="18734" y="312843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8. Implantación del modelo</a:t>
              </a:r>
              <a:endParaRPr sz="1600" b="0" i="0" u="none" strike="noStrike" cap="none">
                <a:solidFill>
                  <a:schemeClr val="lt1"/>
                </a:solidFill>
                <a:latin typeface="Century Gothic"/>
                <a:ea typeface="Century Gothic"/>
                <a:cs typeface="Century Gothic"/>
                <a:sym typeface="Century Gothic"/>
              </a:endParaRPr>
            </a:p>
          </p:txBody>
        </p:sp>
        <p:sp>
          <p:nvSpPr>
            <p:cNvPr id="222" name="Google Shape;222;p9"/>
            <p:cNvSpPr/>
            <p:nvPr/>
          </p:nvSpPr>
          <p:spPr>
            <a:xfrm>
              <a:off x="0" y="3539542"/>
              <a:ext cx="10820400" cy="383760"/>
            </a:xfrm>
            <a:prstGeom prst="roundRect">
              <a:avLst>
                <a:gd name="adj" fmla="val 16667"/>
              </a:avLst>
            </a:prstGeom>
            <a:solidFill>
              <a:srgbClr val="7D1F94"/>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txBox="1"/>
            <p:nvPr/>
          </p:nvSpPr>
          <p:spPr>
            <a:xfrm>
              <a:off x="18734" y="3558276"/>
              <a:ext cx="10782932" cy="346292"/>
            </a:xfrm>
            <a:prstGeom prst="rect">
              <a:avLst/>
            </a:prstGeom>
            <a:noFill/>
            <a:ln>
              <a:noFill/>
            </a:ln>
          </p:spPr>
          <p:txBody>
            <a:bodyPr spcFirstLastPara="1" wrap="square" lIns="60950" tIns="60950" rIns="60950" bIns="60950" anchor="ctr" anchorCtr="0">
              <a:noAutofit/>
            </a:bodyPr>
            <a:lstStyle/>
            <a:p>
              <a:pPr marL="0" marR="0" lvl="0" indent="0" algn="l" rtl="0">
                <a:lnSpc>
                  <a:spcPct val="90000"/>
                </a:lnSpc>
                <a:spcBef>
                  <a:spcPts val="0"/>
                </a:spcBef>
                <a:spcAft>
                  <a:spcPts val="0"/>
                </a:spcAft>
                <a:buClr>
                  <a:schemeClr val="lt1"/>
                </a:buClr>
                <a:buSzPts val="1600"/>
                <a:buFont typeface="Century Gothic"/>
                <a:buNone/>
              </a:pPr>
              <a:r>
                <a:rPr lang="es-MX" sz="1600" b="0" i="0" u="none" strike="noStrike" cap="none">
                  <a:solidFill>
                    <a:schemeClr val="lt1"/>
                  </a:solidFill>
                  <a:latin typeface="Century Gothic"/>
                  <a:ea typeface="Century Gothic"/>
                  <a:cs typeface="Century Gothic"/>
                  <a:sym typeface="Century Gothic"/>
                </a:rPr>
                <a:t>PASO 9. Controlar y retroalimentar</a:t>
              </a:r>
              <a:endParaRPr sz="1600" b="0" i="0" u="none" strike="noStrike" cap="none">
                <a:solidFill>
                  <a:schemeClr val="lt1"/>
                </a:solidFill>
                <a:latin typeface="Century Gothic"/>
                <a:ea typeface="Century Gothic"/>
                <a:cs typeface="Century Gothic"/>
                <a:sym typeface="Century Gothic"/>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EJEMPLO</a:t>
            </a:r>
            <a:endParaRPr/>
          </a:p>
        </p:txBody>
      </p:sp>
      <p:sp>
        <p:nvSpPr>
          <p:cNvPr id="164" name="Google Shape;164;p4"/>
          <p:cNvSpPr txBox="1">
            <a:spLocks noGrp="1"/>
          </p:cNvSpPr>
          <p:nvPr>
            <p:ph idx="1"/>
          </p:nvPr>
        </p:nvSpPr>
        <p:spPr>
          <a:xfrm>
            <a:off x="685800" y="1829601"/>
            <a:ext cx="10820400" cy="3400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s-MX"/>
              <a:t>Variables </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t>X1 = cantidad de sillas a producir por semana.</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t>X2 = cantidad de mesas a producir por semana.</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t>X3 = cantidad de escritorios a producir por semana.</a:t>
            </a:r>
            <a:endParaRPr sz="1800" b="0" i="0" u="none" strike="noStrike"/>
          </a:p>
          <a:p>
            <a:pPr marL="0" lvl="0" indent="0" algn="l" rtl="0">
              <a:lnSpc>
                <a:spcPct val="90000"/>
              </a:lnSpc>
              <a:spcBef>
                <a:spcPts val="1000"/>
              </a:spcBef>
              <a:spcAft>
                <a:spcPts val="0"/>
              </a:spcAft>
              <a:buClr>
                <a:schemeClr val="dk1"/>
              </a:buClr>
              <a:buSzPts val="2200"/>
              <a:buNone/>
            </a:pPr>
            <a:r>
              <a:rPr lang="es-MX"/>
              <a:t>Función objetivo</a:t>
            </a:r>
            <a:endParaRPr/>
          </a:p>
          <a:p>
            <a:pPr marL="228600" lvl="0" indent="-228600" algn="l" rtl="0">
              <a:lnSpc>
                <a:spcPct val="90000"/>
              </a:lnSpc>
              <a:spcBef>
                <a:spcPts val="1000"/>
              </a:spcBef>
              <a:spcAft>
                <a:spcPts val="0"/>
              </a:spcAft>
              <a:buClr>
                <a:schemeClr val="dk1"/>
              </a:buClr>
              <a:buSzPts val="2200"/>
              <a:buChar char="•"/>
            </a:pPr>
            <a:r>
              <a:rPr lang="es-MX"/>
              <a:t>Maximizar la utilidad</a:t>
            </a:r>
            <a:endParaRPr/>
          </a:p>
          <a:p>
            <a:pPr marL="228600" lvl="0" indent="-228600" algn="l" rtl="0">
              <a:lnSpc>
                <a:spcPct val="90000"/>
              </a:lnSpc>
              <a:spcBef>
                <a:spcPts val="1000"/>
              </a:spcBef>
              <a:spcAft>
                <a:spcPts val="0"/>
              </a:spcAft>
              <a:buClr>
                <a:schemeClr val="dk1"/>
              </a:buClr>
              <a:buSzPts val="1800"/>
              <a:buChar char="•"/>
            </a:pPr>
            <a:r>
              <a:rPr lang="es-MX" sz="1800" b="0" i="0" u="none" strike="noStrike"/>
              <a:t>5000X1 + 8000X2 + 6000X3</a:t>
            </a:r>
            <a:endParaRPr/>
          </a:p>
          <a:p>
            <a:pPr marL="0" lvl="0" indent="0" algn="l" rtl="0">
              <a:lnSpc>
                <a:spcPct val="90000"/>
              </a:lnSpc>
              <a:spcBef>
                <a:spcPts val="1000"/>
              </a:spcBef>
              <a:spcAft>
                <a:spcPts val="0"/>
              </a:spcAft>
              <a:buClr>
                <a:schemeClr val="dk1"/>
              </a:buClr>
              <a:buSzPts val="2200"/>
              <a:buNone/>
            </a:pPr>
            <a:r>
              <a:rPr lang="es-MX"/>
              <a:t>Restricciones</a:t>
            </a:r>
            <a:endParaRPr/>
          </a:p>
        </p:txBody>
      </p:sp>
      <p:pic>
        <p:nvPicPr>
          <p:cNvPr id="165" name="Google Shape;165;p4"/>
          <p:cNvPicPr preferRelativeResize="0"/>
          <p:nvPr/>
        </p:nvPicPr>
        <p:blipFill rotWithShape="1">
          <a:blip r:embed="rId3">
            <a:alphaModFix/>
          </a:blip>
          <a:srcRect/>
          <a:stretch/>
        </p:blipFill>
        <p:spPr>
          <a:xfrm>
            <a:off x="685800" y="5045931"/>
            <a:ext cx="6849908" cy="1249023"/>
          </a:xfrm>
          <a:prstGeom prst="rect">
            <a:avLst/>
          </a:prstGeom>
          <a:noFill/>
          <a:ln>
            <a:noFill/>
          </a:ln>
        </p:spPr>
      </p:pic>
      <p:sp>
        <p:nvSpPr>
          <p:cNvPr id="166" name="Google Shape;166;p4"/>
          <p:cNvSpPr txBox="1"/>
          <p:nvPr/>
        </p:nvSpPr>
        <p:spPr>
          <a:xfrm>
            <a:off x="7074567" y="3877270"/>
            <a:ext cx="4704347"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s-MX" sz="1800" b="0" i="0" u="none" strike="noStrike" cap="none">
                <a:solidFill>
                  <a:schemeClr val="dk1"/>
                </a:solidFill>
                <a:latin typeface="Century Gothic"/>
                <a:ea typeface="Century Gothic"/>
                <a:cs typeface="Century Gothic"/>
                <a:sym typeface="Century Gothic"/>
              </a:rPr>
              <a:t>No negatividad</a:t>
            </a:r>
            <a:endParaRPr/>
          </a:p>
          <a:p>
            <a:pPr marL="285750" marR="0" lvl="0" indent="-285750" algn="l" rtl="0">
              <a:spcBef>
                <a:spcPts val="0"/>
              </a:spcBef>
              <a:spcAft>
                <a:spcPts val="0"/>
              </a:spcAft>
              <a:buClr>
                <a:schemeClr val="dk1"/>
              </a:buClr>
              <a:buSzPts val="1800"/>
              <a:buFont typeface="Arial"/>
              <a:buChar char="•"/>
            </a:pPr>
            <a:r>
              <a:rPr lang="es-MX" sz="1800" b="0" i="0" u="none" strike="noStrike" cap="none">
                <a:solidFill>
                  <a:schemeClr val="dk1"/>
                </a:solidFill>
                <a:latin typeface="Quattrocento Sans"/>
                <a:ea typeface="Quattrocento Sans"/>
                <a:cs typeface="Quattrocento Sans"/>
                <a:sym typeface="Quattrocento Sans"/>
              </a:rPr>
              <a:t>X1, X2, X3 &gt; 0</a:t>
            </a:r>
            <a:endParaRPr sz="1800" b="0" i="0" u="none" strike="noStrike" cap="none">
              <a:solidFill>
                <a:schemeClr val="dk1"/>
              </a:solidFill>
              <a:latin typeface="Quattrocento Sans"/>
              <a:ea typeface="Quattrocento Sans"/>
              <a:cs typeface="Quattrocento Sans"/>
              <a:sym typeface="Quattrocento Sans"/>
            </a:endParaRPr>
          </a:p>
          <a:p>
            <a:pPr marL="285750" marR="0" lvl="0" indent="-285750" algn="l" rtl="0">
              <a:spcBef>
                <a:spcPts val="0"/>
              </a:spcBef>
              <a:spcAft>
                <a:spcPts val="0"/>
              </a:spcAft>
              <a:buClr>
                <a:schemeClr val="dk1"/>
              </a:buClr>
              <a:buSzPts val="1800"/>
              <a:buFont typeface="Arial"/>
              <a:buChar char="•"/>
            </a:pPr>
            <a:r>
              <a:rPr lang="es-MX" sz="1800" b="0" i="0" u="none" strike="noStrike" cap="none">
                <a:solidFill>
                  <a:schemeClr val="dk1"/>
                </a:solidFill>
                <a:latin typeface="Quattrocento Sans"/>
                <a:ea typeface="Quattrocento Sans"/>
                <a:cs typeface="Quattrocento Sans"/>
                <a:sym typeface="Quattrocento Sans"/>
              </a:rPr>
              <a:t>Max Z = 5000X1 + 8000X2 + 6000X3</a:t>
            </a:r>
            <a:endParaRPr sz="18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REGLAS DE EQUIVALENCIA</a:t>
            </a:r>
            <a:endParaRPr/>
          </a:p>
        </p:txBody>
      </p:sp>
      <p:grpSp>
        <p:nvGrpSpPr>
          <p:cNvPr id="229" name="Google Shape;229;p10"/>
          <p:cNvGrpSpPr/>
          <p:nvPr/>
        </p:nvGrpSpPr>
        <p:grpSpPr>
          <a:xfrm>
            <a:off x="320841" y="1668379"/>
            <a:ext cx="11566359" cy="5037220"/>
            <a:chOff x="0" y="0"/>
            <a:chExt cx="11566359" cy="5037220"/>
          </a:xfrm>
        </p:grpSpPr>
        <p:cxnSp>
          <p:nvCxnSpPr>
            <p:cNvPr id="230" name="Google Shape;230;p10"/>
            <p:cNvCxnSpPr/>
            <p:nvPr/>
          </p:nvCxnSpPr>
          <p:spPr>
            <a:xfrm>
              <a:off x="0" y="0"/>
              <a:ext cx="11566359" cy="0"/>
            </a:xfrm>
            <a:prstGeom prst="straightConnector1">
              <a:avLst/>
            </a:prstGeom>
            <a:solidFill>
              <a:srgbClr val="7D1F94"/>
            </a:solidFill>
            <a:ln w="12700" cap="flat" cmpd="sng">
              <a:solidFill>
                <a:srgbClr val="7D1F94"/>
              </a:solidFill>
              <a:prstDash val="solid"/>
              <a:round/>
              <a:headEnd type="none" w="sm" len="sm"/>
              <a:tailEnd type="none" w="sm" len="sm"/>
            </a:ln>
          </p:spPr>
        </p:cxnSp>
        <p:sp>
          <p:nvSpPr>
            <p:cNvPr id="231" name="Google Shape;231;p10"/>
            <p:cNvSpPr/>
            <p:nvPr/>
          </p:nvSpPr>
          <p:spPr>
            <a:xfrm>
              <a:off x="0" y="0"/>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0"/>
            <p:cNvSpPr txBox="1"/>
            <p:nvPr/>
          </p:nvSpPr>
          <p:spPr>
            <a:xfrm>
              <a:off x="0" y="0"/>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Maximizar cX es equivalente a minimizar –Cx</a:t>
              </a:r>
              <a:endParaRPr/>
            </a:p>
          </p:txBody>
        </p:sp>
        <p:cxnSp>
          <p:nvCxnSpPr>
            <p:cNvPr id="233" name="Google Shape;233;p10"/>
            <p:cNvCxnSpPr/>
            <p:nvPr/>
          </p:nvCxnSpPr>
          <p:spPr>
            <a:xfrm>
              <a:off x="0" y="629652"/>
              <a:ext cx="11566359" cy="0"/>
            </a:xfrm>
            <a:prstGeom prst="straightConnector1">
              <a:avLst/>
            </a:prstGeom>
            <a:solidFill>
              <a:srgbClr val="8422A7"/>
            </a:solidFill>
            <a:ln w="12700" cap="flat" cmpd="sng">
              <a:solidFill>
                <a:srgbClr val="8422A7"/>
              </a:solidFill>
              <a:prstDash val="solid"/>
              <a:round/>
              <a:headEnd type="none" w="sm" len="sm"/>
              <a:tailEnd type="none" w="sm" len="sm"/>
            </a:ln>
          </p:spPr>
        </p:cxnSp>
        <p:sp>
          <p:nvSpPr>
            <p:cNvPr id="234" name="Google Shape;234;p10"/>
            <p:cNvSpPr/>
            <p:nvPr/>
          </p:nvSpPr>
          <p:spPr>
            <a:xfrm>
              <a:off x="0" y="629652"/>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0"/>
            <p:cNvSpPr txBox="1"/>
            <p:nvPr/>
          </p:nvSpPr>
          <p:spPr>
            <a:xfrm>
              <a:off x="0" y="629652"/>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Minimizar cX es equivalente a maximizar –cX</a:t>
              </a:r>
              <a:endParaRPr/>
            </a:p>
          </p:txBody>
        </p:sp>
        <p:cxnSp>
          <p:nvCxnSpPr>
            <p:cNvPr id="236" name="Google Shape;236;p10"/>
            <p:cNvCxnSpPr/>
            <p:nvPr/>
          </p:nvCxnSpPr>
          <p:spPr>
            <a:xfrm>
              <a:off x="0" y="1259305"/>
              <a:ext cx="11566359" cy="0"/>
            </a:xfrm>
            <a:prstGeom prst="straightConnector1">
              <a:avLst/>
            </a:prstGeom>
            <a:solidFill>
              <a:srgbClr val="8924BB"/>
            </a:solidFill>
            <a:ln w="12700" cap="flat" cmpd="sng">
              <a:solidFill>
                <a:srgbClr val="8924BB"/>
              </a:solidFill>
              <a:prstDash val="solid"/>
              <a:round/>
              <a:headEnd type="none" w="sm" len="sm"/>
              <a:tailEnd type="none" w="sm" len="sm"/>
            </a:ln>
          </p:spPr>
        </p:cxnSp>
        <p:sp>
          <p:nvSpPr>
            <p:cNvPr id="237" name="Google Shape;237;p10"/>
            <p:cNvSpPr/>
            <p:nvPr/>
          </p:nvSpPr>
          <p:spPr>
            <a:xfrm>
              <a:off x="0" y="1259305"/>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0"/>
            <p:cNvSpPr txBox="1"/>
            <p:nvPr/>
          </p:nvSpPr>
          <p:spPr>
            <a:xfrm>
              <a:off x="0" y="1259305"/>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Una desigualdad AX ≤ b es equivalente a  –AX ≥ -b.</a:t>
              </a:r>
              <a:endParaRPr sz="1400" b="0" i="0" u="none" strike="noStrike" cap="none">
                <a:solidFill>
                  <a:schemeClr val="dk1"/>
                </a:solidFill>
                <a:latin typeface="Century Gothic"/>
                <a:ea typeface="Century Gothic"/>
                <a:cs typeface="Century Gothic"/>
                <a:sym typeface="Century Gothic"/>
              </a:endParaRPr>
            </a:p>
          </p:txBody>
        </p:sp>
        <p:cxnSp>
          <p:nvCxnSpPr>
            <p:cNvPr id="239" name="Google Shape;239;p10"/>
            <p:cNvCxnSpPr/>
            <p:nvPr/>
          </p:nvCxnSpPr>
          <p:spPr>
            <a:xfrm>
              <a:off x="0" y="1888957"/>
              <a:ext cx="11566359" cy="0"/>
            </a:xfrm>
            <a:prstGeom prst="straightConnector1">
              <a:avLst/>
            </a:prstGeom>
            <a:solidFill>
              <a:srgbClr val="8924D0"/>
            </a:solidFill>
            <a:ln w="12700" cap="flat" cmpd="sng">
              <a:solidFill>
                <a:srgbClr val="8924D0"/>
              </a:solidFill>
              <a:prstDash val="solid"/>
              <a:round/>
              <a:headEnd type="none" w="sm" len="sm"/>
              <a:tailEnd type="none" w="sm" len="sm"/>
            </a:ln>
          </p:spPr>
        </p:cxnSp>
        <p:sp>
          <p:nvSpPr>
            <p:cNvPr id="240" name="Google Shape;240;p10"/>
            <p:cNvSpPr/>
            <p:nvPr/>
          </p:nvSpPr>
          <p:spPr>
            <a:xfrm>
              <a:off x="0" y="1888957"/>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0"/>
            <p:cNvSpPr txBox="1"/>
            <p:nvPr/>
          </p:nvSpPr>
          <p:spPr>
            <a:xfrm>
              <a:off x="0" y="1888957"/>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Una desigualdad AX ≥ b es equivalente a –AX ≤ -b.</a:t>
              </a:r>
              <a:endParaRPr sz="1400" b="0" i="0" u="none" strike="noStrike" cap="none">
                <a:solidFill>
                  <a:schemeClr val="dk1"/>
                </a:solidFill>
                <a:latin typeface="Century Gothic"/>
                <a:ea typeface="Century Gothic"/>
                <a:cs typeface="Century Gothic"/>
                <a:sym typeface="Century Gothic"/>
              </a:endParaRPr>
            </a:p>
          </p:txBody>
        </p:sp>
        <p:cxnSp>
          <p:nvCxnSpPr>
            <p:cNvPr id="242" name="Google Shape;242;p10"/>
            <p:cNvCxnSpPr/>
            <p:nvPr/>
          </p:nvCxnSpPr>
          <p:spPr>
            <a:xfrm>
              <a:off x="0" y="2518610"/>
              <a:ext cx="11566359" cy="0"/>
            </a:xfrm>
            <a:prstGeom prst="straightConnector1">
              <a:avLst/>
            </a:prstGeom>
            <a:solidFill>
              <a:srgbClr val="892FDB"/>
            </a:solidFill>
            <a:ln w="12700" cap="flat" cmpd="sng">
              <a:solidFill>
                <a:srgbClr val="892FDB"/>
              </a:solidFill>
              <a:prstDash val="solid"/>
              <a:round/>
              <a:headEnd type="none" w="sm" len="sm"/>
              <a:tailEnd type="none" w="sm" len="sm"/>
            </a:ln>
          </p:spPr>
        </p:cxnSp>
        <p:sp>
          <p:nvSpPr>
            <p:cNvPr id="243" name="Google Shape;243;p10"/>
            <p:cNvSpPr/>
            <p:nvPr/>
          </p:nvSpPr>
          <p:spPr>
            <a:xfrm>
              <a:off x="0" y="2518610"/>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0"/>
            <p:cNvSpPr txBox="1"/>
            <p:nvPr/>
          </p:nvSpPr>
          <p:spPr>
            <a:xfrm>
              <a:off x="0" y="2518610"/>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Toda restricción de la forma AX = b se puede establecer como la intersección de dos desigualdades así: AX ≤ b y AX ≥ b.</a:t>
              </a:r>
              <a:endParaRPr sz="1400" b="0" i="0" u="none" strike="noStrike" cap="none">
                <a:solidFill>
                  <a:schemeClr val="dk1"/>
                </a:solidFill>
                <a:latin typeface="Century Gothic"/>
                <a:ea typeface="Century Gothic"/>
                <a:cs typeface="Century Gothic"/>
                <a:sym typeface="Century Gothic"/>
              </a:endParaRPr>
            </a:p>
          </p:txBody>
        </p:sp>
        <p:cxnSp>
          <p:nvCxnSpPr>
            <p:cNvPr id="245" name="Google Shape;245;p10"/>
            <p:cNvCxnSpPr/>
            <p:nvPr/>
          </p:nvCxnSpPr>
          <p:spPr>
            <a:xfrm>
              <a:off x="0" y="3148263"/>
              <a:ext cx="11566359" cy="0"/>
            </a:xfrm>
            <a:prstGeom prst="straightConnector1">
              <a:avLst/>
            </a:prstGeom>
            <a:solidFill>
              <a:srgbClr val="893FE1"/>
            </a:solidFill>
            <a:ln w="12700" cap="flat" cmpd="sng">
              <a:solidFill>
                <a:srgbClr val="893FE1"/>
              </a:solidFill>
              <a:prstDash val="solid"/>
              <a:round/>
              <a:headEnd type="none" w="sm" len="sm"/>
              <a:tailEnd type="none" w="sm" len="sm"/>
            </a:ln>
          </p:spPr>
        </p:cxnSp>
        <p:sp>
          <p:nvSpPr>
            <p:cNvPr id="246" name="Google Shape;246;p10"/>
            <p:cNvSpPr/>
            <p:nvPr/>
          </p:nvSpPr>
          <p:spPr>
            <a:xfrm>
              <a:off x="0" y="3148263"/>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txBox="1"/>
            <p:nvPr/>
          </p:nvSpPr>
          <p:spPr>
            <a:xfrm>
              <a:off x="0" y="3148263"/>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Toda desigualdad de la forma AX ≤ b puede convertirse en igualdad mediante la adición de un vector H en el lado izquierdo de la restricción. Este vector contiene m componentes no negativas y se le denomina vector de holgura y a sus componentes variables de holgura</a:t>
              </a:r>
              <a:endParaRPr sz="1400" b="0" i="0" u="none" strike="noStrike" cap="none">
                <a:solidFill>
                  <a:schemeClr val="dk1"/>
                </a:solidFill>
                <a:latin typeface="Century Gothic"/>
                <a:ea typeface="Century Gothic"/>
                <a:cs typeface="Century Gothic"/>
                <a:sym typeface="Century Gothic"/>
              </a:endParaRPr>
            </a:p>
          </p:txBody>
        </p:sp>
        <p:cxnSp>
          <p:nvCxnSpPr>
            <p:cNvPr id="248" name="Google Shape;248;p10"/>
            <p:cNvCxnSpPr/>
            <p:nvPr/>
          </p:nvCxnSpPr>
          <p:spPr>
            <a:xfrm>
              <a:off x="0" y="3777915"/>
              <a:ext cx="11566359" cy="0"/>
            </a:xfrm>
            <a:prstGeom prst="straightConnector1">
              <a:avLst/>
            </a:prstGeom>
            <a:solidFill>
              <a:srgbClr val="8850E6"/>
            </a:solidFill>
            <a:ln w="12700" cap="flat" cmpd="sng">
              <a:solidFill>
                <a:srgbClr val="8850E6"/>
              </a:solidFill>
              <a:prstDash val="solid"/>
              <a:round/>
              <a:headEnd type="none" w="sm" len="sm"/>
              <a:tailEnd type="none" w="sm" len="sm"/>
            </a:ln>
          </p:spPr>
        </p:cxnSp>
        <p:sp>
          <p:nvSpPr>
            <p:cNvPr id="249" name="Google Shape;249;p10"/>
            <p:cNvSpPr/>
            <p:nvPr/>
          </p:nvSpPr>
          <p:spPr>
            <a:xfrm>
              <a:off x="0" y="3777915"/>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txBox="1"/>
            <p:nvPr/>
          </p:nvSpPr>
          <p:spPr>
            <a:xfrm>
              <a:off x="0" y="3777915"/>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Toda desigualdad de la forma AX ≥ b puede convertirse en igualdad mediante la resta de un vector S en el lado izquierdo de la restricción. Este vector contiene m componentes no negativas y se le denomina vector de exceso o superflúo y a sus componentes variables de exceso o superflúo</a:t>
              </a:r>
              <a:endParaRPr sz="1400" b="0" i="0" u="none" strike="noStrike" cap="none">
                <a:solidFill>
                  <a:schemeClr val="dk1"/>
                </a:solidFill>
                <a:latin typeface="Century Gothic"/>
                <a:ea typeface="Century Gothic"/>
                <a:cs typeface="Century Gothic"/>
                <a:sym typeface="Century Gothic"/>
              </a:endParaRPr>
            </a:p>
          </p:txBody>
        </p:sp>
        <p:cxnSp>
          <p:nvCxnSpPr>
            <p:cNvPr id="251" name="Google Shape;251;p10"/>
            <p:cNvCxnSpPr/>
            <p:nvPr/>
          </p:nvCxnSpPr>
          <p:spPr>
            <a:xfrm>
              <a:off x="0" y="4407568"/>
              <a:ext cx="11566359" cy="0"/>
            </a:xfrm>
            <a:prstGeom prst="straightConnector1">
              <a:avLst/>
            </a:prstGeom>
            <a:solidFill>
              <a:srgbClr val="8B61EB"/>
            </a:solidFill>
            <a:ln w="12700" cap="flat" cmpd="sng">
              <a:solidFill>
                <a:srgbClr val="8B61EB"/>
              </a:solidFill>
              <a:prstDash val="solid"/>
              <a:round/>
              <a:headEnd type="none" w="sm" len="sm"/>
              <a:tailEnd type="none" w="sm" len="sm"/>
            </a:ln>
          </p:spPr>
        </p:cxnSp>
        <p:sp>
          <p:nvSpPr>
            <p:cNvPr id="252" name="Google Shape;252;p10"/>
            <p:cNvSpPr/>
            <p:nvPr/>
          </p:nvSpPr>
          <p:spPr>
            <a:xfrm>
              <a:off x="0" y="4407568"/>
              <a:ext cx="11566359" cy="6296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txBox="1"/>
            <p:nvPr/>
          </p:nvSpPr>
          <p:spPr>
            <a:xfrm>
              <a:off x="0" y="4407568"/>
              <a:ext cx="11566359" cy="629652"/>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dk1"/>
                </a:buClr>
                <a:buSzPts val="1400"/>
                <a:buFont typeface="Century Gothic"/>
                <a:buNone/>
              </a:pPr>
              <a:r>
                <a:rPr lang="es-MX" sz="1400" b="0" i="0" u="none" strike="noStrike" cap="none">
                  <a:solidFill>
                    <a:schemeClr val="dk1"/>
                  </a:solidFill>
                  <a:latin typeface="Century Gothic"/>
                  <a:ea typeface="Century Gothic"/>
                  <a:cs typeface="Century Gothic"/>
                  <a:sym typeface="Century Gothic"/>
                </a:rPr>
                <a:t>Una variable no restringida, es aquella que puede tomar cualquier clase de valor: positivos, cero o negativos; puede escribirse como la diferencia entre otras dos variables no negativas.</a:t>
              </a:r>
              <a:endParaRPr sz="1400" b="0" i="0" u="none" strike="noStrike" cap="none">
                <a:solidFill>
                  <a:schemeClr val="dk1"/>
                </a:solidFill>
                <a:latin typeface="Century Gothic"/>
                <a:ea typeface="Century Gothic"/>
                <a:cs typeface="Century Gothic"/>
                <a:sym typeface="Century Gothic"/>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51584" y="889000"/>
            <a:ext cx="7632848" cy="304801"/>
          </a:xfrm>
          <a:solidFill>
            <a:schemeClr val="accent1">
              <a:lumMod val="20000"/>
              <a:lumOff val="80000"/>
            </a:schemeClr>
          </a:solidFill>
        </p:spPr>
        <p:txBody>
          <a:bodyPr>
            <a:noAutofit/>
          </a:bodyPr>
          <a:lstStyle/>
          <a:p>
            <a:pPr algn="l"/>
            <a:r>
              <a:rPr lang="es-CO" sz="1867" dirty="0">
                <a:solidFill>
                  <a:schemeClr val="tx2">
                    <a:lumMod val="75000"/>
                  </a:schemeClr>
                </a:solidFill>
              </a:rPr>
              <a:t>1.4.SUPUESTOS / PRINCIPIOS DE LA PROGRAMACIÓN LINEAL</a:t>
            </a:r>
          </a:p>
        </p:txBody>
      </p:sp>
      <p:sp>
        <p:nvSpPr>
          <p:cNvPr id="10246" name="AutoShape 6"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48" name="AutoShape 8"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0" name="AutoShape 10"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p:sp>
        <p:nvSpPr>
          <p:cNvPr id="10252" name="AutoShape 12" descr="data:image/jpeg;base64,/9j/4AAQSkZJRgABAQAAAQABAAD/2wCEAAkGBhMSERQUERQSFRIWGBsYGRgYGBkWGBgcFxQYGBgaFhweHSYeGxokGRoYHy8gIycpLSwsHR4xNTwqNSYrLCkBCQoKDQwNFAwMFCkYFBgpKSkpKSkpKSkpKSkpKSkpKSkpKSkpKSkpKSkpKSkpKSkpKSkpKSkpKSkpKSkpKSkpKf/AABEIAI0BZgMBIgACEQEDEQH/xAAbAAEAAwEBAQEAAAAAAAAAAAAAAwQFAgYBB//EAEkQAAIBAwIEAgcEBgYIBgMAAAECEQADIRIxBCJBUQVhEyMyQnGBkQZSobEzYnLB0fAUQ1OSsuEHFRZjosLS8USCk7PT4iU0g//EABUBAQEAAAAAAAAAAAAAAAAAAAAB/8QAFBEBAAAAAAAAAAAAAAAAAAAAAP/aAAwDAQACEQMRAD8A/caUpQKUpQKUpQKUpQKUpQKUpQKUpQKUpQKUpQKUpQKUpQKUpQKUpQKUpQKUpQKUpQKUpQKUpQKUpQKUpQKUpQKUpQKUpQKUpQKUpQKUpQKUpQKUpQKUr4aD7SsYO9r0KqZW5A5pOk6RkdY8pifwjs8bo4k2ZbLTmCD6ud95kfD4UG7SlKBSlKBSlKBSlKBSlKBSlKBSlKBSlKBSlKBSlKBSlKBSlKBSlKBSlKBSlKBSlKBSlKBSlKBSlKBSlKBSlKBSszxjxNUGhbqpeOnSNzk9oMiAfoazRx93+3H/AKZ8o9ygu8V/4X9sf4az7o//ACS/5f2Rrm4XbR648hlfVHB2Hu9p38u1Qta1X0uemf0kgA+jI3IXqmn2Sd+9B7ClV/D75e1bZo1MqkxtJAJirFApSlApSlArP8Q49kdFX0Y1Kxl2KjlKiBA/W/CtCvGf6RHj0J8n/wCTzFB0/wBs7kwFt9Jgs8SxXt0iox9pOIYbkY2CdokDV1FVLROkHPsJ3PvHf+fnFds3McDDXe3Ydz+dB7fgnJtoTuVUn4kCamqv4f8Aorf7C/4RVigUpSgUpSgUpVDxDxhLJAadRiAMTPmYUfM9u9BfpWcfFRG9pf230kfEFa64fxdGIUwGOxGUb9lognyMGgv0pSgVBxnFBFnE9AZE5A6A4z2qr4rxjJAUHILSCo9mMEnae9ZXC32a4p1JkqCNZZsi2+ATIMtnfEHrQbvB8etydJEiJEgxIkbbgjIParNYX2aibsbagB02tWgcfGa3aBSlKBSlKBSlKBSlKCte8QRWKknUBMAEmO8AbV8fxK2IlxnaM/l8D9DWF9oB66GKgaQV2nqDhmVfmDORjE1l22C6fZhmJOxDQbek+3EjbBbtQe1scWjyFYEipq879nGm7dz3n+/+037vh23eK4gIjOdlEn4daCWlZf8AtDa+8P8Ai/6af7QWvvD6P/00GpVLxEmUAYqCckRtj90184Txe3cMKekzDCZMCJAmfKvviBjSfM/lP7qDC41C+sKFgY1NplliYJY/e/Ka+XLINtCFAOpcZj3jgiSdh9KjhHBZlsksNRPpVO+MGNoYifOpbN0vbE6TFyBpyABOAT7Ud+89qIiWy2OXp2ufq/q46/yM9WLZDW8RzL/ajqndY+v7jMg4YTsdh7p/U7H+Y8s9WuFhrcDZl91u9rzxt/MZK3PCf0Fr9hf8Iq3WJ4f4/YW0il8qoB5W3Ag9KsH7R8P9/wD4W/hQadKyj9puH++f7r/wrqx9pOHdgofJ+8rKPqQBNBp0pSgV47/SG8LaggYfeP1O4Ir2NeP/ANIQMWonZ5jV+p92gy1PIJidCdvvH4j6f5VYzqP7Vz/AOw/KoUHJ1/Rr37nfH51Kzc5/aub/ALE9T3+fxoj2XAXALNskgci7490VYa8oiSBO0nf4V4u8xA5dK8oOQvMQogiQfISO1d3nZY0Lk6ujFgoCgMIaRMsD8PqHsw4OxFfa8j4C1w3LZeJltgBA59sTHs4k/hXrqKUpSgVgfaJSSACpEZQ7nDeyf53rdc4NeY8acMim8V1E6QcDIXVgHPX2Zbb6BnIFRSQ9y2ZiJb2TJgQYAxO3evtu2huISt1zqAmJ3IgTvGPrFSox0NpuADUPa9ocrcox0/hXIuAsmq6x5lMKIO/SiPYcH+jTEco/Kpqh4M+rTf2RvvtU1FYvj/tJj3X6AgYG+rAnz32rM4JuZI0+2mDJYStqfR45QdznI71reOrzIc4D5GnEgDdiAP37dayeCvc1sFgJa3C4aRoTY7oRk75+EUEnhd4pcIJC+tCkaTBBt2Y2MAxBzvJ2Nej4bi1cSpny6/MV5Xh8ekh2BFycMbcg20JUk7ARv5SIq1wHGC2dXtergetV86hv5ZGR3FB6alU+E8RDtp0kEDOxGIkYJ71coFKUoFKUoFKUoPL+PXkW6DA1agpYBgVlRAZoZYJI6YxtvWddZAyaHDAhSe5L6DAIXIAzgHqMZi94+2m8zaZCjUYjAVBM5kY74P4rQvcSzkal0wUG5gANbUkkwDDKdvI5G5Gv9nVHprmeh+99/wAwv4A/Hvr+MD1F39g/l8D+RrznhXFNbuO8KULsnUMAGyx3k4woq6/F3HtXWZiBkBdMAySBpgFjGMqSST02orIUL9/8V/8AjoOHDMqgySygTEZI39VtUh4YEW9PLggzqBMwVzOAM+15xXH9ItqUVjhikkySJeJG+rbqI8qI008YeGS7pZtTKEVfa0rMT+1AmBj61qcaeW2BHw/8teestGpVckM7gLHNc9WAAGjBPfz8qi8I4Yi+rElidUk7+yDvOdh9BRWhbB0jF3b+ytjqPP8AkedccIJtmdRPpOuknfsML8Om/WoLZTSM2Nh/bD3h0I/neu+GPqW2j0giBpBGr3dQyN8nPToKCytrbHQe6v8Au/P+fln7btkFMRlfdA62/wCf+2agbsO39n+r5fzFfbJOq3IHtL0t/eTtkfLt5ZDZ8O8MttatsVyVUz/5ayuLshZjYOB1nM95nboJ37iuuFHEhEAvEAqulfRoTBGIPy6x0r7eVtGWhtSSTMTmdQWdP/aiIC+3snIGx743Xf8ADepeMAVnXELgY7/BT3qrfdpgtPYyxUxnywduk/KpBfNx3LNbQnfmK7MRHXoJ6bzUHq7B5V+A/KpKwLNziAqgOg5RC6CcR0xtWc32gcyt4srAmBhAYn2sZ+R36VVewmvG/wCkU4s4B9vGP1O4x9RUnDeN3FVdxrGoY1j2owMMBkZyP35n2gu37yozQwUEgoDGY3zMY86D5b/RjH9SI27/ABj6Yqce2f23/wDa8h+X4VDZAKKZmbO+ejDyFTpBuNJgBiegmUVd2kCNROQPrRGittyqadUaOgc9DvFxPyNfb4WDIH6R9wvl95R28/j2iurbCsq3HB0aCtxA4A064DLB2z7R+FQcK95gSpsAAlfjMTEmTOKDR8IB9Inbm6EDE7cwG5+4P316OvHcLbvKRcUcOSD3Ak8x6MM80be7V+54txarqK8MB31wP8VFeipXlD9qL8A6LMGNyw+v4VyftNdYb21M407ESJPNk+QG3Xag9Nx36J/2W/wntmvP2gsEBLjjs1y46jlAgqoMj9uPOuH+0V1lYabZBB6kMQRvHwzjFE5gRIPbKP0jALXPwT+ACtbtk28BG9kfABSBORn+Ar6LjB15rScw2g7sZ+mK5TgrhUAWkIMH2lHT9oET2xUqcFdHs2bc43htjP3vlvRHqODPq0zPKPyqesO34lxCgD0AMADDAdO1dnxa/H/6/wDxf5UV3477h/b+793u0gfT+Ix+Av8AsAMRL25HtA4B390dZ2PSARVji/EbjsguWjbEtB1CDyHEkfln5TUHCEwuXjUhAUkrEMR6TaF8zuYOMQQsXAPTSCBrONpiz0nvBM7V25DhVBJEGAWttBlTsCpHUTgRvmDXKrzX4bOsgRzR6q5gzjcTnEwNqlC3IjQTg4KWW6jYKRn5/SiqfD8QbVxnXlIEkMhVSCFkEAnM7GY3r1XAcSbiBiIMkHfoSOvwmvFXSRKqSnIVddDGMgQdmtGMyDHYmKtWPEbtoEo7hNRbSbVy4IJYkM7Encb4IJE4oPaUr4DX2gUpSgUpSg8n41w6rxBucxYyNPNGbJAYH2QeUYxVWxAbZjp1HTnli8uAeuMdd6veMhvT8kBp8hj0bA9J2noR5jpT4cHVCk6pfSNtBN0RqMGcx33GO4fPDQTZXAn0mw+A79Yz8fkKj42+86Z0qugaj7IAQ+yBkkMT7EfozNS8CfVMCBi5BmIwqzOqR9cfnVW8oZ2VV1EFMY0LNsAGFkEbSII9uB3C142DYFkKSQVnMRqxk9998kfOsjhDF23y69LqIOZAIEbfGtb7UXFIsEdFK9QARpncfKf86x+Gc+nthcN6RQNoEMN/l5VEbyPuoJUM9wejC5b1eFB93tt1p4YfWpPn/gPlUlpm1MrFtRuOCqjDnRkT0+MbHpXPh6+stdpPX/dt8exqiSyX0rzXOn9en3/hn+VqK1+ibP8AWiTqLnce0QrSfgIiNjJHdmzyjlHT/wAMPvfHt+Gd6+Ip9CRDfpBjQBjWDhF9kb/iaK+BP1x090+X+58q+PCQxcEqQY0hZggwCbaxt3HTtVVtIXVqUwJjRkwPj5H8as8AqWVBKkXAILhRcB7SDzLmOVTUH2xxV4+i9EpuFFAJFs6MYhWZlDHzwKs8bd9oMGBLrAYaZ5uhOD/Pepx4hdcrDaeUMwAWQDIGGkASDu0/CMwcXeBDpoZ9QnVm8QGkY91cgwJxQVbjwRv89I7b/wA+XWnic+kvGRGrHKje6O5/E/DpXK8WXLQoUSRBQCPiZ07Zieu1RcWpDFNQZTMHTA9nUCEGRBO4zjG1EaX+uCSpVCdKAHUc5G/cjz61mPwjNoVgqIN45RIIjlYgdPhnOQK+3+KVS49YQDB9HpDKA6CAQZMIGEnp2moTZuPaGlhpLZDBGJI5jDdT1mR3oqbh1CkwwdhsQs6fbCqsDIljhRgZJG54v3bauxtsxXeVYQSSYadzMAQDnfNZ+sqyqRBiJuNKkDK4UAEAkmD1j5W7t9ioDkr21kMDk5FxRBPlHTJoKnGcUtstrYywKoIYySFMY6kg55qseH8Vqe4V1aSRBI9HOUGAwAaCDvjE9K5u3mFz0iiVUzvPujsebtI/ICZfDrstHQBV2E/pFMQTkyZj4HoaIr8XysdOCYmJtH2LMZ6bn4yT2q3FoO+q+UcoAwZRygokPGxJwI8/jUXFEBj12AHMAJtpJie8GYOV8hWd4jwqm6TBJIUiYAEoG2CyBttvv1wVvcBwVhlBum4x9ssrxBKAkkLpIgY7b184qxatKWt3Sy6CObVMSXaGxJh9uxFcKvq1P6gzGoD1Pccyny2HyrhL59MFWAun3Ykyh96B9fnREI4sEiA0Yx2JMLzKZ36aScdascKEKy1sXTAEqWRdI5TpAAbXjdt4xtWVbtzp0np7sLvPMR7Mg8wjMjzq7wXC8jEm6MEwHC4ECMLB7/P60d3GVVYCOgUe8JORc0iGO+ROyzjNaS3SV9o5H3gZx19a09PdasJ+HKhoZjHdZMgtkxBxMSZ36HA9ErEISSwHcswnlHU3FU/Nm+NFVLfDgLp0OGJDBVgzKzPlvMHzqH0ETFq0CPvnBIORHXIOB2NXLXEtysrcwCx8NMd9J/D5b18a0VQl4iDqdySMEOTmBM6jv2+QVLXihtXG9Lbti2WMMApUAkwHwAuOp+o2rX4I23ujSqaW1yABBhUjHXJbcdTWS/j1kHSz6s8pUc6TnG+oT0M1j8LxDI+rh7bqgOFMBYnAE5WBAgSJzuaD13EIoKgACGgRyxNokgRttPT9xo8MMCFcwVJzge2NRBGR9CTkxtU3D2fVWrkk+kILKXJCkI+F3xOM/uEV7TCBJQxkSxlZNz2RiWOTnJzIkURIY9JxAAYc5mOaT6O9vnaIx3gV36HAOlwMwfQx1J0nS+ojBxsZFJPpL055jGdhHEASAJ3kd9u1fTbhRKL1kBLygDuDEn3eg60Vn8UjMIUrrA0htWP0mRoYal0no0xAic1Tu23JBto7goFYFmWWJUXApDrIJAiZEnzM6Ny4dGq3LfdXWpka4lSTMHeHyJG+RVP+lG1pF2zDA6m1BGlWKmRPkrYkZC9qD1vgXEs9slixIZl5tM46HSYPx375mtKsT7OkqGVrZTUzOJCLgxjSrGP35nz26BSlKBSlKDyn2h06zqMLqHQEToMYyN46T8N6rqA2olyFSSV3w1wjJGek71uXJNxz6MyDGuEE4GzMT+AFUOMvEmSyBh90s7AZO+FGwMeXwoIVS0AFtLqzq25JBAyxODHw6dDBu2rJC+s1gbkGNIkGQD2EdDtG1VLtwsqnU9zHUabe53z/AM22mtDhsDGpIAyTqQQr+z3+u3agqeK+GLxCppZxpJAKjXjbYRAGnv8AnWZwduzbYoR6MhgjloltSTCeYkY79DvXpAZAPO3PuuDv1/VH8O9ZPC+CFdd1xA1a/Rk6iYMAHBxAA2JOe9B8ssqkqGeGd4A/rBoEA9j8B16V1a4JLd6wPSMbh5tBg4Npx8THzr5ZvjMN6NWduQLMjQMDoCJgSPkdq68OVUaTLG4FVWOYK6mKgnOFMTsTIxQQi4IGU3H9c3c7Afl3r7wahrTAaSC49mSDOd2y3x7R2rR4rjtCGEtqZ0zEgb5jE7fuqmL4nUwDNkTgAc2wHuiT3zvkbQZv9DVQysLu+kEOAmcjUIkSAveTjGKn8R5kKCNTEaQYBPMNvr08qso2oFoUB1E6ubAE5BgDBIPwrjhgoRSVfUCdBGokgkqpKjMlWA6biaCvpgrqBBXV0cYG/s5ieuRUXGqQgJYquhsEtpkG8wkSs7RkTU9viubSzaBlZucilWDT97GEA5hvU15FtsWuMxVVzcRRAm65EE6mElowehNBS4RAmoAEKHMHRgnOIAkY1N1xnFWOIvMzNcTCMZGk6kELBwMgyDJEH9/VrSoS6EYOWKuWnVkjTnIGGG4yRG9RsbJLszNauEEEwLcsJ/VCMY6GT5Cg640KXOQTJEHDYj2WBmBtERkVTWwSCV1qIOHXQWHQEyRB3zO1aF+zcMyNY1EjT7QExhSJYAAZUmSPjVIsx1aOYwZCHQ4nfUpBHRcEDy8g44d9bWFcWyrlTEKCV9JB1LB1bCegmOuYuBYA5ZYDW+umZDYb1mTI6k7bA7T+HtL8MAJyD3YD0zgz107Sdpjyrm1KwyXFMlMszSdKXCVxBB6CcYoPnF2xDhtsyWGwgZiSAPyxUPhqWg7C2wYgLqMEiPSIBuAQu+25x3rriLg0OHBTVJjKzO8SZZt9iK78L0Qxs4AJ3J3CgiSBCjVp9o9vKg+XwWYgESCMayx/QoeXEk8sRsDpHSoeJa96RktrgaebRkwgBPNJA37de1Xm4K62soRGrTpY6S2m2FBBBgyIMCMznrUN/gJhQ7h4E27oCthQCLbbNsPKgsoDoUnfQM5H9V7rDp2VsnANc+lBaJti6VgkKHPsHucT0ERsOtd2RyCJkp0PMfUmZnD+bjf51Bct8/pS66InYgwbRiIBIByfPpk0RnqRygQCCshif1iduu0TA74mLXBFAgn0W0jYgkERpJMnEdPwisYyIZyZEGZJjtnpkfhVzgvFriiFVnH6oyJ6nuP86C5fXD9RBwGjaRnp32M7+dbnD2zBwQ3XSG1bdYtK0/Eg/nWA9yQ8qBPusII5cT1PQAxG2wgVthAVK6QYA5YBjA93Q0H/APmPhRWJ/S7wBDXrgVTHKsuQcqJmcSQMfxPNgAl0UtdYmTE3mEoVOrSIXcbn41p2LdzAZkuWipMMCjpgKQjKDPtHPQ7xVS1faxcVgFVFUGY5jIXHLg6jJAOPiYNBBa4DQkAKHgCGJHMSQdZWQDIzE5nfeu+FsOjMbty3OnFvTpBnPtkktkQNIIBPlFXU4hbqm76R0Jc6oEEjad9Q5gVhczMz0j4zwZckl0fY6yXVjEwG3mDjegucNxckW4h9c4mYUEZUEd912kAgmlsYMhV/bDAnmujlHRoxmfyNUuC4S4ty2HQ6FYZZQdMqQumSD3AAyJwBNWrUCeZBAjSQZHNcwBkKTuOud4iqLBT1vEHOTnb/AHyzttEfjT0ihQQ6RLQ03FnLyNcEbhtvKK6dPXX5URykHbc3ASc8xBJHTGOlcC4qrqIAOZ5ri94Oo42igzvEeNVBzcxJBONYYagQNUw8YGo6WER7wr7cNt7bMTaI0bk+jGbaEAlWbuceZHTP02n9YFdAHDq2qBI1Ee3phmzIIiTJ8hnHgWNu6xZk5GMowXACkMxmSvN7Mz9aD21tQOKxo1FSSApV9k9o7NsM/AVq1mAn+kLPpNOkxgG2eUeyRsfjvmNq06BSlKBQ0pQefvibt0BrI5h0a4/sqTykx9Ki4vUAJa+RjPIgBOr2UwxP4delS+IekV7hUuwJEKG0baZzpk4EnOwjMiuG8NuOFeLYkjK6i8aujNtA6Y696CG85KqfWvg5fktjDZJ/+2xG8Ve4ZdIB0ssKMg612b2N5+vai+CyE1NccgZ1EAeyd/eOT3q0PD9PsBh0wwIUQcrq23oI4kDFxufvoODuZjl7d8VkkXLsgEaLbFdCnXpKmIaDJI/mN63BwBOGkjVqEsQZ89MY3x8KtcNYCKFEQP4zQeb8LbTd5sabjAz30Y+JxWnw/gy6FMRcEMCeWPKANjJB65rVIr4zgCSYFBh+LcE2kCVLliYnSIhpyd9x0+m9Z7cBcjZOv9YvVgfu/wA/DFbnFfaDh0wXDHso1n8Jqje+0eOWzpH3rpW2PpvUFCwjFQLgEIBCgqS7A48okDHwJ7GzxPCFwDkMM69yCGUjSfZUAAgEnrJ61XbxO9dwrMfKzagf37m3yrq39n7rmXRfjedrzfJQQg+lEcNxiqdJYcQCANIJcpmSeUMSc4Ax+z164FitwrYBsggtouFDMRugOoCOuOlaln7OCIuXbjD7oi2v91ABVseB2NOkW1A8sH671VeW4vxPiHUl59EcDQmkfMtkD5fWu+Dt6V5rvDhSIK6vSO2DGo7SCR7pwI8xr8SWQ+jV2ZcYb2pwQFbBjqSf41VThgGY4BJBJXSMzp3ABiV2MzPnFQR2b9wrHrCZlYAthSTJZTcBJO42IiR1qLjTduJN30ZOdJRdN2IBEO7okwdxAPaqxDI3Pq33BkHB0mCD0Oyx1nvU/oQ4AJZwDK5Gq2QIwIJI6QNUeXQObHDCFuqzMVIlnnUoDs8FAEg5xOCFG8gnu1fCQAFU6QdJAK5kKDEZ3881weDkysMRHMkLcBGQCAc5AwpIgbQTS2w6QdMfKM5xqHzB3MLFBOmgKVuqgskCS2VEDfoRB2bECPuydHiPB3MEXXYaQOUqhjfBUTE5wc/CsP8A1eDOi4LcgA6gSDExzA8p9mJ7bSSa0OA8QfhlFu6G0jAYwyx2BUY+Ux2oKjWDoayQysSYIUxva5uUGMBsfLrm3/RXPKylrUgQ8MuSFOmeYZMxW3w/iFt8gjtOPpPT4GDXPiHD3GIKNy45cDIMyD9N8UHmL7lAVYcoAA94AaIQmCSMEHPlgVFauOL+hcKEYlDokRbVpMBWkZIzFaPGh9IDASI6HV7IUkfTbr51XNp/6UbgVtHoyoJYDmNtQOVjqAnqMUR5y1bEtvMH5FVJESDsc9auSxXLADTBkkxFwAneI6bfxrc4jwG0zTZS4uIOnSUyGB5W5pz26DFT8D4BcX3bQHSQzEfA6lI3OINFUrLcMbUMiteK4AIUk+iEdROIE9Jir1iwSpBQt0jBGw93Uw2/U+Q2FriPBFI9c66e3KoHwYBWH96ohc4OxpOscuVzqztg/wCdBnqqNCNIItlCI9JGFmdAaIgiDpPYCpuJELBQtaAMFittkEe45IJEYhh86s/6+tkn0Ni45JJkIYk5J1AEA/GK89x/AD0mp1eWCnQXcaDCBgSrAkSZzOfKg58Y4eyIi/ygkjJXQTMn7s9JGPLNffCOPlEUvfOQSSAFOohOVxy6gNJjUIAYwajN8W/0aIp7qqhsATzFZBmfaj+NW3xtwtFx0YakJ9KdTQCDIQMC4joJk9aI2LfjBuXUVLlt7RcSYIaVmJkAMZM8ukxtJiZrDAas6enszqm5cxHu7xMz161S4fgLesXEZzcRhLeha0jBoWAXkAywwTnERuLti6ebmYbjSoiPWNgjYKdzknr1gUWXcC/elgRCGCY0esO8mOsxjeq3GcWy2wQ7Ynm1ORkGFflQAZ7rtv3i4q2ly5ci4x9JIIj1bAcwAIGoRHTBM/L54baZGMFtPLDBvSIY9IDIDE6ZOY053OKCAXxadVs62tLlV0wVLDmAOg4BncEZPxqW4i3LbXCBDIWXlDaOaGmAfWEqADjJ6wQJ7FrHKu6knRC6vUjMRgy2FAIBZu2eEPqNQYMdD8yr6vBcyRBjeFGMnygBu2SP6QnsatAmCdeU98THTBjv3rarGW4TesySeXEoIzbMlX3ziR8K2aKUpSgUpSgUpSgUpSgUpSg+MJFUb3gdl/bUt8Wc/mav0oKS+D2gIVAoiOUlfyIrm14HYUyLaz3MsfxJq/Sg+KgAgAAV9pSgUpSg5a2DkgEivly0GEMARXdKCuvh9uI0jtnMjzJ3+dQjwSx/Zrn6/Xf5VepQV24C2d0BxGf39/nXN7wy0xBZFJGx69eu/U1apQVf9WWvuCf47/Xr3rq3wKKCAog9On02qxSgq2vC7SmVRQfKp7doLgCB+Hy7V3Sgju2VYQwBH87dq5tcGigAKIG3WPrU1KBFcugIg7H5V1SgoXPA7DDmtg+eZ+ZmSPKpeH8LsplLVtT3Cifmd6tUoOGtA7/mY+lVL3gthm1NbRj5iR8Y2nbMTgVepQVbXhltTKoFI7Y+WOnltUlng0SdCIs5MKBJ84qalBBxHBo8FhJBBnIPKwYZHSQDFR2/DLaliFgsCDk5DGT171bpQZv+zvD/ANn/AMTfDv2xUtvweysQgEGRk7/X51dpQU28IskQUBneZzK6ZY7sdOJNct4NbM4+WI6z02zV6lBAnBqCDmQIGewj61PSlApSlB//2Q=="/>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CO"/>
          </a:p>
        </p:txBody>
      </p:sp>
      <mc:AlternateContent xmlns:mc="http://schemas.openxmlformats.org/markup-compatibility/2006" xmlns:a14="http://schemas.microsoft.com/office/drawing/2010/main">
        <mc:Choice Requires="a14">
          <p:graphicFrame>
            <p:nvGraphicFramePr>
              <p:cNvPr id="3" name="2 Tabla"/>
              <p:cNvGraphicFramePr>
                <a:graphicFrameLocks noGrp="1"/>
              </p:cNvGraphicFramePr>
              <p:nvPr/>
            </p:nvGraphicFramePr>
            <p:xfrm>
              <a:off x="812802" y="1412777"/>
              <a:ext cx="10769599" cy="4530418"/>
            </p:xfrm>
            <a:graphic>
              <a:graphicData uri="http://schemas.openxmlformats.org/drawingml/2006/table">
                <a:tbl>
                  <a:tblPr firstRow="1" bandRow="1">
                    <a:tableStyleId>{10A1B5D5-9B99-4C35-A422-299274C87663}</a:tableStyleId>
                  </a:tblPr>
                  <a:tblGrid>
                    <a:gridCol w="1914115">
                      <a:extLst>
                        <a:ext uri="{9D8B030D-6E8A-4147-A177-3AD203B41FA5}">
                          <a16:colId xmlns:a16="http://schemas.microsoft.com/office/drawing/2014/main" val="20000"/>
                        </a:ext>
                      </a:extLst>
                    </a:gridCol>
                    <a:gridCol w="1914115">
                      <a:extLst>
                        <a:ext uri="{9D8B030D-6E8A-4147-A177-3AD203B41FA5}">
                          <a16:colId xmlns:a16="http://schemas.microsoft.com/office/drawing/2014/main" val="20001"/>
                        </a:ext>
                      </a:extLst>
                    </a:gridCol>
                    <a:gridCol w="1914115">
                      <a:extLst>
                        <a:ext uri="{9D8B030D-6E8A-4147-A177-3AD203B41FA5}">
                          <a16:colId xmlns:a16="http://schemas.microsoft.com/office/drawing/2014/main" val="20002"/>
                        </a:ext>
                      </a:extLst>
                    </a:gridCol>
                    <a:gridCol w="1914115">
                      <a:extLst>
                        <a:ext uri="{9D8B030D-6E8A-4147-A177-3AD203B41FA5}">
                          <a16:colId xmlns:a16="http://schemas.microsoft.com/office/drawing/2014/main" val="20003"/>
                        </a:ext>
                      </a:extLst>
                    </a:gridCol>
                    <a:gridCol w="3113139">
                      <a:extLst>
                        <a:ext uri="{9D8B030D-6E8A-4147-A177-3AD203B41FA5}">
                          <a16:colId xmlns:a16="http://schemas.microsoft.com/office/drawing/2014/main" val="20004"/>
                        </a:ext>
                      </a:extLst>
                    </a:gridCol>
                  </a:tblGrid>
                  <a:tr h="579120">
                    <a:tc>
                      <a:txBody>
                        <a:bodyPr/>
                        <a:lstStyle/>
                        <a:p>
                          <a:r>
                            <a:rPr lang="es-CO" sz="1600" dirty="0"/>
                            <a:t>Supuesto</a:t>
                          </a:r>
                        </a:p>
                      </a:txBody>
                      <a:tcPr/>
                    </a:tc>
                    <a:tc>
                      <a:txBody>
                        <a:bodyPr/>
                        <a:lstStyle/>
                        <a:p>
                          <a:r>
                            <a:rPr lang="es-CO" sz="1600" dirty="0"/>
                            <a:t>Clave</a:t>
                          </a:r>
                        </a:p>
                      </a:txBody>
                      <a:tcPr/>
                    </a:tc>
                    <a:tc>
                      <a:txBody>
                        <a:bodyPr/>
                        <a:lstStyle/>
                        <a:p>
                          <a:r>
                            <a:rPr lang="es-CO" sz="1600" dirty="0"/>
                            <a:t>Dónde se encuentra</a:t>
                          </a:r>
                        </a:p>
                      </a:txBody>
                      <a:tcPr/>
                    </a:tc>
                    <a:tc>
                      <a:txBody>
                        <a:bodyPr/>
                        <a:lstStyle/>
                        <a:p>
                          <a:r>
                            <a:rPr lang="es-CO" sz="1600" dirty="0"/>
                            <a:t>Permitido</a:t>
                          </a:r>
                        </a:p>
                      </a:txBody>
                      <a:tcPr/>
                    </a:tc>
                    <a:tc>
                      <a:txBody>
                        <a:bodyPr/>
                        <a:lstStyle/>
                        <a:p>
                          <a:r>
                            <a:rPr lang="es-CO" sz="2000" dirty="0">
                              <a:solidFill>
                                <a:srgbClr val="FF0000"/>
                              </a:solidFill>
                            </a:rPr>
                            <a:t>No permitido</a:t>
                          </a:r>
                        </a:p>
                      </a:txBody>
                      <a:tcPr/>
                    </a:tc>
                    <a:extLst>
                      <a:ext uri="{0D108BD9-81ED-4DB2-BD59-A6C34878D82A}">
                        <a16:rowId xmlns:a16="http://schemas.microsoft.com/office/drawing/2014/main" val="10000"/>
                      </a:ext>
                    </a:extLst>
                  </a:tr>
                  <a:tr h="1324671">
                    <a:tc>
                      <a:txBody>
                        <a:bodyPr/>
                        <a:lstStyle/>
                        <a:p>
                          <a:r>
                            <a:rPr lang="es-CO" sz="1600" dirty="0"/>
                            <a:t>Proporcionalidad</a:t>
                          </a:r>
                        </a:p>
                      </a:txBody>
                      <a:tcPr/>
                    </a:tc>
                    <a:tc>
                      <a:txBody>
                        <a:bodyPr/>
                        <a:lstStyle/>
                        <a:p>
                          <a:r>
                            <a:rPr lang="es-CO" sz="1600" dirty="0"/>
                            <a:t>Contribución de cada actividad es proporcional al nivel de la actividad</a:t>
                          </a:r>
                        </a:p>
                      </a:txBody>
                      <a:tcPr/>
                    </a:tc>
                    <a:tc>
                      <a:txBody>
                        <a:bodyPr/>
                        <a:lstStyle/>
                        <a:p>
                          <a:r>
                            <a:rPr lang="es-CO" sz="1600" dirty="0"/>
                            <a:t>Función objetivo</a:t>
                          </a:r>
                        </a:p>
                        <a:p>
                          <a:r>
                            <a:rPr lang="es-CO" sz="1600" dirty="0"/>
                            <a:t>Lado izquierdo de las restricciones</a:t>
                          </a:r>
                        </a:p>
                      </a:txBody>
                      <a:tcPr/>
                    </a:tc>
                    <a:tc>
                      <a:txBody>
                        <a:bodyPr/>
                        <a:lstStyle/>
                        <a:p>
                          <a:pPr/>
                          <a14:m>
                            <m:oMathPara xmlns:m="http://schemas.openxmlformats.org/officeDocument/2006/math">
                              <m:oMathParaPr>
                                <m:jc m:val="centerGroup"/>
                              </m:oMathParaPr>
                              <m:oMath xmlns:m="http://schemas.openxmlformats.org/officeDocument/2006/math">
                                <m:r>
                                  <a:rPr lang="es-CO" sz="1600" smtClean="0">
                                    <a:latin typeface="Cambria Math"/>
                                  </a:rPr>
                                  <m:t>𝑍</m:t>
                                </m:r>
                                <m:r>
                                  <a:rPr lang="es-CO" sz="1600" smtClean="0">
                                    <a:latin typeface="Cambria Math"/>
                                  </a:rPr>
                                  <m:t>=2</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2</m:t>
                                    </m:r>
                                  </m:sub>
                                </m:sSub>
                              </m:oMath>
                            </m:oMathPara>
                          </a14:m>
                          <a:endParaRPr lang="es-CO" sz="1600" dirty="0"/>
                        </a:p>
                        <a:p>
                          <a:r>
                            <a:rPr lang="es-CO" sz="1600" dirty="0"/>
                            <a:t>s.a.</a:t>
                          </a:r>
                        </a:p>
                        <a:p>
                          <a:pPr/>
                          <a14:m>
                            <m:oMathPara xmlns:m="http://schemas.openxmlformats.org/officeDocument/2006/math">
                              <m:oMathParaPr>
                                <m:jc m:val="centerGroup"/>
                              </m:oMathParaPr>
                              <m:oMath xmlns:m="http://schemas.openxmlformats.org/officeDocument/2006/math">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2</m:t>
                                    </m:r>
                                  </m:sub>
                                </m:sSub>
                                <m:r>
                                  <a:rPr lang="es-CO" sz="1600" smtClean="0">
                                    <a:latin typeface="Cambria Math"/>
                                  </a:rPr>
                                  <m:t>≥5</m:t>
                                </m:r>
                              </m:oMath>
                            </m:oMathPara>
                          </a14:m>
                          <a:endParaRPr lang="es-CO" sz="1600" dirty="0"/>
                        </a:p>
                      </a:txBody>
                      <a:tcPr/>
                    </a:tc>
                    <a:tc>
                      <a:txBody>
                        <a:bodyPr/>
                        <a:lstStyle/>
                        <a:p>
                          <a:pPr/>
                          <a14:m>
                            <m:oMathPara xmlns:m="http://schemas.openxmlformats.org/officeDocument/2006/math">
                              <m:oMathParaPr>
                                <m:jc m:val="centerGroup"/>
                              </m:oMathParaPr>
                              <m:oMath xmlns:m="http://schemas.openxmlformats.org/officeDocument/2006/math">
                                <m:r>
                                  <a:rPr lang="es-CO" sz="1600" dirty="0" smtClean="0">
                                    <a:latin typeface="Cambria Math"/>
                                  </a:rPr>
                                  <m:t>𝑍</m:t>
                                </m:r>
                                <m:r>
                                  <a:rPr lang="es-CO" sz="1600" dirty="0" smtClean="0">
                                    <a:latin typeface="Cambria Math"/>
                                  </a:rPr>
                                  <m:t>=2</m:t>
                                </m:r>
                                <m:sSubSup>
                                  <m:sSubSupPr>
                                    <m:ctrlPr>
                                      <a:rPr lang="es-CO" sz="1600" i="1" dirty="0" smtClean="0">
                                        <a:solidFill>
                                          <a:srgbClr val="FF0000"/>
                                        </a:solidFill>
                                        <a:latin typeface="Cambria Math" panose="02040503050406030204" pitchFamily="18" charset="0"/>
                                      </a:rPr>
                                    </m:ctrlPr>
                                  </m:sSubSupPr>
                                  <m:e>
                                    <m:r>
                                      <a:rPr lang="es-CO" sz="1600" dirty="0" smtClean="0">
                                        <a:solidFill>
                                          <a:srgbClr val="FF0000"/>
                                        </a:solidFill>
                                        <a:latin typeface="Cambria Math"/>
                                      </a:rPr>
                                      <m:t>𝑥</m:t>
                                    </m:r>
                                  </m:e>
                                  <m:sub>
                                    <m:r>
                                      <a:rPr lang="es-CO" sz="1600" dirty="0" smtClean="0">
                                        <a:solidFill>
                                          <a:srgbClr val="FF0000"/>
                                        </a:solidFill>
                                        <a:latin typeface="Cambria Math"/>
                                      </a:rPr>
                                      <m:t>1</m:t>
                                    </m:r>
                                  </m:sub>
                                  <m:sup>
                                    <m:r>
                                      <a:rPr lang="es-CO" sz="1600" dirty="0" smtClean="0">
                                        <a:solidFill>
                                          <a:srgbClr val="FF0000"/>
                                        </a:solidFill>
                                        <a:latin typeface="Cambria Math"/>
                                      </a:rPr>
                                      <m:t>2</m:t>
                                    </m:r>
                                  </m:sup>
                                </m:sSubSup>
                                <m:r>
                                  <a:rPr lang="es-CO" sz="1600" dirty="0" smtClean="0">
                                    <a:latin typeface="Cambria Math"/>
                                  </a:rPr>
                                  <m:t>+3</m:t>
                                </m:r>
                                <m:sSub>
                                  <m:sSubPr>
                                    <m:ctrlPr>
                                      <a:rPr lang="es-CO" sz="1600" i="1" dirty="0" smtClean="0">
                                        <a:latin typeface="Cambria Math" panose="02040503050406030204" pitchFamily="18" charset="0"/>
                                      </a:rPr>
                                    </m:ctrlPr>
                                  </m:sSubPr>
                                  <m:e>
                                    <m:r>
                                      <a:rPr lang="es-CO" sz="1600" dirty="0" smtClean="0">
                                        <a:latin typeface="Cambria Math"/>
                                      </a:rPr>
                                      <m:t>𝑥</m:t>
                                    </m:r>
                                  </m:e>
                                  <m:sub>
                                    <m:r>
                                      <a:rPr lang="es-CO" sz="1600" dirty="0" smtClean="0">
                                        <a:latin typeface="Cambria Math"/>
                                      </a:rPr>
                                      <m:t>2</m:t>
                                    </m:r>
                                  </m:sub>
                                </m:sSub>
                                <m:r>
                                  <a:rPr lang="es-CO" sz="1600" dirty="0" smtClean="0">
                                    <a:latin typeface="Cambria Math"/>
                                  </a:rPr>
                                  <m:t> </m:t>
                                </m:r>
                              </m:oMath>
                            </m:oMathPara>
                          </a14:m>
                          <a:endParaRPr lang="es-CO" sz="1600" dirty="0"/>
                        </a:p>
                        <a:p>
                          <a:r>
                            <a:rPr lang="es-CO" sz="1600" dirty="0"/>
                            <a:t>s.a.</a:t>
                          </a:r>
                        </a:p>
                        <a:p>
                          <a:pPr/>
                          <a14:m>
                            <m:oMathPara xmlns:m="http://schemas.openxmlformats.org/officeDocument/2006/math">
                              <m:oMathParaPr>
                                <m:jc m:val="centerGroup"/>
                              </m:oMathParaPr>
                              <m:oMath xmlns:m="http://schemas.openxmlformats.org/officeDocument/2006/math">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m:t>
                                </m:r>
                                <m:rad>
                                  <m:radPr>
                                    <m:degHide m:val="on"/>
                                    <m:ctrlPr>
                                      <a:rPr lang="es-CO" sz="1600" i="1" smtClean="0">
                                        <a:solidFill>
                                          <a:srgbClr val="FF0000"/>
                                        </a:solidFill>
                                        <a:latin typeface="Cambria Math" panose="02040503050406030204" pitchFamily="18" charset="0"/>
                                      </a:rPr>
                                    </m:ctrlPr>
                                  </m:radPr>
                                  <m:deg/>
                                  <m:e>
                                    <m:sSub>
                                      <m:sSubPr>
                                        <m:ctrlPr>
                                          <a:rPr lang="es-CO" sz="1600" i="1" smtClean="0">
                                            <a:solidFill>
                                              <a:srgbClr val="FF0000"/>
                                            </a:solidFill>
                                            <a:latin typeface="Cambria Math" panose="02040503050406030204" pitchFamily="18" charset="0"/>
                                          </a:rPr>
                                        </m:ctrlPr>
                                      </m:sSubPr>
                                      <m:e>
                                        <m:r>
                                          <a:rPr lang="es-CO" sz="1600" smtClean="0">
                                            <a:solidFill>
                                              <a:srgbClr val="FF0000"/>
                                            </a:solidFill>
                                            <a:latin typeface="Cambria Math"/>
                                          </a:rPr>
                                          <m:t>𝑥</m:t>
                                        </m:r>
                                      </m:e>
                                      <m:sub>
                                        <m:r>
                                          <a:rPr lang="es-CO" sz="1600" smtClean="0">
                                            <a:solidFill>
                                              <a:srgbClr val="FF0000"/>
                                            </a:solidFill>
                                            <a:latin typeface="Cambria Math"/>
                                          </a:rPr>
                                          <m:t>2</m:t>
                                        </m:r>
                                      </m:sub>
                                    </m:sSub>
                                  </m:e>
                                </m:rad>
                                <m:r>
                                  <a:rPr lang="es-CO" sz="1600" smtClean="0">
                                    <a:latin typeface="Cambria Math"/>
                                  </a:rPr>
                                  <m:t>≥5</m:t>
                                </m:r>
                              </m:oMath>
                            </m:oMathPara>
                          </a14:m>
                          <a:endParaRPr lang="es-CO" sz="1600" dirty="0"/>
                        </a:p>
                        <a:p>
                          <a:endParaRPr lang="es-CO" sz="1600" dirty="0"/>
                        </a:p>
                      </a:txBody>
                      <a:tcPr/>
                    </a:tc>
                    <a:extLst>
                      <a:ext uri="{0D108BD9-81ED-4DB2-BD59-A6C34878D82A}">
                        <a16:rowId xmlns:a16="http://schemas.microsoft.com/office/drawing/2014/main" val="10001"/>
                      </a:ext>
                    </a:extLst>
                  </a:tr>
                  <a:tr h="1559827">
                    <a:tc>
                      <a:txBody>
                        <a:bodyPr/>
                        <a:lstStyle/>
                        <a:p>
                          <a:r>
                            <a:rPr lang="es-CO" sz="1600" dirty="0" err="1"/>
                            <a:t>Aditividad</a:t>
                          </a:r>
                          <a:endParaRPr lang="es-CO" sz="1600" dirty="0"/>
                        </a:p>
                      </a:txBody>
                      <a:tcPr/>
                    </a:tc>
                    <a:tc>
                      <a:txBody>
                        <a:bodyPr/>
                        <a:lstStyle/>
                        <a:p>
                          <a:r>
                            <a:rPr lang="es-CO" sz="1600" dirty="0"/>
                            <a:t>Suma contribuciones individuales</a:t>
                          </a:r>
                        </a:p>
                      </a:txBody>
                      <a:tcPr/>
                    </a:tc>
                    <a:tc>
                      <a:txBody>
                        <a:bodyPr/>
                        <a:lstStyle/>
                        <a:p>
                          <a:r>
                            <a:rPr lang="es-CO" sz="1600" dirty="0"/>
                            <a:t>Función objetivo</a:t>
                          </a:r>
                        </a:p>
                        <a:p>
                          <a:r>
                            <a:rPr lang="es-CO" sz="1600" dirty="0"/>
                            <a:t>Lado izquierdo de las restricciones</a:t>
                          </a:r>
                        </a:p>
                      </a:txBody>
                      <a:tcPr/>
                    </a:tc>
                    <a:tc>
                      <a:txBody>
                        <a:bodyPr/>
                        <a:lstStyle/>
                        <a:p>
                          <a:pPr/>
                          <a14:m>
                            <m:oMathPara xmlns:m="http://schemas.openxmlformats.org/officeDocument/2006/math">
                              <m:oMathParaPr>
                                <m:jc m:val="centerGroup"/>
                              </m:oMathParaPr>
                              <m:oMath xmlns:m="http://schemas.openxmlformats.org/officeDocument/2006/math">
                                <m:r>
                                  <a:rPr lang="es-CO" sz="1600" smtClean="0">
                                    <a:latin typeface="Cambria Math"/>
                                  </a:rPr>
                                  <m:t>𝑍</m:t>
                                </m:r>
                                <m:r>
                                  <a:rPr lang="es-CO" sz="1600" smtClean="0">
                                    <a:latin typeface="Cambria Math"/>
                                  </a:rPr>
                                  <m:t>=2</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2</m:t>
                                    </m:r>
                                  </m:sub>
                                </m:sSub>
                                <m:r>
                                  <a:rPr lang="es-CO" sz="1600" b="0" i="0" smtClean="0">
                                    <a:latin typeface="Cambria Math"/>
                                  </a:rPr>
                                  <m:t>+</m:t>
                                </m:r>
                                <m:sSub>
                                  <m:sSubPr>
                                    <m:ctrlPr>
                                      <a:rPr lang="es-CO" sz="1600" b="0" i="1" smtClean="0">
                                        <a:latin typeface="Cambria Math" panose="02040503050406030204" pitchFamily="18" charset="0"/>
                                      </a:rPr>
                                    </m:ctrlPr>
                                  </m:sSubPr>
                                  <m:e>
                                    <m:r>
                                      <m:rPr>
                                        <m:sty m:val="p"/>
                                      </m:rPr>
                                      <a:rPr lang="es-CO" sz="1600" b="0" i="0" smtClean="0">
                                        <a:latin typeface="Cambria Math"/>
                                      </a:rPr>
                                      <m:t>x</m:t>
                                    </m:r>
                                  </m:e>
                                  <m:sub>
                                    <m:r>
                                      <a:rPr lang="es-CO" sz="1600" b="0" i="0" smtClean="0">
                                        <a:latin typeface="Cambria Math"/>
                                      </a:rPr>
                                      <m:t>3</m:t>
                                    </m:r>
                                  </m:sub>
                                </m:sSub>
                              </m:oMath>
                            </m:oMathPara>
                          </a14:m>
                          <a:endParaRPr lang="es-CO" sz="1600" dirty="0"/>
                        </a:p>
                        <a:p>
                          <a:r>
                            <a:rPr lang="es-CO" sz="1600" dirty="0"/>
                            <a:t>s.a.</a:t>
                          </a:r>
                        </a:p>
                        <a:p>
                          <a:pPr/>
                          <a14:m>
                            <m:oMathPara xmlns:m="http://schemas.openxmlformats.org/officeDocument/2006/math">
                              <m:oMathParaPr>
                                <m:jc m:val="centerGroup"/>
                              </m:oMathParaPr>
                              <m:oMath xmlns:m="http://schemas.openxmlformats.org/officeDocument/2006/math">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2</m:t>
                                    </m:r>
                                  </m:sub>
                                </m:sSub>
                                <m:r>
                                  <a:rPr lang="es-CO" sz="1600" smtClean="0">
                                    <a:latin typeface="Cambria Math"/>
                                  </a:rPr>
                                  <m:t>≥5</m:t>
                                </m:r>
                              </m:oMath>
                            </m:oMathPara>
                          </a14:m>
                          <a:endParaRPr lang="es-CO" sz="1600" dirty="0"/>
                        </a:p>
                        <a:p>
                          <a:endParaRPr lang="es-CO" sz="1600" dirty="0"/>
                        </a:p>
                      </a:txBody>
                      <a:tcPr/>
                    </a:tc>
                    <a:tc>
                      <a:txBody>
                        <a:bodyPr/>
                        <a:lstStyle/>
                        <a:p>
                          <a:pPr/>
                          <a14:m>
                            <m:oMathPara xmlns:m="http://schemas.openxmlformats.org/officeDocument/2006/math">
                              <m:oMathParaPr>
                                <m:jc m:val="centerGroup"/>
                              </m:oMathParaPr>
                              <m:oMath xmlns:m="http://schemas.openxmlformats.org/officeDocument/2006/math">
                                <m:r>
                                  <a:rPr lang="es-CO" sz="1600" smtClean="0">
                                    <a:latin typeface="Cambria Math"/>
                                  </a:rPr>
                                  <m:t>𝑍</m:t>
                                </m:r>
                                <m:r>
                                  <a:rPr lang="es-CO" sz="1600" smtClean="0">
                                    <a:latin typeface="Cambria Math"/>
                                  </a:rPr>
                                  <m:t>=2</m:t>
                                </m:r>
                                <m:sSub>
                                  <m:sSubPr>
                                    <m:ctrlPr>
                                      <a:rPr lang="es-CO" sz="1600" i="1" smtClean="0">
                                        <a:solidFill>
                                          <a:srgbClr val="FF0000"/>
                                        </a:solidFill>
                                        <a:latin typeface="Cambria Math" panose="02040503050406030204" pitchFamily="18" charset="0"/>
                                      </a:rPr>
                                    </m:ctrlPr>
                                  </m:sSubPr>
                                  <m:e>
                                    <m:r>
                                      <a:rPr lang="es-CO" sz="1600" smtClean="0">
                                        <a:solidFill>
                                          <a:srgbClr val="FF0000"/>
                                        </a:solidFill>
                                        <a:latin typeface="Cambria Math"/>
                                      </a:rPr>
                                      <m:t>𝑥</m:t>
                                    </m:r>
                                  </m:e>
                                  <m:sub>
                                    <m:r>
                                      <a:rPr lang="es-CO" sz="1600" smtClean="0">
                                        <a:solidFill>
                                          <a:srgbClr val="FF0000"/>
                                        </a:solidFill>
                                        <a:latin typeface="Cambria Math"/>
                                      </a:rPr>
                                      <m:t>1</m:t>
                                    </m:r>
                                  </m:sub>
                                </m:sSub>
                                <m:sSub>
                                  <m:sSubPr>
                                    <m:ctrlPr>
                                      <a:rPr lang="es-CO" sz="1600" b="0" i="1" smtClean="0">
                                        <a:solidFill>
                                          <a:srgbClr val="FF0000"/>
                                        </a:solidFill>
                                        <a:latin typeface="Cambria Math" panose="02040503050406030204" pitchFamily="18" charset="0"/>
                                      </a:rPr>
                                    </m:ctrlPr>
                                  </m:sSubPr>
                                  <m:e>
                                    <m:r>
                                      <a:rPr lang="es-CO" sz="1600" b="0" i="1" smtClean="0">
                                        <a:solidFill>
                                          <a:srgbClr val="FF0000"/>
                                        </a:solidFill>
                                        <a:latin typeface="Cambria Math"/>
                                      </a:rPr>
                                      <m:t>𝑥</m:t>
                                    </m:r>
                                  </m:e>
                                  <m:sub>
                                    <m:r>
                                      <a:rPr lang="es-CO" sz="1600" b="0" i="1" smtClean="0">
                                        <a:solidFill>
                                          <a:srgbClr val="FF0000"/>
                                        </a:solidFill>
                                        <a:latin typeface="Cambria Math"/>
                                      </a:rPr>
                                      <m:t>2</m:t>
                                    </m:r>
                                  </m:sub>
                                </m:sSub>
                                <m:r>
                                  <a:rPr lang="es-CO" sz="1600" smtClean="0">
                                    <a:latin typeface="Cambria Math"/>
                                  </a:rPr>
                                  <m:t>+3</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2</m:t>
                                    </m:r>
                                  </m:sub>
                                </m:sSub>
                                <m:r>
                                  <a:rPr lang="es-CO" sz="1600" b="0" i="1" smtClean="0">
                                    <a:latin typeface="Cambria Math"/>
                                  </a:rPr>
                                  <m:t>+</m:t>
                                </m:r>
                                <m:sSub>
                                  <m:sSubPr>
                                    <m:ctrlPr>
                                      <a:rPr lang="es-CO" sz="1600" b="0" i="1" smtClean="0">
                                        <a:latin typeface="Cambria Math" panose="02040503050406030204" pitchFamily="18" charset="0"/>
                                      </a:rPr>
                                    </m:ctrlPr>
                                  </m:sSubPr>
                                  <m:e>
                                    <m:r>
                                      <a:rPr lang="es-CO" sz="1600" b="0" i="1" smtClean="0">
                                        <a:latin typeface="Cambria Math"/>
                                      </a:rPr>
                                      <m:t>𝑥</m:t>
                                    </m:r>
                                  </m:e>
                                  <m:sub>
                                    <m:r>
                                      <a:rPr lang="es-CO" sz="1600" b="0" i="1" smtClean="0">
                                        <a:latin typeface="Cambria Math"/>
                                      </a:rPr>
                                      <m:t>3</m:t>
                                    </m:r>
                                  </m:sub>
                                </m:sSub>
                              </m:oMath>
                            </m:oMathPara>
                          </a14:m>
                          <a:endParaRPr lang="es-CO" sz="1600" dirty="0"/>
                        </a:p>
                        <a:p>
                          <a:r>
                            <a:rPr lang="es-CO" sz="1600" dirty="0"/>
                            <a:t>s.a.</a:t>
                          </a:r>
                        </a:p>
                        <a:p>
                          <a:pPr/>
                          <a14:m>
                            <m:oMathPara xmlns:m="http://schemas.openxmlformats.org/officeDocument/2006/math">
                              <m:oMathParaPr>
                                <m:jc m:val="centerGroup"/>
                              </m:oMathParaPr>
                              <m:oMath xmlns:m="http://schemas.openxmlformats.org/officeDocument/2006/math">
                                <m:r>
                                  <a:rPr lang="es-CO" sz="1600" b="0" i="0" smtClean="0">
                                    <a:latin typeface="Cambria Math"/>
                                  </a:rPr>
                                  <m:t>5</m:t>
                                </m:r>
                                <m:sSub>
                                  <m:sSubPr>
                                    <m:ctrlPr>
                                      <a:rPr lang="es-CO" sz="1600" i="1" smtClean="0">
                                        <a:latin typeface="Cambria Math" panose="02040503050406030204" pitchFamily="18" charset="0"/>
                                      </a:rPr>
                                    </m:ctrlPr>
                                  </m:sSubPr>
                                  <m:e>
                                    <m:r>
                                      <a:rPr lang="es-CO" sz="1600" smtClean="0">
                                        <a:latin typeface="Cambria Math"/>
                                      </a:rPr>
                                      <m:t>𝑥</m:t>
                                    </m:r>
                                  </m:e>
                                  <m:sub>
                                    <m:r>
                                      <a:rPr lang="es-CO" sz="1600" smtClean="0">
                                        <a:latin typeface="Cambria Math"/>
                                      </a:rPr>
                                      <m:t>1</m:t>
                                    </m:r>
                                  </m:sub>
                                </m:sSub>
                                <m:r>
                                  <a:rPr lang="es-CO" sz="1600" smtClean="0">
                                    <a:latin typeface="Cambria Math"/>
                                  </a:rPr>
                                  <m:t>−</m:t>
                                </m:r>
                                <m:sSub>
                                  <m:sSubPr>
                                    <m:ctrlPr>
                                      <a:rPr lang="es-CO" sz="1600" i="1" smtClean="0">
                                        <a:solidFill>
                                          <a:srgbClr val="FF0000"/>
                                        </a:solidFill>
                                        <a:latin typeface="Cambria Math" panose="02040503050406030204" pitchFamily="18" charset="0"/>
                                      </a:rPr>
                                    </m:ctrlPr>
                                  </m:sSubPr>
                                  <m:e>
                                    <m:r>
                                      <a:rPr lang="es-CO" sz="1600" smtClean="0">
                                        <a:solidFill>
                                          <a:srgbClr val="FF0000"/>
                                        </a:solidFill>
                                        <a:latin typeface="Cambria Math"/>
                                      </a:rPr>
                                      <m:t>𝑥</m:t>
                                    </m:r>
                                  </m:e>
                                  <m:sub>
                                    <m:r>
                                      <a:rPr lang="es-CO" sz="1600" smtClean="0">
                                        <a:solidFill>
                                          <a:srgbClr val="FF0000"/>
                                        </a:solidFill>
                                        <a:latin typeface="Cambria Math"/>
                                      </a:rPr>
                                      <m:t>2</m:t>
                                    </m:r>
                                  </m:sub>
                                </m:sSub>
                                <m:sSub>
                                  <m:sSubPr>
                                    <m:ctrlPr>
                                      <a:rPr lang="es-CO" sz="1600" b="0" i="1" smtClean="0">
                                        <a:solidFill>
                                          <a:srgbClr val="FF0000"/>
                                        </a:solidFill>
                                        <a:latin typeface="Cambria Math" panose="02040503050406030204" pitchFamily="18" charset="0"/>
                                      </a:rPr>
                                    </m:ctrlPr>
                                  </m:sSubPr>
                                  <m:e>
                                    <m:r>
                                      <a:rPr lang="es-CO" sz="1600" b="0" i="1" smtClean="0">
                                        <a:solidFill>
                                          <a:srgbClr val="FF0000"/>
                                        </a:solidFill>
                                        <a:latin typeface="Cambria Math"/>
                                      </a:rPr>
                                      <m:t>𝑥</m:t>
                                    </m:r>
                                  </m:e>
                                  <m:sub>
                                    <m:r>
                                      <a:rPr lang="es-CO" sz="1600" b="0" i="1" smtClean="0">
                                        <a:solidFill>
                                          <a:srgbClr val="FF0000"/>
                                        </a:solidFill>
                                        <a:latin typeface="Cambria Math"/>
                                      </a:rPr>
                                      <m:t>3</m:t>
                                    </m:r>
                                  </m:sub>
                                </m:sSub>
                                <m:r>
                                  <a:rPr lang="es-CO" sz="1600" smtClean="0">
                                    <a:latin typeface="Cambria Math"/>
                                  </a:rPr>
                                  <m:t>≥5</m:t>
                                </m:r>
                              </m:oMath>
                            </m:oMathPara>
                          </a14:m>
                          <a:endParaRPr lang="es-CO" sz="1600" dirty="0"/>
                        </a:p>
                        <a:p>
                          <a:endParaRPr lang="es-CO" sz="1600" dirty="0"/>
                        </a:p>
                      </a:txBody>
                      <a:tcPr/>
                    </a:tc>
                    <a:extLst>
                      <a:ext uri="{0D108BD9-81ED-4DB2-BD59-A6C34878D82A}">
                        <a16:rowId xmlns:a16="http://schemas.microsoft.com/office/drawing/2014/main" val="10002"/>
                      </a:ext>
                    </a:extLst>
                  </a:tr>
                  <a:tr h="1066800">
                    <a:tc>
                      <a:txBody>
                        <a:bodyPr/>
                        <a:lstStyle/>
                        <a:p>
                          <a:r>
                            <a:rPr lang="es-CO" sz="1600" dirty="0"/>
                            <a:t>Divisibilidad</a:t>
                          </a:r>
                        </a:p>
                      </a:txBody>
                      <a:tcPr/>
                    </a:tc>
                    <a:tc>
                      <a:txBody>
                        <a:bodyPr/>
                        <a:lstStyle/>
                        <a:p>
                          <a:r>
                            <a:rPr lang="es-CO" sz="1600" dirty="0"/>
                            <a:t>Cualquier valor, incluyendo no enteros (fraccionados)</a:t>
                          </a:r>
                        </a:p>
                      </a:txBody>
                      <a:tcPr/>
                    </a:tc>
                    <a:tc>
                      <a:txBody>
                        <a:bodyPr/>
                        <a:lstStyle/>
                        <a:p>
                          <a:r>
                            <a:rPr lang="es-CO" sz="1600" dirty="0"/>
                            <a:t>Variables de decisión</a:t>
                          </a:r>
                        </a:p>
                      </a:txBody>
                      <a:tcPr/>
                    </a:tc>
                    <a:tc gridSpan="2">
                      <a:txBody>
                        <a:bodyPr/>
                        <a:lstStyle/>
                        <a:p>
                          <a:r>
                            <a:rPr lang="es-CO" sz="1600" dirty="0">
                              <a:solidFill>
                                <a:srgbClr val="FF0000"/>
                              </a:solidFill>
                            </a:rPr>
                            <a:t>Algunas variables podrían tener la condición de ser sólo enteras (Programación</a:t>
                          </a:r>
                          <a:r>
                            <a:rPr lang="es-CO" sz="1600" baseline="0" dirty="0">
                              <a:solidFill>
                                <a:srgbClr val="FF0000"/>
                              </a:solidFill>
                            </a:rPr>
                            <a:t> Entera-Mixta</a:t>
                          </a:r>
                          <a:r>
                            <a:rPr lang="es-CO" sz="1600" dirty="0">
                              <a:solidFill>
                                <a:srgbClr val="FF0000"/>
                              </a:solidFill>
                            </a:rPr>
                            <a:t>) </a:t>
                          </a:r>
                        </a:p>
                      </a:txBody>
                      <a:tcPr/>
                    </a:tc>
                    <a:tc hMerge="1">
                      <a:txBody>
                        <a:bodyPr/>
                        <a:lstStyle/>
                        <a:p>
                          <a:endParaRPr lang="es-CO" sz="1600" dirty="0"/>
                        </a:p>
                      </a:txBody>
                      <a:tcPr/>
                    </a:tc>
                    <a:extLst>
                      <a:ext uri="{0D108BD9-81ED-4DB2-BD59-A6C34878D82A}">
                        <a16:rowId xmlns:a16="http://schemas.microsoft.com/office/drawing/2014/main" val="10003"/>
                      </a:ext>
                    </a:extLst>
                  </a:tr>
                </a:tbl>
              </a:graphicData>
            </a:graphic>
          </p:graphicFrame>
        </mc:Choice>
        <mc:Fallback xmlns="">
          <p:graphicFrame>
            <p:nvGraphicFramePr>
              <p:cNvPr id="3" name="2 Tabla"/>
              <p:cNvGraphicFramePr>
                <a:graphicFrameLocks noGrp="1"/>
              </p:cNvGraphicFramePr>
              <p:nvPr/>
            </p:nvGraphicFramePr>
            <p:xfrm>
              <a:off x="812802" y="1412777"/>
              <a:ext cx="10769599" cy="4530418"/>
            </p:xfrm>
            <a:graphic>
              <a:graphicData uri="http://schemas.openxmlformats.org/drawingml/2006/table">
                <a:tbl>
                  <a:tblPr firstRow="1" bandRow="1">
                    <a:tableStyleId>{10A1B5D5-9B99-4C35-A422-299274C87663}</a:tableStyleId>
                  </a:tblPr>
                  <a:tblGrid>
                    <a:gridCol w="1914115">
                      <a:extLst>
                        <a:ext uri="{9D8B030D-6E8A-4147-A177-3AD203B41FA5}">
                          <a16:colId xmlns:a16="http://schemas.microsoft.com/office/drawing/2014/main" val="20000"/>
                        </a:ext>
                      </a:extLst>
                    </a:gridCol>
                    <a:gridCol w="1914115">
                      <a:extLst>
                        <a:ext uri="{9D8B030D-6E8A-4147-A177-3AD203B41FA5}">
                          <a16:colId xmlns:a16="http://schemas.microsoft.com/office/drawing/2014/main" val="20001"/>
                        </a:ext>
                      </a:extLst>
                    </a:gridCol>
                    <a:gridCol w="1914115">
                      <a:extLst>
                        <a:ext uri="{9D8B030D-6E8A-4147-A177-3AD203B41FA5}">
                          <a16:colId xmlns:a16="http://schemas.microsoft.com/office/drawing/2014/main" val="20002"/>
                        </a:ext>
                      </a:extLst>
                    </a:gridCol>
                    <a:gridCol w="1914115">
                      <a:extLst>
                        <a:ext uri="{9D8B030D-6E8A-4147-A177-3AD203B41FA5}">
                          <a16:colId xmlns:a16="http://schemas.microsoft.com/office/drawing/2014/main" val="20003"/>
                        </a:ext>
                      </a:extLst>
                    </a:gridCol>
                    <a:gridCol w="3113139">
                      <a:extLst>
                        <a:ext uri="{9D8B030D-6E8A-4147-A177-3AD203B41FA5}">
                          <a16:colId xmlns:a16="http://schemas.microsoft.com/office/drawing/2014/main" val="20004"/>
                        </a:ext>
                      </a:extLst>
                    </a:gridCol>
                  </a:tblGrid>
                  <a:tr h="579120">
                    <a:tc>
                      <a:txBody>
                        <a:bodyPr/>
                        <a:lstStyle/>
                        <a:p>
                          <a:r>
                            <a:rPr lang="es-CO" sz="1600" dirty="0"/>
                            <a:t>Supuesto</a:t>
                          </a:r>
                        </a:p>
                      </a:txBody>
                      <a:tcPr/>
                    </a:tc>
                    <a:tc>
                      <a:txBody>
                        <a:bodyPr/>
                        <a:lstStyle/>
                        <a:p>
                          <a:r>
                            <a:rPr lang="es-CO" sz="1600" dirty="0"/>
                            <a:t>Clave</a:t>
                          </a:r>
                        </a:p>
                      </a:txBody>
                      <a:tcPr/>
                    </a:tc>
                    <a:tc>
                      <a:txBody>
                        <a:bodyPr/>
                        <a:lstStyle/>
                        <a:p>
                          <a:r>
                            <a:rPr lang="es-CO" sz="1600" dirty="0"/>
                            <a:t>Dónde se encuentra</a:t>
                          </a:r>
                        </a:p>
                      </a:txBody>
                      <a:tcPr/>
                    </a:tc>
                    <a:tc>
                      <a:txBody>
                        <a:bodyPr/>
                        <a:lstStyle/>
                        <a:p>
                          <a:r>
                            <a:rPr lang="es-CO" sz="1600" dirty="0"/>
                            <a:t>Permitido</a:t>
                          </a:r>
                        </a:p>
                      </a:txBody>
                      <a:tcPr/>
                    </a:tc>
                    <a:tc>
                      <a:txBody>
                        <a:bodyPr/>
                        <a:lstStyle/>
                        <a:p>
                          <a:r>
                            <a:rPr lang="es-CO" sz="2000" dirty="0">
                              <a:solidFill>
                                <a:srgbClr val="FF0000"/>
                              </a:solidFill>
                            </a:rPr>
                            <a:t>No permitido</a:t>
                          </a:r>
                        </a:p>
                      </a:txBody>
                      <a:tcPr/>
                    </a:tc>
                    <a:extLst>
                      <a:ext uri="{0D108BD9-81ED-4DB2-BD59-A6C34878D82A}">
                        <a16:rowId xmlns:a16="http://schemas.microsoft.com/office/drawing/2014/main" val="10000"/>
                      </a:ext>
                    </a:extLst>
                  </a:tr>
                  <a:tr h="1324671">
                    <a:tc>
                      <a:txBody>
                        <a:bodyPr/>
                        <a:lstStyle/>
                        <a:p>
                          <a:r>
                            <a:rPr lang="es-CO" sz="1600" dirty="0"/>
                            <a:t>Proporcionalidad</a:t>
                          </a:r>
                        </a:p>
                      </a:txBody>
                      <a:tcPr/>
                    </a:tc>
                    <a:tc>
                      <a:txBody>
                        <a:bodyPr/>
                        <a:lstStyle/>
                        <a:p>
                          <a:r>
                            <a:rPr lang="es-CO" sz="1600" dirty="0"/>
                            <a:t>Contribución de cada actividad es proporcional al nivel de la actividad</a:t>
                          </a:r>
                        </a:p>
                      </a:txBody>
                      <a:tcPr/>
                    </a:tc>
                    <a:tc>
                      <a:txBody>
                        <a:bodyPr/>
                        <a:lstStyle/>
                        <a:p>
                          <a:r>
                            <a:rPr lang="es-CO" sz="1600" dirty="0"/>
                            <a:t>Función objetivo</a:t>
                          </a:r>
                        </a:p>
                        <a:p>
                          <a:r>
                            <a:rPr lang="es-CO" sz="1600" dirty="0"/>
                            <a:t>Lado izquierdo de las restricciones</a:t>
                          </a:r>
                        </a:p>
                      </a:txBody>
                      <a:tcPr/>
                    </a:tc>
                    <a:tc>
                      <a:txBody>
                        <a:bodyPr/>
                        <a:lstStyle/>
                        <a:p>
                          <a:endParaRPr lang="es-CO"/>
                        </a:p>
                      </a:txBody>
                      <a:tcPr>
                        <a:blipFill>
                          <a:blip r:embed="rId2"/>
                          <a:stretch>
                            <a:fillRect l="-300637" t="-45872" r="-163376" b="-203670"/>
                          </a:stretch>
                        </a:blipFill>
                      </a:tcPr>
                    </a:tc>
                    <a:tc>
                      <a:txBody>
                        <a:bodyPr/>
                        <a:lstStyle/>
                        <a:p>
                          <a:endParaRPr lang="es-CO"/>
                        </a:p>
                      </a:txBody>
                      <a:tcPr>
                        <a:blipFill>
                          <a:blip r:embed="rId2"/>
                          <a:stretch>
                            <a:fillRect l="-246184" t="-45872" r="-391" b="-203670"/>
                          </a:stretch>
                        </a:blipFill>
                      </a:tcPr>
                    </a:tc>
                    <a:extLst>
                      <a:ext uri="{0D108BD9-81ED-4DB2-BD59-A6C34878D82A}">
                        <a16:rowId xmlns:a16="http://schemas.microsoft.com/office/drawing/2014/main" val="10001"/>
                      </a:ext>
                    </a:extLst>
                  </a:tr>
                  <a:tr h="1559827">
                    <a:tc>
                      <a:txBody>
                        <a:bodyPr/>
                        <a:lstStyle/>
                        <a:p>
                          <a:r>
                            <a:rPr lang="es-CO" sz="1600" dirty="0" err="1"/>
                            <a:t>Aditividad</a:t>
                          </a:r>
                          <a:endParaRPr lang="es-CO" sz="1600" dirty="0"/>
                        </a:p>
                      </a:txBody>
                      <a:tcPr/>
                    </a:tc>
                    <a:tc>
                      <a:txBody>
                        <a:bodyPr/>
                        <a:lstStyle/>
                        <a:p>
                          <a:r>
                            <a:rPr lang="es-CO" sz="1600" dirty="0"/>
                            <a:t>Suma contribuciones individuales</a:t>
                          </a:r>
                        </a:p>
                      </a:txBody>
                      <a:tcPr/>
                    </a:tc>
                    <a:tc>
                      <a:txBody>
                        <a:bodyPr/>
                        <a:lstStyle/>
                        <a:p>
                          <a:r>
                            <a:rPr lang="es-CO" sz="1600" dirty="0"/>
                            <a:t>Función objetivo</a:t>
                          </a:r>
                        </a:p>
                        <a:p>
                          <a:r>
                            <a:rPr lang="es-CO" sz="1600" dirty="0"/>
                            <a:t>Lado izquierdo de las restricciones</a:t>
                          </a:r>
                        </a:p>
                      </a:txBody>
                      <a:tcPr/>
                    </a:tc>
                    <a:tc>
                      <a:txBody>
                        <a:bodyPr/>
                        <a:lstStyle/>
                        <a:p>
                          <a:endParaRPr lang="es-CO"/>
                        </a:p>
                      </a:txBody>
                      <a:tcPr>
                        <a:blipFill>
                          <a:blip r:embed="rId2"/>
                          <a:stretch>
                            <a:fillRect l="-300637" t="-124219" r="-163376" b="-73438"/>
                          </a:stretch>
                        </a:blipFill>
                      </a:tcPr>
                    </a:tc>
                    <a:tc>
                      <a:txBody>
                        <a:bodyPr/>
                        <a:lstStyle/>
                        <a:p>
                          <a:endParaRPr lang="es-CO"/>
                        </a:p>
                      </a:txBody>
                      <a:tcPr>
                        <a:blipFill>
                          <a:blip r:embed="rId2"/>
                          <a:stretch>
                            <a:fillRect l="-246184" t="-124219" r="-391" b="-73438"/>
                          </a:stretch>
                        </a:blipFill>
                      </a:tcPr>
                    </a:tc>
                    <a:extLst>
                      <a:ext uri="{0D108BD9-81ED-4DB2-BD59-A6C34878D82A}">
                        <a16:rowId xmlns:a16="http://schemas.microsoft.com/office/drawing/2014/main" val="10002"/>
                      </a:ext>
                    </a:extLst>
                  </a:tr>
                  <a:tr h="1066800">
                    <a:tc>
                      <a:txBody>
                        <a:bodyPr/>
                        <a:lstStyle/>
                        <a:p>
                          <a:r>
                            <a:rPr lang="es-CO" sz="1600" dirty="0"/>
                            <a:t>Divisibilidad</a:t>
                          </a:r>
                        </a:p>
                      </a:txBody>
                      <a:tcPr/>
                    </a:tc>
                    <a:tc>
                      <a:txBody>
                        <a:bodyPr/>
                        <a:lstStyle/>
                        <a:p>
                          <a:r>
                            <a:rPr lang="es-CO" sz="1600" dirty="0"/>
                            <a:t>Cualquier valor, incluyendo no enteros (fraccionados)</a:t>
                          </a:r>
                        </a:p>
                      </a:txBody>
                      <a:tcPr/>
                    </a:tc>
                    <a:tc>
                      <a:txBody>
                        <a:bodyPr/>
                        <a:lstStyle/>
                        <a:p>
                          <a:r>
                            <a:rPr lang="es-CO" sz="1600" dirty="0"/>
                            <a:t>Variables de decisión</a:t>
                          </a:r>
                        </a:p>
                      </a:txBody>
                      <a:tcPr/>
                    </a:tc>
                    <a:tc gridSpan="2">
                      <a:txBody>
                        <a:bodyPr/>
                        <a:lstStyle/>
                        <a:p>
                          <a:r>
                            <a:rPr lang="es-CO" sz="1600" dirty="0">
                              <a:solidFill>
                                <a:srgbClr val="FF0000"/>
                              </a:solidFill>
                            </a:rPr>
                            <a:t>Algunas variables podrían tener la condición de ser sólo enteras (Programación</a:t>
                          </a:r>
                          <a:r>
                            <a:rPr lang="es-CO" sz="1600" baseline="0" dirty="0">
                              <a:solidFill>
                                <a:srgbClr val="FF0000"/>
                              </a:solidFill>
                            </a:rPr>
                            <a:t> Entera-Mixta</a:t>
                          </a:r>
                          <a:r>
                            <a:rPr lang="es-CO" sz="1600" dirty="0">
                              <a:solidFill>
                                <a:srgbClr val="FF0000"/>
                              </a:solidFill>
                            </a:rPr>
                            <a:t>) </a:t>
                          </a:r>
                        </a:p>
                      </a:txBody>
                      <a:tcPr/>
                    </a:tc>
                    <a:tc hMerge="1">
                      <a:txBody>
                        <a:bodyPr/>
                        <a:lstStyle/>
                        <a:p>
                          <a:endParaRPr lang="es-CO" sz="1600" dirty="0"/>
                        </a:p>
                      </a:txBody>
                      <a:tcPr/>
                    </a:tc>
                    <a:extLst>
                      <a:ext uri="{0D108BD9-81ED-4DB2-BD59-A6C34878D82A}">
                        <a16:rowId xmlns:a16="http://schemas.microsoft.com/office/drawing/2014/main" val="10003"/>
                      </a:ext>
                    </a:extLst>
                  </a:tr>
                </a:tbl>
              </a:graphicData>
            </a:graphic>
          </p:graphicFrame>
        </mc:Fallback>
      </mc:AlternateContent>
      <p:sp>
        <p:nvSpPr>
          <p:cNvPr id="9" name="CuadroTexto 8">
            <a:extLst>
              <a:ext uri="{FF2B5EF4-FFF2-40B4-BE49-F238E27FC236}">
                <a16:creationId xmlns:a16="http://schemas.microsoft.com/office/drawing/2014/main" id="{8AF2885B-2A14-5747-BC31-B81096E7DE8A}"/>
              </a:ext>
            </a:extLst>
          </p:cNvPr>
          <p:cNvSpPr txBox="1"/>
          <p:nvPr/>
        </p:nvSpPr>
        <p:spPr>
          <a:xfrm>
            <a:off x="812802" y="6004562"/>
            <a:ext cx="10769597" cy="338554"/>
          </a:xfrm>
          <a:prstGeom prst="rect">
            <a:avLst/>
          </a:prstGeom>
          <a:noFill/>
          <a:ln>
            <a:solidFill>
              <a:schemeClr val="accent1"/>
            </a:solidFill>
          </a:ln>
        </p:spPr>
        <p:txBody>
          <a:bodyPr wrap="square">
            <a:spAutoFit/>
          </a:bodyPr>
          <a:lstStyle/>
          <a:p>
            <a:r>
              <a:rPr lang="es-ES" sz="1600" dirty="0">
                <a:latin typeface="Ancizar Sans Black" panose="020B0A02040300000003" pitchFamily="34" charset="0"/>
              </a:rPr>
              <a:t>Certidumbre: Se supone que los valores asignados a cada parámetro de un modelo de PL so constantes conocidas.  </a:t>
            </a:r>
            <a:endParaRPr lang="es-ES" sz="4267" dirty="0">
              <a:latin typeface="Ancizar Sans Black" panose="020B0A02040300000003" pitchFamily="34" charset="0"/>
            </a:endParaRPr>
          </a:p>
        </p:txBody>
      </p:sp>
    </p:spTree>
    <p:extLst>
      <p:ext uri="{BB962C8B-B14F-4D97-AF65-F5344CB8AC3E}">
        <p14:creationId xmlns:p14="http://schemas.microsoft.com/office/powerpoint/2010/main" val="2954840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SUPOSICIONES</a:t>
            </a:r>
            <a:endParaRPr/>
          </a:p>
        </p:txBody>
      </p:sp>
      <p:sp>
        <p:nvSpPr>
          <p:cNvPr id="259" name="Google Shape;259;p11"/>
          <p:cNvSpPr txBox="1">
            <a:spLocks noGrp="1"/>
          </p:cNvSpPr>
          <p:nvPr>
            <p:ph idx="1"/>
          </p:nvPr>
        </p:nvSpPr>
        <p:spPr>
          <a:xfrm>
            <a:off x="583533" y="2838305"/>
            <a:ext cx="5169568" cy="177586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ts val="2200"/>
              <a:buChar char="•"/>
            </a:pPr>
            <a:r>
              <a:rPr lang="es-MX"/>
              <a:t>Suposición de proporcionalidad</a:t>
            </a:r>
            <a:endParaRPr/>
          </a:p>
          <a:p>
            <a:pPr marL="228600" lvl="0" indent="-228600" algn="l" rtl="0">
              <a:lnSpc>
                <a:spcPct val="90000"/>
              </a:lnSpc>
              <a:spcBef>
                <a:spcPts val="1000"/>
              </a:spcBef>
              <a:spcAft>
                <a:spcPts val="0"/>
              </a:spcAft>
              <a:buClr>
                <a:schemeClr val="dk1"/>
              </a:buClr>
              <a:buSzPts val="2200"/>
              <a:buChar char="•"/>
            </a:pPr>
            <a:r>
              <a:rPr lang="es-MX"/>
              <a:t>Suposicion de aditividad</a:t>
            </a:r>
            <a:endParaRPr/>
          </a:p>
          <a:p>
            <a:pPr marL="228600" lvl="0" indent="-228600" algn="l" rtl="0">
              <a:lnSpc>
                <a:spcPct val="90000"/>
              </a:lnSpc>
              <a:spcBef>
                <a:spcPts val="1000"/>
              </a:spcBef>
              <a:spcAft>
                <a:spcPts val="0"/>
              </a:spcAft>
              <a:buClr>
                <a:schemeClr val="dk1"/>
              </a:buClr>
              <a:buSzPts val="2200"/>
              <a:buChar char="•"/>
            </a:pPr>
            <a:r>
              <a:rPr lang="es-MX"/>
              <a:t>Suposición de divisibilidad</a:t>
            </a:r>
            <a:endParaRPr/>
          </a:p>
          <a:p>
            <a:pPr marL="228600" lvl="0" indent="-228600" algn="l" rtl="0">
              <a:lnSpc>
                <a:spcPct val="90000"/>
              </a:lnSpc>
              <a:spcBef>
                <a:spcPts val="1000"/>
              </a:spcBef>
              <a:spcAft>
                <a:spcPts val="0"/>
              </a:spcAft>
              <a:buClr>
                <a:schemeClr val="dk1"/>
              </a:buClr>
              <a:buSzPts val="2200"/>
              <a:buChar char="•"/>
            </a:pPr>
            <a:r>
              <a:rPr lang="es-MX"/>
              <a:t>Suposición de certidumbre</a:t>
            </a:r>
            <a:endParaRPr/>
          </a:p>
        </p:txBody>
      </p:sp>
      <p:pic>
        <p:nvPicPr>
          <p:cNvPr id="260" name="Google Shape;260;p11"/>
          <p:cNvPicPr preferRelativeResize="0"/>
          <p:nvPr/>
        </p:nvPicPr>
        <p:blipFill rotWithShape="1">
          <a:blip r:embed="rId3">
            <a:alphaModFix/>
          </a:blip>
          <a:srcRect/>
          <a:stretch/>
        </p:blipFill>
        <p:spPr>
          <a:xfrm>
            <a:off x="6438900" y="2911734"/>
            <a:ext cx="5315692" cy="16290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4">
            <a:extLst>
              <a:ext uri="{FF2B5EF4-FFF2-40B4-BE49-F238E27FC236}">
                <a16:creationId xmlns:a16="http://schemas.microsoft.com/office/drawing/2014/main" id="{3DAE37E8-7A91-4E04-954C-537C8118D828}"/>
              </a:ext>
            </a:extLst>
          </p:cNvPr>
          <p:cNvSpPr/>
          <p:nvPr/>
        </p:nvSpPr>
        <p:spPr bwMode="auto">
          <a:xfrm>
            <a:off x="1" y="1600200"/>
            <a:ext cx="4267200" cy="5243273"/>
          </a:xfrm>
          <a:prstGeom prst="rect">
            <a:avLst/>
          </a:prstGeom>
          <a:solidFill>
            <a:schemeClr val="accent4"/>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3129F3E0-0558-4DBF-8E01-C4ECE01A8985}"/>
              </a:ext>
            </a:extLst>
          </p:cNvPr>
          <p:cNvSpPr txBox="1"/>
          <p:nvPr/>
        </p:nvSpPr>
        <p:spPr>
          <a:xfrm>
            <a:off x="322237" y="577679"/>
            <a:ext cx="10363200" cy="748988"/>
          </a:xfrm>
          <a:prstGeom prst="rect">
            <a:avLst/>
          </a:prstGeom>
          <a:noFill/>
        </p:spPr>
        <p:txBody>
          <a:bodyPr wrap="square">
            <a:spAutoFit/>
          </a:bodyPr>
          <a:lstStyle/>
          <a:p>
            <a:r>
              <a:rPr lang="es-MX" sz="4267" dirty="0">
                <a:latin typeface="Ancizar Sans Black" panose="020B0A02040300000003" pitchFamily="34" charset="0"/>
              </a:rPr>
              <a:t>1.1 Introducción. - PL</a:t>
            </a:r>
          </a:p>
        </p:txBody>
      </p:sp>
      <p:sp>
        <p:nvSpPr>
          <p:cNvPr id="29" name="CuadroTexto 28">
            <a:extLst>
              <a:ext uri="{FF2B5EF4-FFF2-40B4-BE49-F238E27FC236}">
                <a16:creationId xmlns:a16="http://schemas.microsoft.com/office/drawing/2014/main" id="{EB7DF2A5-517E-4754-AA02-DE73CEE1C502}"/>
              </a:ext>
            </a:extLst>
          </p:cNvPr>
          <p:cNvSpPr txBox="1"/>
          <p:nvPr/>
        </p:nvSpPr>
        <p:spPr>
          <a:xfrm>
            <a:off x="4636475" y="1952535"/>
            <a:ext cx="7184325" cy="1569660"/>
          </a:xfrm>
          <a:prstGeom prst="rect">
            <a:avLst/>
          </a:prstGeom>
          <a:noFill/>
        </p:spPr>
        <p:txBody>
          <a:bodyPr wrap="square">
            <a:spAutoFit/>
          </a:bodyPr>
          <a:lstStyle/>
          <a:p>
            <a:pPr algn="ctr"/>
            <a:r>
              <a:rPr lang="es-ES" sz="2400" dirty="0"/>
              <a:t>La aplicación más común abarca el problema general de </a:t>
            </a:r>
            <a:r>
              <a:rPr lang="es-ES" sz="2400" b="1" dirty="0">
                <a:solidFill>
                  <a:schemeClr val="accent2"/>
                </a:solidFill>
              </a:rPr>
              <a:t>asignar de la mejor manera posible </a:t>
            </a:r>
            <a:r>
              <a:rPr lang="es-ES" sz="2400" dirty="0"/>
              <a:t>—es decir, de forma óptima— </a:t>
            </a:r>
            <a:r>
              <a:rPr lang="es-ES" sz="2400" b="1" dirty="0">
                <a:solidFill>
                  <a:schemeClr val="accent2"/>
                </a:solidFill>
              </a:rPr>
              <a:t>recursos limitados a actividades que compiten entre sí por ellos. </a:t>
            </a:r>
          </a:p>
        </p:txBody>
      </p:sp>
      <p:sp>
        <p:nvSpPr>
          <p:cNvPr id="30" name="Rectangle 38">
            <a:extLst>
              <a:ext uri="{FF2B5EF4-FFF2-40B4-BE49-F238E27FC236}">
                <a16:creationId xmlns:a16="http://schemas.microsoft.com/office/drawing/2014/main" id="{0CC6C156-4D2B-4440-8561-A4034833EF99}"/>
              </a:ext>
            </a:extLst>
          </p:cNvPr>
          <p:cNvSpPr/>
          <p:nvPr/>
        </p:nvSpPr>
        <p:spPr>
          <a:xfrm>
            <a:off x="283931" y="3620898"/>
            <a:ext cx="3576869" cy="1010348"/>
          </a:xfrm>
          <a:prstGeom prst="roundRect">
            <a:avLst/>
          </a:prstGeom>
          <a:ln w="28575">
            <a:noFill/>
          </a:ln>
        </p:spPr>
        <p:style>
          <a:lnRef idx="2">
            <a:schemeClr val="accent6"/>
          </a:lnRef>
          <a:fillRef idx="1">
            <a:schemeClr val="lt1"/>
          </a:fillRef>
          <a:effectRef idx="0">
            <a:schemeClr val="accent6"/>
          </a:effectRef>
          <a:fontRef idx="minor">
            <a:schemeClr val="dk1"/>
          </a:fontRef>
        </p:style>
        <p:txBody>
          <a:bodyPr wrap="square" anchor="ctr">
            <a:spAutoFit/>
          </a:bodyPr>
          <a:lstStyle/>
          <a:p>
            <a:pPr algn="ctr"/>
            <a:r>
              <a:rPr lang="es-CO" sz="2667" dirty="0">
                <a:solidFill>
                  <a:schemeClr val="accent5"/>
                </a:solidFill>
                <a:latin typeface="Ancizar Sans" panose="020B0602040300000003" pitchFamily="34" charset="0"/>
              </a:rPr>
              <a:t>¿Cuál es la naturaleza de la PL?</a:t>
            </a:r>
          </a:p>
        </p:txBody>
      </p:sp>
      <p:sp>
        <p:nvSpPr>
          <p:cNvPr id="34" name="CuadroTexto 33">
            <a:extLst>
              <a:ext uri="{FF2B5EF4-FFF2-40B4-BE49-F238E27FC236}">
                <a16:creationId xmlns:a16="http://schemas.microsoft.com/office/drawing/2014/main" id="{5073AAA1-1A7F-4961-B776-B1E8C71D4C10}"/>
              </a:ext>
            </a:extLst>
          </p:cNvPr>
          <p:cNvSpPr txBox="1"/>
          <p:nvPr/>
        </p:nvSpPr>
        <p:spPr>
          <a:xfrm>
            <a:off x="4636475" y="3901430"/>
            <a:ext cx="2880000" cy="2052333"/>
          </a:xfrm>
          <a:prstGeom prst="roundRect">
            <a:avLst/>
          </a:prstGeom>
          <a:solidFill>
            <a:schemeClr val="accent4"/>
          </a:solidFill>
        </p:spPr>
        <p:txBody>
          <a:bodyPr wrap="square" anchor="ctr">
            <a:noAutofit/>
          </a:bodyPr>
          <a:lstStyle/>
          <a:p>
            <a:r>
              <a:rPr lang="es-ES" sz="2000" dirty="0"/>
              <a:t>Consiste en elegir el </a:t>
            </a:r>
            <a:r>
              <a:rPr lang="es-ES" sz="2000" dirty="0">
                <a:highlight>
                  <a:srgbClr val="FFFF00"/>
                </a:highlight>
              </a:rPr>
              <a:t>nivel de ciertas actividades </a:t>
            </a:r>
            <a:r>
              <a:rPr lang="es-ES" sz="2000" dirty="0"/>
              <a:t>que compiten por recursos escasos necesarios para realizarlas. </a:t>
            </a:r>
          </a:p>
        </p:txBody>
      </p:sp>
      <p:sp>
        <p:nvSpPr>
          <p:cNvPr id="35" name="CuadroTexto 34">
            <a:extLst>
              <a:ext uri="{FF2B5EF4-FFF2-40B4-BE49-F238E27FC236}">
                <a16:creationId xmlns:a16="http://schemas.microsoft.com/office/drawing/2014/main" id="{927A0262-4351-439F-B169-F00EFCF4CCB1}"/>
              </a:ext>
            </a:extLst>
          </p:cNvPr>
          <p:cNvSpPr txBox="1"/>
          <p:nvPr/>
        </p:nvSpPr>
        <p:spPr>
          <a:xfrm>
            <a:off x="8940800" y="3902074"/>
            <a:ext cx="2880000" cy="2051689"/>
          </a:xfrm>
          <a:prstGeom prst="roundRect">
            <a:avLst/>
          </a:prstGeom>
          <a:solidFill>
            <a:schemeClr val="accent3"/>
          </a:solidFill>
        </p:spPr>
        <p:txBody>
          <a:bodyPr wrap="square" anchor="ctr" anchorCtr="0">
            <a:noAutofit/>
          </a:bodyPr>
          <a:lstStyle/>
          <a:p>
            <a:pPr algn="r"/>
            <a:r>
              <a:rPr lang="es-ES" sz="2000" dirty="0"/>
              <a:t>Los </a:t>
            </a:r>
            <a:r>
              <a:rPr lang="es-ES" sz="2000" dirty="0">
                <a:highlight>
                  <a:srgbClr val="FFFF00"/>
                </a:highlight>
              </a:rPr>
              <a:t>niveles de actividad </a:t>
            </a:r>
            <a:r>
              <a:rPr lang="es-ES" sz="2000" dirty="0"/>
              <a:t>que se eligen dictan la cantidad de recursos que consumirá cada una de ellas.</a:t>
            </a:r>
          </a:p>
        </p:txBody>
      </p:sp>
      <p:sp>
        <p:nvSpPr>
          <p:cNvPr id="46" name="Flecha: a la derecha 45">
            <a:extLst>
              <a:ext uri="{FF2B5EF4-FFF2-40B4-BE49-F238E27FC236}">
                <a16:creationId xmlns:a16="http://schemas.microsoft.com/office/drawing/2014/main" id="{65F8A6F0-5653-478A-A9B9-BE4BAF685371}"/>
              </a:ext>
            </a:extLst>
          </p:cNvPr>
          <p:cNvSpPr/>
          <p:nvPr/>
        </p:nvSpPr>
        <p:spPr bwMode="auto">
          <a:xfrm>
            <a:off x="7867994" y="4578806"/>
            <a:ext cx="797685" cy="697581"/>
          </a:xfrm>
          <a:prstGeom prst="rightArrow">
            <a:avLst/>
          </a:prstGeom>
          <a:solidFill>
            <a:schemeClr val="tx2"/>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ES" sz="1600" b="1" dirty="0">
              <a:solidFill>
                <a:schemeClr val="tx1">
                  <a:lumMod val="75000"/>
                  <a:lumOff val="25000"/>
                </a:schemeClr>
              </a:solidFill>
            </a:endParaRPr>
          </a:p>
        </p:txBody>
      </p:sp>
    </p:spTree>
    <p:extLst>
      <p:ext uri="{BB962C8B-B14F-4D97-AF65-F5344CB8AC3E}">
        <p14:creationId xmlns:p14="http://schemas.microsoft.com/office/powerpoint/2010/main" val="129381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animBg="1"/>
      <p:bldP spid="35"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4">
            <a:extLst>
              <a:ext uri="{FF2B5EF4-FFF2-40B4-BE49-F238E27FC236}">
                <a16:creationId xmlns:a16="http://schemas.microsoft.com/office/drawing/2014/main" id="{3DAE37E8-7A91-4E04-954C-537C8118D828}"/>
              </a:ext>
            </a:extLst>
          </p:cNvPr>
          <p:cNvSpPr/>
          <p:nvPr/>
        </p:nvSpPr>
        <p:spPr bwMode="auto">
          <a:xfrm>
            <a:off x="1" y="1600200"/>
            <a:ext cx="4267200" cy="5243273"/>
          </a:xfrm>
          <a:prstGeom prst="rect">
            <a:avLst/>
          </a:prstGeom>
          <a:solidFill>
            <a:schemeClr val="accent4"/>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3129F3E0-0558-4DBF-8E01-C4ECE01A8985}"/>
              </a:ext>
            </a:extLst>
          </p:cNvPr>
          <p:cNvSpPr txBox="1"/>
          <p:nvPr/>
        </p:nvSpPr>
        <p:spPr>
          <a:xfrm>
            <a:off x="322237" y="617300"/>
            <a:ext cx="10363200" cy="748988"/>
          </a:xfrm>
          <a:prstGeom prst="rect">
            <a:avLst/>
          </a:prstGeom>
          <a:noFill/>
        </p:spPr>
        <p:txBody>
          <a:bodyPr wrap="square">
            <a:spAutoFit/>
          </a:bodyPr>
          <a:lstStyle/>
          <a:p>
            <a:r>
              <a:rPr lang="es-MX" sz="4267" dirty="0">
                <a:latin typeface="Ancizar Sans Black" panose="020B0A02040300000003" pitchFamily="34" charset="0"/>
              </a:rPr>
              <a:t>1.1 Introducción. PL</a:t>
            </a:r>
          </a:p>
        </p:txBody>
      </p:sp>
      <p:sp>
        <p:nvSpPr>
          <p:cNvPr id="31" name="Rectangle 38">
            <a:extLst>
              <a:ext uri="{FF2B5EF4-FFF2-40B4-BE49-F238E27FC236}">
                <a16:creationId xmlns:a16="http://schemas.microsoft.com/office/drawing/2014/main" id="{F7900D16-7DD4-4EAA-ACC0-37AA49AC07F4}"/>
              </a:ext>
            </a:extLst>
          </p:cNvPr>
          <p:cNvSpPr/>
          <p:nvPr/>
        </p:nvSpPr>
        <p:spPr>
          <a:xfrm>
            <a:off x="283930" y="2125119"/>
            <a:ext cx="3576871" cy="1464444"/>
          </a:xfrm>
          <a:prstGeom prst="roundRect">
            <a:avLst/>
          </a:prstGeom>
          <a:ln w="28575">
            <a:noFill/>
          </a:ln>
        </p:spPr>
        <p:style>
          <a:lnRef idx="2">
            <a:schemeClr val="accent4"/>
          </a:lnRef>
          <a:fillRef idx="1">
            <a:schemeClr val="lt1"/>
          </a:fillRef>
          <a:effectRef idx="0">
            <a:schemeClr val="accent4"/>
          </a:effectRef>
          <a:fontRef idx="minor">
            <a:schemeClr val="dk1"/>
          </a:fontRef>
        </p:style>
        <p:txBody>
          <a:bodyPr wrap="square" anchor="ctr">
            <a:spAutoFit/>
          </a:bodyPr>
          <a:lstStyle/>
          <a:p>
            <a:pPr algn="ctr"/>
            <a:r>
              <a:rPr lang="es-ES" sz="2667" dirty="0">
                <a:solidFill>
                  <a:schemeClr val="accent2"/>
                </a:solidFill>
                <a:latin typeface="Ancizar Sans" panose="020B0602040300000003" pitchFamily="34" charset="0"/>
              </a:rPr>
              <a:t>¿Qué tipos de problemas puede manejar PL?</a:t>
            </a:r>
            <a:endParaRPr lang="es-CO" sz="2667" dirty="0">
              <a:solidFill>
                <a:schemeClr val="accent2"/>
              </a:solidFill>
              <a:latin typeface="Ancizar Sans" panose="020B0602040300000003" pitchFamily="34" charset="0"/>
            </a:endParaRPr>
          </a:p>
        </p:txBody>
      </p:sp>
      <p:sp>
        <p:nvSpPr>
          <p:cNvPr id="10" name="1 Título">
            <a:extLst>
              <a:ext uri="{FF2B5EF4-FFF2-40B4-BE49-F238E27FC236}">
                <a16:creationId xmlns:a16="http://schemas.microsoft.com/office/drawing/2014/main" id="{CD36D7EE-4730-574C-840B-5D07F80203F3}"/>
              </a:ext>
            </a:extLst>
          </p:cNvPr>
          <p:cNvSpPr>
            <a:spLocks noGrp="1"/>
          </p:cNvSpPr>
          <p:nvPr>
            <p:ph type="title"/>
          </p:nvPr>
        </p:nvSpPr>
        <p:spPr>
          <a:xfrm>
            <a:off x="4470400" y="1836936"/>
            <a:ext cx="7518400" cy="576064"/>
          </a:xfrm>
        </p:spPr>
        <p:txBody>
          <a:bodyPr>
            <a:noAutofit/>
          </a:bodyPr>
          <a:lstStyle/>
          <a:p>
            <a:r>
              <a:rPr lang="es-CO" sz="3600" dirty="0"/>
              <a:t>Qué es un Programa lineal ? </a:t>
            </a:r>
          </a:p>
        </p:txBody>
      </p:sp>
      <p:sp>
        <p:nvSpPr>
          <p:cNvPr id="11" name="6 Rectángulo">
            <a:extLst>
              <a:ext uri="{FF2B5EF4-FFF2-40B4-BE49-F238E27FC236}">
                <a16:creationId xmlns:a16="http://schemas.microsoft.com/office/drawing/2014/main" id="{DCC38894-1A5C-4C47-AF7D-9A6BAAB51E9E}"/>
              </a:ext>
            </a:extLst>
          </p:cNvPr>
          <p:cNvSpPr/>
          <p:nvPr/>
        </p:nvSpPr>
        <p:spPr>
          <a:xfrm>
            <a:off x="4867896" y="2854167"/>
            <a:ext cx="6917704" cy="3046988"/>
          </a:xfrm>
          <a:prstGeom prst="rect">
            <a:avLst/>
          </a:prstGeom>
        </p:spPr>
        <p:txBody>
          <a:bodyPr wrap="square">
            <a:spAutoFit/>
          </a:bodyPr>
          <a:lstStyle/>
          <a:p>
            <a:pPr marL="342891" indent="-342891">
              <a:buFont typeface="Arial" panose="020B0604020202020204" pitchFamily="34" charset="0"/>
              <a:buChar char="•"/>
            </a:pPr>
            <a:r>
              <a:rPr lang="es-CO" sz="2400" dirty="0"/>
              <a:t>Es un problema de optimización </a:t>
            </a:r>
          </a:p>
          <a:p>
            <a:pPr marL="342891" indent="-342891">
              <a:buFont typeface="Arial" panose="020B0604020202020204" pitchFamily="34" charset="0"/>
              <a:buChar char="•"/>
            </a:pPr>
            <a:r>
              <a:rPr lang="es-CO" sz="2400" dirty="0"/>
              <a:t>Que consiste en 3 elementos</a:t>
            </a:r>
          </a:p>
          <a:p>
            <a:pPr marL="800080" lvl="1" indent="-342891">
              <a:buFont typeface="Arial" panose="020B0604020202020204" pitchFamily="34" charset="0"/>
              <a:buChar char="•"/>
            </a:pPr>
            <a:r>
              <a:rPr lang="es-CO" sz="2400" dirty="0">
                <a:highlight>
                  <a:srgbClr val="FFFF00"/>
                </a:highlight>
              </a:rPr>
              <a:t>Variables de decisión</a:t>
            </a:r>
          </a:p>
          <a:p>
            <a:pPr marL="800080" lvl="1" indent="-342891">
              <a:buFont typeface="Arial" panose="020B0604020202020204" pitchFamily="34" charset="0"/>
              <a:buChar char="•"/>
            </a:pPr>
            <a:r>
              <a:rPr lang="es-CO" sz="2400" dirty="0">
                <a:highlight>
                  <a:srgbClr val="FFFF00"/>
                </a:highlight>
              </a:rPr>
              <a:t>Una función objetivo</a:t>
            </a:r>
          </a:p>
          <a:p>
            <a:pPr marL="800080" lvl="1" indent="-342891">
              <a:buFont typeface="Arial" panose="020B0604020202020204" pitchFamily="34" charset="0"/>
              <a:buChar char="•"/>
            </a:pPr>
            <a:r>
              <a:rPr lang="es-CO" sz="2400" dirty="0">
                <a:highlight>
                  <a:srgbClr val="FFFF00"/>
                </a:highlight>
              </a:rPr>
              <a:t>Restricciones</a:t>
            </a:r>
          </a:p>
          <a:p>
            <a:pPr marL="342891" indent="-342891">
              <a:buFont typeface="Arial" panose="020B0604020202020204" pitchFamily="34" charset="0"/>
              <a:buChar char="•"/>
            </a:pPr>
            <a:r>
              <a:rPr lang="es-CO" sz="2400" dirty="0"/>
              <a:t>Estos 3 elementos se expresan en forma lineal, </a:t>
            </a:r>
            <a:r>
              <a:rPr lang="es-CO" sz="2400" dirty="0" err="1"/>
              <a:t>p.e</a:t>
            </a:r>
            <a:r>
              <a:rPr lang="es-CO" sz="2400" dirty="0"/>
              <a:t>.</a:t>
            </a:r>
          </a:p>
          <a:p>
            <a:pPr marL="800080" lvl="1" indent="-342891">
              <a:buFont typeface="Arial" panose="020B0604020202020204" pitchFamily="34" charset="0"/>
              <a:buChar char="•"/>
            </a:pPr>
            <a:r>
              <a:rPr lang="es-CO" sz="2400" dirty="0"/>
              <a:t>3 X</a:t>
            </a:r>
            <a:r>
              <a:rPr lang="es-CO" sz="2400" baseline="-25000" dirty="0"/>
              <a:t>1 </a:t>
            </a:r>
            <a:r>
              <a:rPr lang="es-CO" sz="2400" dirty="0"/>
              <a:t>+ 2 X</a:t>
            </a:r>
            <a:r>
              <a:rPr lang="es-CO" sz="2400" baseline="-25000" dirty="0"/>
              <a:t>2</a:t>
            </a:r>
            <a:r>
              <a:rPr lang="es-CO" sz="2400" dirty="0"/>
              <a:t> + 5 X</a:t>
            </a:r>
            <a:r>
              <a:rPr lang="es-CO" sz="2400" baseline="-25000" dirty="0"/>
              <a:t>3 </a:t>
            </a:r>
            <a:r>
              <a:rPr lang="es-CO" sz="2400" dirty="0"/>
              <a:t>+ etc.</a:t>
            </a:r>
          </a:p>
        </p:txBody>
      </p:sp>
      <p:sp>
        <p:nvSpPr>
          <p:cNvPr id="12" name="Rectangle 38">
            <a:extLst>
              <a:ext uri="{FF2B5EF4-FFF2-40B4-BE49-F238E27FC236}">
                <a16:creationId xmlns:a16="http://schemas.microsoft.com/office/drawing/2014/main" id="{894AECD5-E126-A64D-8685-F87EB9A8066C}"/>
              </a:ext>
            </a:extLst>
          </p:cNvPr>
          <p:cNvSpPr/>
          <p:nvPr/>
        </p:nvSpPr>
        <p:spPr>
          <a:xfrm>
            <a:off x="304801" y="4665404"/>
            <a:ext cx="3576871" cy="1917901"/>
          </a:xfrm>
          <a:prstGeom prst="roundRect">
            <a:avLst/>
          </a:prstGeom>
          <a:ln w="28575">
            <a:noFill/>
          </a:ln>
        </p:spPr>
        <p:style>
          <a:lnRef idx="2">
            <a:schemeClr val="accent4"/>
          </a:lnRef>
          <a:fillRef idx="1">
            <a:schemeClr val="lt1"/>
          </a:fillRef>
          <a:effectRef idx="0">
            <a:schemeClr val="accent4"/>
          </a:effectRef>
          <a:fontRef idx="minor">
            <a:schemeClr val="dk1"/>
          </a:fontRef>
        </p:style>
        <p:txBody>
          <a:bodyPr wrap="square" anchor="ctr">
            <a:spAutoFit/>
          </a:bodyPr>
          <a:lstStyle/>
          <a:p>
            <a:pPr algn="ctr"/>
            <a:r>
              <a:rPr lang="es-ES" sz="2133" dirty="0">
                <a:solidFill>
                  <a:schemeClr val="accent2"/>
                </a:solidFill>
                <a:latin typeface="Ancizar Sans" panose="020B0602040300000003" pitchFamily="34" charset="0"/>
              </a:rPr>
              <a:t>Aquellos que se puedan representar a través de un modelo que cumpla ciertos requisitos; áreas de aplicación son diversas</a:t>
            </a:r>
            <a:endParaRPr lang="es-CO" sz="2133" dirty="0">
              <a:solidFill>
                <a:schemeClr val="accent2"/>
              </a:solidFill>
              <a:latin typeface="Ancizar Sans" panose="020B0602040300000003" pitchFamily="34" charset="0"/>
            </a:endParaRPr>
          </a:p>
        </p:txBody>
      </p:sp>
    </p:spTree>
    <p:extLst>
      <p:ext uri="{BB962C8B-B14F-4D97-AF65-F5344CB8AC3E}">
        <p14:creationId xmlns:p14="http://schemas.microsoft.com/office/powerpoint/2010/main" val="102283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Título">
            <a:extLst>
              <a:ext uri="{FF2B5EF4-FFF2-40B4-BE49-F238E27FC236}">
                <a16:creationId xmlns:a16="http://schemas.microsoft.com/office/drawing/2014/main" id="{5BBDAA90-592C-5045-9B32-622D78851657}"/>
              </a:ext>
            </a:extLst>
          </p:cNvPr>
          <p:cNvSpPr>
            <a:spLocks noGrp="1"/>
          </p:cNvSpPr>
          <p:nvPr>
            <p:ph type="title"/>
          </p:nvPr>
        </p:nvSpPr>
        <p:spPr/>
        <p:txBody>
          <a:bodyPr>
            <a:normAutofit/>
          </a:bodyPr>
          <a:lstStyle/>
          <a:p>
            <a:pPr>
              <a:defRPr/>
            </a:pPr>
            <a:endParaRPr lang="es-NI" b="1" dirty="0">
              <a:solidFill>
                <a:schemeClr val="tx2">
                  <a:lumMod val="50000"/>
                </a:schemeClr>
              </a:solidFill>
            </a:endParaRPr>
          </a:p>
        </p:txBody>
      </p:sp>
      <p:sp>
        <p:nvSpPr>
          <p:cNvPr id="27650" name="2 Marcador de contenido">
            <a:extLst>
              <a:ext uri="{FF2B5EF4-FFF2-40B4-BE49-F238E27FC236}">
                <a16:creationId xmlns:a16="http://schemas.microsoft.com/office/drawing/2014/main" id="{1CAC5B81-BB69-BC49-965A-765680E3E421}"/>
              </a:ext>
            </a:extLst>
          </p:cNvPr>
          <p:cNvSpPr>
            <a:spLocks noGrp="1"/>
          </p:cNvSpPr>
          <p:nvPr>
            <p:ph sz="quarter" idx="1"/>
          </p:nvPr>
        </p:nvSpPr>
        <p:spPr>
          <a:xfrm>
            <a:off x="1016001" y="889000"/>
            <a:ext cx="9956800" cy="4572000"/>
          </a:xfrm>
        </p:spPr>
        <p:txBody>
          <a:bodyPr/>
          <a:lstStyle/>
          <a:p>
            <a:pPr algn="just" eaLnBrk="1" hangingPunct="1">
              <a:buFont typeface="Wingdings 2" pitchFamily="2" charset="2"/>
              <a:buNone/>
            </a:pPr>
            <a:endParaRPr lang="es-ES_tradnl" altLang="es-CO" sz="3600" dirty="0">
              <a:latin typeface="Calibri" panose="020F0502020204030204" pitchFamily="34" charset="0"/>
              <a:cs typeface="Times New Roman" panose="02020603050405020304" pitchFamily="18" charset="0"/>
            </a:endParaRPr>
          </a:p>
          <a:p>
            <a:pPr algn="just">
              <a:buNone/>
            </a:pPr>
            <a:r>
              <a:rPr lang="es-ES_tradnl" altLang="es-CO" sz="3600" b="1" dirty="0">
                <a:solidFill>
                  <a:srgbClr val="FF0000"/>
                </a:solidFill>
                <a:latin typeface="Calibri" panose="020F0502020204030204" pitchFamily="34" charset="0"/>
                <a:cs typeface="Times New Roman" panose="02020603050405020304" pitchFamily="18" charset="0"/>
              </a:rPr>
              <a:t>La programación lineal utiliza un modelo matemático para describir el problema.</a:t>
            </a:r>
            <a:r>
              <a:rPr lang="es-ES" altLang="es-CO" sz="3600" b="1" dirty="0">
                <a:solidFill>
                  <a:srgbClr val="FF0000"/>
                </a:solidFill>
                <a:latin typeface="Calibri" panose="020F0502020204030204" pitchFamily="34" charset="0"/>
                <a:cs typeface="Times New Roman" panose="02020603050405020304" pitchFamily="18" charset="0"/>
              </a:rPr>
              <a:t> </a:t>
            </a:r>
            <a:r>
              <a:rPr lang="es-ES_tradnl" altLang="es-CO" sz="3600" b="1" dirty="0">
                <a:solidFill>
                  <a:srgbClr val="FF0000"/>
                </a:solidFill>
                <a:latin typeface="Calibri" panose="020F0502020204030204" pitchFamily="34" charset="0"/>
                <a:cs typeface="Times New Roman" panose="02020603050405020304" pitchFamily="18" charset="0"/>
              </a:rPr>
              <a:t>   </a:t>
            </a:r>
          </a:p>
          <a:p>
            <a:pPr algn="just" eaLnBrk="1" hangingPunct="1">
              <a:buFont typeface="Wingdings 2" pitchFamily="2" charset="2"/>
              <a:buNone/>
            </a:pPr>
            <a:r>
              <a:rPr lang="es-ES_tradnl" altLang="es-CO" sz="3600" dirty="0">
                <a:latin typeface="Calibri" panose="020F0502020204030204" pitchFamily="34" charset="0"/>
                <a:cs typeface="Times New Roman" panose="02020603050405020304" pitchFamily="18" charset="0"/>
              </a:rPr>
              <a:t>El adjetivo </a:t>
            </a:r>
            <a:r>
              <a:rPr lang="es-ES_tradnl" altLang="es-CO" sz="3600" b="1" i="1" dirty="0">
                <a:solidFill>
                  <a:srgbClr val="00B050"/>
                </a:solidFill>
                <a:latin typeface="Calibri" panose="020F0502020204030204" pitchFamily="34" charset="0"/>
                <a:cs typeface="Times New Roman" panose="02020603050405020304" pitchFamily="18" charset="0"/>
              </a:rPr>
              <a:t>lineal</a:t>
            </a:r>
            <a:r>
              <a:rPr lang="es-ES_tradnl" altLang="es-CO" sz="3600" b="1" dirty="0">
                <a:solidFill>
                  <a:srgbClr val="00B050"/>
                </a:solidFill>
                <a:latin typeface="Calibri" panose="020F0502020204030204" pitchFamily="34" charset="0"/>
                <a:cs typeface="Times New Roman" panose="02020603050405020304" pitchFamily="18" charset="0"/>
              </a:rPr>
              <a:t> </a:t>
            </a:r>
            <a:r>
              <a:rPr lang="es-ES_tradnl" altLang="es-CO" sz="3600" dirty="0">
                <a:latin typeface="Calibri" panose="020F0502020204030204" pitchFamily="34" charset="0"/>
                <a:cs typeface="Times New Roman" panose="02020603050405020304" pitchFamily="18" charset="0"/>
              </a:rPr>
              <a:t>significa que todas las funciones matemáticas del modelo deber ser </a:t>
            </a:r>
            <a:r>
              <a:rPr lang="es-ES_tradnl" altLang="es-CO" sz="3600" i="1" dirty="0">
                <a:latin typeface="Calibri" panose="020F0502020204030204" pitchFamily="34" charset="0"/>
                <a:cs typeface="Times New Roman" panose="02020603050405020304" pitchFamily="18" charset="0"/>
              </a:rPr>
              <a:t>funciones lineales.</a:t>
            </a:r>
            <a:r>
              <a:rPr lang="es-ES_tradnl" altLang="es-CO" sz="3600" dirty="0">
                <a:latin typeface="Calibri" panose="020F0502020204030204" pitchFamily="34" charset="0"/>
                <a:cs typeface="Times New Roman" panose="02020603050405020304" pitchFamily="18" charset="0"/>
              </a:rPr>
              <a:t> En este caso, las palabra </a:t>
            </a:r>
            <a:r>
              <a:rPr lang="es-ES_tradnl" altLang="es-CO" sz="3600" b="1" i="1" dirty="0">
                <a:latin typeface="Calibri" panose="020F0502020204030204" pitchFamily="34" charset="0"/>
                <a:cs typeface="Times New Roman" panose="02020603050405020304" pitchFamily="18" charset="0"/>
              </a:rPr>
              <a:t>programación</a:t>
            </a:r>
            <a:r>
              <a:rPr lang="es-ES_tradnl" altLang="es-CO" sz="3600" dirty="0">
                <a:latin typeface="Calibri" panose="020F0502020204030204" pitchFamily="34" charset="0"/>
                <a:cs typeface="Times New Roman" panose="02020603050405020304" pitchFamily="18" charset="0"/>
              </a:rPr>
              <a:t> no se refiere a programación en computadoras; en esencia es un sinónimo de </a:t>
            </a:r>
            <a:r>
              <a:rPr lang="es-ES_tradnl" altLang="es-CO" sz="3600" b="1" i="1" dirty="0">
                <a:latin typeface="Calibri" panose="020F0502020204030204" pitchFamily="34" charset="0"/>
                <a:cs typeface="Times New Roman" panose="02020603050405020304" pitchFamily="18" charset="0"/>
              </a:rPr>
              <a:t>planeación. </a:t>
            </a:r>
            <a:r>
              <a:rPr lang="es-ES" altLang="es-CO" sz="3600" dirty="0">
                <a:latin typeface="Calibri" panose="020F0502020204030204" pitchFamily="34" charset="0"/>
                <a:cs typeface="Times New Roman" panose="02020603050405020304" pitchFamily="18" charset="0"/>
              </a:rPr>
              <a:t> </a:t>
            </a:r>
            <a:endParaRPr lang="es-ES_tradnl" altLang="es-CO" sz="3600" dirty="0">
              <a:latin typeface="Calibri" panose="020F0502020204030204" pitchFamily="34" charset="0"/>
              <a:cs typeface="Times New Roman" panose="02020603050405020304" pitchFamily="18" charset="0"/>
            </a:endParaRPr>
          </a:p>
          <a:p>
            <a:pPr algn="just" eaLnBrk="1" hangingPunct="1"/>
            <a:endParaRPr lang="es-NI" altLang="es-CO" sz="3600" dirty="0">
              <a:latin typeface="Calibri" panose="020F0502020204030204" pitchFamily="34" charset="0"/>
            </a:endParaRPr>
          </a:p>
        </p:txBody>
      </p:sp>
      <p:sp>
        <p:nvSpPr>
          <p:cNvPr id="4" name="CuadroTexto 3">
            <a:extLst>
              <a:ext uri="{FF2B5EF4-FFF2-40B4-BE49-F238E27FC236}">
                <a16:creationId xmlns:a16="http://schemas.microsoft.com/office/drawing/2014/main" id="{874455B0-B951-5848-AB6B-9B9739F27675}"/>
              </a:ext>
            </a:extLst>
          </p:cNvPr>
          <p:cNvSpPr txBox="1"/>
          <p:nvPr/>
        </p:nvSpPr>
        <p:spPr>
          <a:xfrm>
            <a:off x="322237" y="577679"/>
            <a:ext cx="10363200" cy="748988"/>
          </a:xfrm>
          <a:prstGeom prst="rect">
            <a:avLst/>
          </a:prstGeom>
          <a:noFill/>
        </p:spPr>
        <p:txBody>
          <a:bodyPr wrap="square">
            <a:spAutoFit/>
          </a:bodyPr>
          <a:lstStyle/>
          <a:p>
            <a:r>
              <a:rPr lang="es-MX" sz="4267" dirty="0">
                <a:latin typeface="Ancizar Sans Black" panose="020B0A02040300000003" pitchFamily="34" charset="0"/>
              </a:rPr>
              <a:t>1.1 Introducción - PL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1 Título">
            <a:extLst>
              <a:ext uri="{FF2B5EF4-FFF2-40B4-BE49-F238E27FC236}">
                <a16:creationId xmlns:a16="http://schemas.microsoft.com/office/drawing/2014/main" id="{50C95D9E-41D9-2547-BBF1-C039673B89FD}"/>
              </a:ext>
            </a:extLst>
          </p:cNvPr>
          <p:cNvSpPr>
            <a:spLocks noGrp="1"/>
          </p:cNvSpPr>
          <p:nvPr>
            <p:ph type="title"/>
          </p:nvPr>
        </p:nvSpPr>
        <p:spPr/>
        <p:txBody>
          <a:bodyPr>
            <a:normAutofit/>
          </a:bodyPr>
          <a:lstStyle/>
          <a:p>
            <a:pPr>
              <a:defRPr/>
            </a:pPr>
            <a:endParaRPr lang="es-NI" b="1" dirty="0">
              <a:solidFill>
                <a:schemeClr val="tx2">
                  <a:lumMod val="50000"/>
                </a:schemeClr>
              </a:solidFill>
              <a:latin typeface="Calibri" pitchFamily="34" charset="0"/>
            </a:endParaRPr>
          </a:p>
        </p:txBody>
      </p:sp>
      <p:sp>
        <p:nvSpPr>
          <p:cNvPr id="28674" name="2 Marcador de contenido">
            <a:extLst>
              <a:ext uri="{FF2B5EF4-FFF2-40B4-BE49-F238E27FC236}">
                <a16:creationId xmlns:a16="http://schemas.microsoft.com/office/drawing/2014/main" id="{ECFAA029-1847-A443-88D8-91D75F42A58F}"/>
              </a:ext>
            </a:extLst>
          </p:cNvPr>
          <p:cNvSpPr>
            <a:spLocks noGrp="1"/>
          </p:cNvSpPr>
          <p:nvPr>
            <p:ph sz="quarter" idx="1"/>
          </p:nvPr>
        </p:nvSpPr>
        <p:spPr>
          <a:xfrm>
            <a:off x="914401" y="1527175"/>
            <a:ext cx="9415464" cy="4572000"/>
          </a:xfrm>
        </p:spPr>
        <p:txBody>
          <a:bodyPr/>
          <a:lstStyle/>
          <a:p>
            <a:pPr marL="0" indent="0" algn="just">
              <a:buNone/>
            </a:pPr>
            <a:r>
              <a:rPr lang="es-ES_tradnl" altLang="es-CO" sz="3200" dirty="0">
                <a:latin typeface="Calibri" panose="020F0502020204030204" pitchFamily="34" charset="0"/>
                <a:cs typeface="Times New Roman" panose="02020603050405020304" pitchFamily="18" charset="0"/>
              </a:rPr>
              <a:t>Así, la </a:t>
            </a:r>
            <a:r>
              <a:rPr lang="es-ES_tradnl" altLang="es-CO" sz="3200" b="1" dirty="0">
                <a:solidFill>
                  <a:schemeClr val="accent2">
                    <a:lumMod val="75000"/>
                  </a:schemeClr>
                </a:solidFill>
                <a:latin typeface="Calibri" panose="020F0502020204030204" pitchFamily="34" charset="0"/>
                <a:cs typeface="Times New Roman" panose="02020603050405020304" pitchFamily="18" charset="0"/>
              </a:rPr>
              <a:t>programación lineal </a:t>
            </a:r>
            <a:r>
              <a:rPr lang="es-ES_tradnl" altLang="es-CO" sz="3200" dirty="0">
                <a:latin typeface="Calibri" panose="020F0502020204030204" pitchFamily="34" charset="0"/>
                <a:cs typeface="Times New Roman" panose="02020603050405020304" pitchFamily="18" charset="0"/>
              </a:rPr>
              <a:t>trata la </a:t>
            </a:r>
            <a:r>
              <a:rPr lang="es-ES_tradnl" altLang="es-CO" sz="3200" b="1" i="1" dirty="0">
                <a:latin typeface="Calibri" panose="020F0502020204030204" pitchFamily="34" charset="0"/>
                <a:cs typeface="Times New Roman" panose="02020603050405020304" pitchFamily="18" charset="0"/>
              </a:rPr>
              <a:t>planeación de las actividades</a:t>
            </a:r>
            <a:r>
              <a:rPr lang="es-ES_tradnl" altLang="es-CO" sz="3200" dirty="0">
                <a:latin typeface="Calibri" panose="020F0502020204030204" pitchFamily="34" charset="0"/>
                <a:cs typeface="Times New Roman" panose="02020603050405020304" pitchFamily="18" charset="0"/>
              </a:rPr>
              <a:t> para obtener un resultado óptimo, esto es, el resultado que mejor alcance la meta especificada (según el modelo matemático) entre todas las alternativas de solución.</a:t>
            </a:r>
          </a:p>
          <a:p>
            <a:pPr algn="just" eaLnBrk="1" hangingPunct="1">
              <a:buFont typeface="Wingdings 2" pitchFamily="2" charset="2"/>
              <a:buNone/>
            </a:pPr>
            <a:endParaRPr lang="es-ES_tradnl" altLang="es-CO" sz="3200" dirty="0">
              <a:latin typeface="Calibri" panose="020F0502020204030204" pitchFamily="34" charset="0"/>
              <a:cs typeface="Times New Roman" panose="02020603050405020304" pitchFamily="18" charset="0"/>
            </a:endParaRPr>
          </a:p>
          <a:p>
            <a:pPr algn="just" eaLnBrk="1" hangingPunct="1">
              <a:buFont typeface="Arial" panose="020B0604020202020204" pitchFamily="34" charset="0"/>
              <a:buChar char="•"/>
            </a:pPr>
            <a:r>
              <a:rPr lang="es-ES_tradnl" altLang="es-CO" sz="3200" b="1" i="1" u="sng" dirty="0">
                <a:latin typeface="Calibri" panose="020F0502020204030204" pitchFamily="34" charset="0"/>
                <a:cs typeface="Times New Roman" panose="02020603050405020304" pitchFamily="18" charset="0"/>
              </a:rPr>
              <a:t>Método simplex</a:t>
            </a:r>
            <a:r>
              <a:rPr lang="es-MX" altLang="es-CO" sz="3200" dirty="0">
                <a:latin typeface="Calibri" panose="020F0502020204030204" pitchFamily="34" charset="0"/>
                <a:cs typeface="Times New Roman" panose="02020603050405020304" pitchFamily="18" charset="0"/>
              </a:rPr>
              <a:t>: </a:t>
            </a:r>
            <a:r>
              <a:rPr lang="es-ES_tradnl" altLang="es-CO" sz="3200" dirty="0">
                <a:latin typeface="Calibri" panose="020F0502020204030204" pitchFamily="34" charset="0"/>
                <a:cs typeface="Times New Roman" panose="02020603050405020304" pitchFamily="18" charset="0"/>
              </a:rPr>
              <a:t>resuelve problemas de </a:t>
            </a:r>
            <a:r>
              <a:rPr lang="es-ES_tradnl" altLang="es-CO" sz="3200" b="1" i="1" dirty="0">
                <a:latin typeface="Calibri" panose="020F0502020204030204" pitchFamily="34" charset="0"/>
                <a:cs typeface="Times New Roman" panose="02020603050405020304" pitchFamily="18" charset="0"/>
              </a:rPr>
              <a:t>n</a:t>
            </a:r>
            <a:r>
              <a:rPr lang="es-ES_tradnl" altLang="es-CO" sz="3200" dirty="0">
                <a:latin typeface="Calibri" panose="020F0502020204030204" pitchFamily="34" charset="0"/>
                <a:cs typeface="Times New Roman" panose="02020603050405020304" pitchFamily="18" charset="0"/>
              </a:rPr>
              <a:t> variables por </a:t>
            </a:r>
            <a:r>
              <a:rPr lang="es-ES_tradnl" altLang="es-CO" sz="3200" b="1" i="1" dirty="0">
                <a:latin typeface="Calibri" panose="020F0502020204030204" pitchFamily="34" charset="0"/>
                <a:cs typeface="Times New Roman" panose="02020603050405020304" pitchFamily="18" charset="0"/>
              </a:rPr>
              <a:t>m</a:t>
            </a:r>
            <a:r>
              <a:rPr lang="es-ES_tradnl" altLang="es-CO" sz="3200" dirty="0">
                <a:latin typeface="Calibri" panose="020F0502020204030204" pitchFamily="34" charset="0"/>
                <a:cs typeface="Times New Roman" panose="02020603050405020304" pitchFamily="18" charset="0"/>
              </a:rPr>
              <a:t> restricciones. </a:t>
            </a:r>
          </a:p>
        </p:txBody>
      </p:sp>
      <p:sp>
        <p:nvSpPr>
          <p:cNvPr id="4" name="CuadroTexto 3">
            <a:extLst>
              <a:ext uri="{FF2B5EF4-FFF2-40B4-BE49-F238E27FC236}">
                <a16:creationId xmlns:a16="http://schemas.microsoft.com/office/drawing/2014/main" id="{8715417C-5905-C048-A43A-58C2CC4B9970}"/>
              </a:ext>
            </a:extLst>
          </p:cNvPr>
          <p:cNvSpPr txBox="1"/>
          <p:nvPr/>
        </p:nvSpPr>
        <p:spPr>
          <a:xfrm>
            <a:off x="322237" y="577679"/>
            <a:ext cx="10363200" cy="748988"/>
          </a:xfrm>
          <a:prstGeom prst="rect">
            <a:avLst/>
          </a:prstGeom>
          <a:noFill/>
        </p:spPr>
        <p:txBody>
          <a:bodyPr wrap="square">
            <a:spAutoFit/>
          </a:bodyPr>
          <a:lstStyle/>
          <a:p>
            <a:r>
              <a:rPr lang="es-MX" sz="4267" dirty="0">
                <a:latin typeface="Ancizar Sans Black" panose="020B0A02040300000003" pitchFamily="34" charset="0"/>
              </a:rPr>
              <a:t>1.1 Introducción. PL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86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P spid="28674" grpI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1 Título">
            <a:extLst>
              <a:ext uri="{FF2B5EF4-FFF2-40B4-BE49-F238E27FC236}">
                <a16:creationId xmlns:a16="http://schemas.microsoft.com/office/drawing/2014/main" id="{87C2E518-0743-0C45-8E8C-604A06A9FBED}"/>
              </a:ext>
            </a:extLst>
          </p:cNvPr>
          <p:cNvSpPr>
            <a:spLocks noGrp="1"/>
          </p:cNvSpPr>
          <p:nvPr>
            <p:ph type="title"/>
          </p:nvPr>
        </p:nvSpPr>
        <p:spPr/>
        <p:txBody>
          <a:bodyPr/>
          <a:lstStyle/>
          <a:p>
            <a:pPr eaLnBrk="1" hangingPunct="1"/>
            <a:endParaRPr lang="es-NI" altLang="es-CO" dirty="0">
              <a:solidFill>
                <a:srgbClr val="88A44D"/>
              </a:solidFill>
            </a:endParaRPr>
          </a:p>
        </p:txBody>
      </p:sp>
      <p:sp>
        <p:nvSpPr>
          <p:cNvPr id="3" name="2 Marcador de contenido">
            <a:extLst>
              <a:ext uri="{FF2B5EF4-FFF2-40B4-BE49-F238E27FC236}">
                <a16:creationId xmlns:a16="http://schemas.microsoft.com/office/drawing/2014/main" id="{7B767CAD-94EF-B443-BBD4-10575F51ED6A}"/>
              </a:ext>
            </a:extLst>
          </p:cNvPr>
          <p:cNvSpPr>
            <a:spLocks noGrp="1"/>
          </p:cNvSpPr>
          <p:nvPr>
            <p:ph sz="quarter" idx="1"/>
          </p:nvPr>
        </p:nvSpPr>
        <p:spPr>
          <a:xfrm>
            <a:off x="1117601" y="1527176"/>
            <a:ext cx="10363199" cy="4543425"/>
          </a:xfrm>
        </p:spPr>
        <p:txBody>
          <a:bodyPr rtlCol="0">
            <a:normAutofit lnSpcReduction="10000"/>
          </a:bodyPr>
          <a:lstStyle/>
          <a:p>
            <a:pPr marL="274313" indent="-274313" algn="just">
              <a:defRPr/>
            </a:pPr>
            <a:r>
              <a:rPr lang="es-ES_tradnl" dirty="0">
                <a:latin typeface="Calibri" pitchFamily="34" charset="0"/>
                <a:cs typeface="Tahoma" pitchFamily="34" charset="0"/>
              </a:rPr>
              <a:t>Los términos clave son </a:t>
            </a:r>
            <a:r>
              <a:rPr lang="es-ES_tradnl" b="1" i="1" dirty="0">
                <a:highlight>
                  <a:srgbClr val="FFFF00"/>
                </a:highlight>
                <a:latin typeface="Calibri" pitchFamily="34" charset="0"/>
                <a:cs typeface="Tahoma" pitchFamily="34" charset="0"/>
              </a:rPr>
              <a:t>recursos </a:t>
            </a:r>
            <a:r>
              <a:rPr lang="es-ES_tradnl" i="1" dirty="0">
                <a:highlight>
                  <a:srgbClr val="FFFF00"/>
                </a:highlight>
                <a:latin typeface="Calibri" pitchFamily="34" charset="0"/>
                <a:cs typeface="Tahoma" pitchFamily="34" charset="0"/>
              </a:rPr>
              <a:t>y </a:t>
            </a:r>
            <a:r>
              <a:rPr lang="es-ES_tradnl" b="1" i="1" dirty="0">
                <a:highlight>
                  <a:srgbClr val="FFFF00"/>
                </a:highlight>
                <a:latin typeface="Calibri" pitchFamily="34" charset="0"/>
                <a:cs typeface="Tahoma" pitchFamily="34" charset="0"/>
              </a:rPr>
              <a:t>actividades</a:t>
            </a:r>
            <a:r>
              <a:rPr lang="es-ES_tradnl" i="1" dirty="0">
                <a:latin typeface="Calibri" pitchFamily="34" charset="0"/>
                <a:cs typeface="Tahoma" pitchFamily="34" charset="0"/>
              </a:rPr>
              <a:t>,</a:t>
            </a:r>
            <a:r>
              <a:rPr lang="es-ES_tradnl" dirty="0">
                <a:latin typeface="Calibri" pitchFamily="34" charset="0"/>
                <a:cs typeface="Tahoma" pitchFamily="34" charset="0"/>
              </a:rPr>
              <a:t> en donde </a:t>
            </a:r>
            <a:r>
              <a:rPr lang="es-ES_tradnl" i="1" dirty="0">
                <a:highlight>
                  <a:srgbClr val="00FF00"/>
                </a:highlight>
                <a:latin typeface="Calibri" pitchFamily="34" charset="0"/>
                <a:cs typeface="Tahoma" pitchFamily="34" charset="0"/>
              </a:rPr>
              <a:t>m</a:t>
            </a:r>
            <a:r>
              <a:rPr lang="es-ES_tradnl" dirty="0">
                <a:latin typeface="Calibri" pitchFamily="34" charset="0"/>
                <a:cs typeface="Tahoma" pitchFamily="34" charset="0"/>
              </a:rPr>
              <a:t> denota el número de distintos tipos de recursos que se pueden usar y </a:t>
            </a:r>
            <a:r>
              <a:rPr lang="es-ES_tradnl" i="1" dirty="0">
                <a:highlight>
                  <a:srgbClr val="00FF00"/>
                </a:highlight>
                <a:latin typeface="Calibri" pitchFamily="34" charset="0"/>
                <a:cs typeface="Tahoma" pitchFamily="34" charset="0"/>
              </a:rPr>
              <a:t>n</a:t>
            </a:r>
            <a:r>
              <a:rPr lang="es-ES_tradnl" dirty="0">
                <a:latin typeface="Calibri" pitchFamily="34" charset="0"/>
                <a:cs typeface="Tahoma" pitchFamily="34" charset="0"/>
              </a:rPr>
              <a:t> denota el número de actividades bajo consideración.</a:t>
            </a:r>
            <a:r>
              <a:rPr lang="es-ES" dirty="0">
                <a:latin typeface="Calibri" pitchFamily="34" charset="0"/>
              </a:rPr>
              <a:t> </a:t>
            </a:r>
            <a:endParaRPr lang="es-MX" dirty="0">
              <a:latin typeface="Calibri" pitchFamily="34" charset="0"/>
            </a:endParaRPr>
          </a:p>
          <a:p>
            <a:pPr marL="274313" indent="-274313" algn="just">
              <a:defRPr/>
            </a:pPr>
            <a:r>
              <a:rPr lang="es-ES_tradnl" i="1" u="sng" dirty="0">
                <a:latin typeface="Calibri" pitchFamily="34" charset="0"/>
                <a:cs typeface="Tahoma" pitchFamily="34" charset="0"/>
              </a:rPr>
              <a:t>ejemplos de recursos</a:t>
            </a:r>
            <a:r>
              <a:rPr lang="es-ES_tradnl" dirty="0">
                <a:latin typeface="Calibri" pitchFamily="34" charset="0"/>
                <a:cs typeface="Tahoma" pitchFamily="34" charset="0"/>
              </a:rPr>
              <a:t> son dinero y tipos especiales de maquinaria, equipo, vehículos y personal. </a:t>
            </a:r>
            <a:endParaRPr lang="es-ES_tradnl" i="1" u="sng" dirty="0">
              <a:latin typeface="Calibri" pitchFamily="34" charset="0"/>
              <a:cs typeface="Tahoma" pitchFamily="34" charset="0"/>
            </a:endParaRPr>
          </a:p>
          <a:p>
            <a:pPr marL="274313" indent="-274313" algn="just">
              <a:defRPr/>
            </a:pPr>
            <a:r>
              <a:rPr lang="es-ES_tradnl" i="1" u="sng" dirty="0">
                <a:latin typeface="Calibri" pitchFamily="34" charset="0"/>
                <a:cs typeface="Tahoma" pitchFamily="34" charset="0"/>
              </a:rPr>
              <a:t>Los ejemplos de actividades</a:t>
            </a:r>
            <a:r>
              <a:rPr lang="es-ES_tradnl" dirty="0">
                <a:latin typeface="Calibri" pitchFamily="34" charset="0"/>
                <a:cs typeface="Tahoma" pitchFamily="34" charset="0"/>
              </a:rPr>
              <a:t> incluyen inversión en proyectos específicos, publicidad en un medio determinado y el envío de bienes de cierta fuente a cierto destino</a:t>
            </a:r>
          </a:p>
          <a:p>
            <a:pPr marL="274313" indent="-274313" algn="just">
              <a:defRPr/>
            </a:pPr>
            <a:endParaRPr lang="es-ES_tradnl" dirty="0">
              <a:latin typeface="Calibri" pitchFamily="34" charset="0"/>
              <a:cs typeface="Tahoma" pitchFamily="34" charset="0"/>
            </a:endParaRPr>
          </a:p>
          <a:p>
            <a:pPr marL="274313" indent="-274313" algn="ctr">
              <a:defRPr/>
            </a:pPr>
            <a:r>
              <a:rPr lang="es-ES_tradnl" dirty="0">
                <a:solidFill>
                  <a:srgbClr val="002060"/>
                </a:solidFill>
                <a:latin typeface="Calibri" pitchFamily="34" charset="0"/>
                <a:cs typeface="Tahoma" pitchFamily="34" charset="0"/>
              </a:rPr>
              <a:t>QUÉ HACER ? </a:t>
            </a:r>
          </a:p>
          <a:p>
            <a:pPr marL="274313" indent="-274313" algn="ctr">
              <a:defRPr/>
            </a:pPr>
            <a:r>
              <a:rPr lang="es-ES_tradnl" dirty="0">
                <a:solidFill>
                  <a:srgbClr val="002060"/>
                </a:solidFill>
                <a:latin typeface="Calibri" pitchFamily="34" charset="0"/>
                <a:cs typeface="Tahoma" pitchFamily="34" charset="0"/>
              </a:rPr>
              <a:t>CUÁNTO HACER? </a:t>
            </a:r>
            <a:endParaRPr lang="es-ES" dirty="0">
              <a:solidFill>
                <a:srgbClr val="002060"/>
              </a:solidFill>
              <a:latin typeface="Calibri" pitchFamily="34" charset="0"/>
              <a:cs typeface="Tahoma" pitchFamily="34" charset="0"/>
            </a:endParaRPr>
          </a:p>
        </p:txBody>
      </p:sp>
      <p:sp>
        <p:nvSpPr>
          <p:cNvPr id="4" name="CuadroTexto 3">
            <a:extLst>
              <a:ext uri="{FF2B5EF4-FFF2-40B4-BE49-F238E27FC236}">
                <a16:creationId xmlns:a16="http://schemas.microsoft.com/office/drawing/2014/main" id="{08080CA5-9EF1-DD48-9D5D-D7DF92D73F28}"/>
              </a:ext>
            </a:extLst>
          </p:cNvPr>
          <p:cNvSpPr txBox="1"/>
          <p:nvPr/>
        </p:nvSpPr>
        <p:spPr>
          <a:xfrm>
            <a:off x="322237" y="577679"/>
            <a:ext cx="10363200" cy="748988"/>
          </a:xfrm>
          <a:prstGeom prst="rect">
            <a:avLst/>
          </a:prstGeom>
          <a:noFill/>
        </p:spPr>
        <p:txBody>
          <a:bodyPr wrap="square">
            <a:spAutoFit/>
          </a:bodyPr>
          <a:lstStyle/>
          <a:p>
            <a:r>
              <a:rPr lang="es-MX" sz="4267" dirty="0">
                <a:latin typeface="Ancizar Sans Black" panose="020B0A02040300000003" pitchFamily="34" charset="0"/>
              </a:rPr>
              <a:t>1.1 Introducción. PL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E50FC98F-9784-6B4B-AFAE-AABE8AF41DB1}"/>
              </a:ext>
            </a:extLst>
          </p:cNvPr>
          <p:cNvSpPr>
            <a:spLocks noGrp="1"/>
          </p:cNvSpPr>
          <p:nvPr>
            <p:ph type="title"/>
          </p:nvPr>
        </p:nvSpPr>
        <p:spPr>
          <a:xfrm>
            <a:off x="101600" y="957261"/>
            <a:ext cx="4470400" cy="642939"/>
          </a:xfrm>
        </p:spPr>
        <p:txBody>
          <a:bodyPr/>
          <a:lstStyle/>
          <a:p>
            <a:pPr eaLnBrk="1" hangingPunct="1"/>
            <a:r>
              <a:rPr lang="es-MX" altLang="es-CO" sz="2667" b="1" dirty="0">
                <a:latin typeface="Calibri" panose="020F0502020204030204" pitchFamily="34" charset="0"/>
              </a:rPr>
              <a:t>Modelo general de PL</a:t>
            </a:r>
            <a:endParaRPr lang="es-ES" altLang="es-CO" sz="2667" b="1" dirty="0">
              <a:latin typeface="Calibri" panose="020F0502020204030204" pitchFamily="34" charset="0"/>
            </a:endParaRPr>
          </a:p>
        </p:txBody>
      </p:sp>
      <p:sp>
        <p:nvSpPr>
          <p:cNvPr id="32770" name="Text Box 3">
            <a:extLst>
              <a:ext uri="{FF2B5EF4-FFF2-40B4-BE49-F238E27FC236}">
                <a16:creationId xmlns:a16="http://schemas.microsoft.com/office/drawing/2014/main" id="{7D990EF9-4697-5D4B-BF6D-1FC8CF72816B}"/>
              </a:ext>
            </a:extLst>
          </p:cNvPr>
          <p:cNvSpPr txBox="1">
            <a:spLocks noChangeArrowheads="1"/>
          </p:cNvSpPr>
          <p:nvPr/>
        </p:nvSpPr>
        <p:spPr bwMode="auto">
          <a:xfrm>
            <a:off x="203200" y="1498601"/>
            <a:ext cx="7658101" cy="369332"/>
          </a:xfrm>
          <a:prstGeom prst="rect">
            <a:avLst/>
          </a:prstGeom>
          <a:solidFill>
            <a:schemeClr val="accent6">
              <a:lumMod val="20000"/>
              <a:lumOff val="80000"/>
            </a:schemeClr>
          </a:solidFill>
          <a:ln>
            <a:noFill/>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eaLnBrk="1" hangingPunct="1">
              <a:spcBef>
                <a:spcPct val="50000"/>
              </a:spcBef>
              <a:buClrTx/>
              <a:buSzTx/>
              <a:buFontTx/>
              <a:buNone/>
            </a:pPr>
            <a:r>
              <a:rPr lang="es-ES_tradnl" altLang="es-CO" sz="1800" dirty="0">
                <a:solidFill>
                  <a:srgbClr val="FF0000"/>
                </a:solidFill>
                <a:latin typeface="Tahoma" panose="020B0604030504040204" pitchFamily="34" charset="0"/>
                <a:cs typeface="Tahoma" panose="020B0604030504040204" pitchFamily="34" charset="0"/>
                <a:hlinkClick r:id="rId2" action="ppaction://hlinksldjump">
                  <a:extLst>
                    <a:ext uri="{A12FA001-AC4F-418D-AE19-62706E023703}">
                      <ahyp:hlinkClr xmlns:ahyp="http://schemas.microsoft.com/office/drawing/2018/hyperlinkcolor" val="tx"/>
                    </a:ext>
                  </a:extLst>
                </a:hlinkClick>
              </a:rPr>
              <a:t>OBJETIVO:</a:t>
            </a:r>
            <a:r>
              <a:rPr lang="es-ES_tradnl" altLang="es-CO" sz="1800" dirty="0">
                <a:solidFill>
                  <a:srgbClr val="6EAC1C"/>
                </a:solidFill>
                <a:latin typeface="Tahoma" panose="020B0604030504040204" pitchFamily="34" charset="0"/>
                <a:cs typeface="Tahoma" panose="020B0604030504040204" pitchFamily="34" charset="0"/>
                <a:hlinkClick r:id="rId2" action="ppaction://hlinksldjump">
                  <a:extLst>
                    <a:ext uri="{A12FA001-AC4F-418D-AE19-62706E023703}">
                      <ahyp:hlinkClr xmlns:ahyp="http://schemas.microsoft.com/office/drawing/2018/hyperlinkcolor" val="tx"/>
                    </a:ext>
                  </a:extLst>
                </a:hlinkClick>
              </a:rPr>
              <a:t> Optimizar (Maximizar o Minimizar) Z </a:t>
            </a:r>
            <a:r>
              <a:rPr lang="es-ES_tradnl" altLang="es-CO" sz="1800" dirty="0">
                <a:latin typeface="Tahoma" panose="020B0604030504040204" pitchFamily="34" charset="0"/>
                <a:cs typeface="Tahoma" panose="020B0604030504040204" pitchFamily="34" charset="0"/>
              </a:rPr>
              <a:t>= c</a:t>
            </a:r>
            <a:r>
              <a:rPr lang="es-ES_tradnl" altLang="es-CO" sz="1800" baseline="-25000" dirty="0">
                <a:latin typeface="Tahoma" panose="020B0604030504040204" pitchFamily="34" charset="0"/>
                <a:cs typeface="Tahoma" panose="020B0604030504040204" pitchFamily="34" charset="0"/>
              </a:rPr>
              <a:t>1</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1 </a:t>
            </a:r>
            <a:r>
              <a:rPr lang="es-ES_tradnl" altLang="es-CO" sz="1800" dirty="0">
                <a:latin typeface="Tahoma" panose="020B0604030504040204" pitchFamily="34" charset="0"/>
                <a:cs typeface="Tahoma" panose="020B0604030504040204" pitchFamily="34" charset="0"/>
              </a:rPr>
              <a:t>+ c</a:t>
            </a:r>
            <a:r>
              <a:rPr lang="es-ES_tradnl" altLang="es-CO" sz="1800" baseline="-25000" dirty="0">
                <a:latin typeface="Tahoma" panose="020B0604030504040204" pitchFamily="34" charset="0"/>
                <a:cs typeface="Tahoma" panose="020B0604030504040204" pitchFamily="34" charset="0"/>
              </a:rPr>
              <a:t>2</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2</a:t>
            </a:r>
            <a:r>
              <a:rPr lang="es-ES_tradnl" altLang="es-CO" sz="1800" dirty="0">
                <a:latin typeface="Tahoma" panose="020B0604030504040204" pitchFamily="34" charset="0"/>
                <a:cs typeface="Tahoma" panose="020B0604030504040204" pitchFamily="34" charset="0"/>
              </a:rPr>
              <a:t> +....+ </a:t>
            </a:r>
            <a:r>
              <a:rPr lang="es-ES_tradnl" altLang="es-CO" sz="1800" dirty="0" err="1">
                <a:latin typeface="Tahoma" panose="020B0604030504040204" pitchFamily="34" charset="0"/>
                <a:cs typeface="Tahoma" panose="020B0604030504040204" pitchFamily="34" charset="0"/>
              </a:rPr>
              <a:t>c</a:t>
            </a:r>
            <a:r>
              <a:rPr lang="es-ES_tradnl" altLang="es-CO" sz="1800" baseline="-25000" dirty="0" err="1">
                <a:latin typeface="Tahoma" panose="020B0604030504040204" pitchFamily="34" charset="0"/>
                <a:cs typeface="Tahoma" panose="020B0604030504040204" pitchFamily="34" charset="0"/>
              </a:rPr>
              <a:t>n</a:t>
            </a:r>
            <a:r>
              <a:rPr lang="es-ES_tradnl" altLang="es-CO" sz="1800" dirty="0" err="1">
                <a:latin typeface="Tahoma" panose="020B0604030504040204" pitchFamily="34" charset="0"/>
                <a:cs typeface="Tahoma" panose="020B0604030504040204" pitchFamily="34" charset="0"/>
              </a:rPr>
              <a:t>x</a:t>
            </a:r>
            <a:r>
              <a:rPr lang="es-ES_tradnl" altLang="es-CO" sz="1800" baseline="-25000" dirty="0" err="1">
                <a:latin typeface="Tahoma" panose="020B0604030504040204" pitchFamily="34" charset="0"/>
                <a:cs typeface="Tahoma" panose="020B0604030504040204" pitchFamily="34" charset="0"/>
              </a:rPr>
              <a:t>n</a:t>
            </a:r>
            <a:endParaRPr lang="es-ES_tradnl" altLang="es-CO" sz="1800" dirty="0">
              <a:latin typeface="Arial" panose="020B060402020202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45D266E9-E13E-0C45-9F9E-CB7E052ECE47}"/>
              </a:ext>
            </a:extLst>
          </p:cNvPr>
          <p:cNvSpPr txBox="1"/>
          <p:nvPr/>
        </p:nvSpPr>
        <p:spPr>
          <a:xfrm>
            <a:off x="101600" y="76200"/>
            <a:ext cx="6807200" cy="666786"/>
          </a:xfrm>
          <a:prstGeom prst="rect">
            <a:avLst/>
          </a:prstGeom>
          <a:noFill/>
        </p:spPr>
        <p:txBody>
          <a:bodyPr wrap="square">
            <a:spAutoFit/>
          </a:bodyPr>
          <a:lstStyle/>
          <a:p>
            <a:r>
              <a:rPr lang="es-MX" sz="3733" dirty="0">
                <a:latin typeface="Ancizar Sans Black" panose="020B0A02040300000003" pitchFamily="34" charset="0"/>
              </a:rPr>
              <a:t>1.1 Introducción. PL</a:t>
            </a:r>
          </a:p>
        </p:txBody>
      </p:sp>
      <p:sp>
        <p:nvSpPr>
          <p:cNvPr id="5" name="Text Box 3">
            <a:extLst>
              <a:ext uri="{FF2B5EF4-FFF2-40B4-BE49-F238E27FC236}">
                <a16:creationId xmlns:a16="http://schemas.microsoft.com/office/drawing/2014/main" id="{A66244DD-2EB0-3B4C-94D4-B7E5E268E07B}"/>
              </a:ext>
            </a:extLst>
          </p:cNvPr>
          <p:cNvSpPr txBox="1">
            <a:spLocks noChangeArrowheads="1"/>
          </p:cNvSpPr>
          <p:nvPr/>
        </p:nvSpPr>
        <p:spPr bwMode="auto">
          <a:xfrm>
            <a:off x="266701" y="2571484"/>
            <a:ext cx="6845300" cy="2031325"/>
          </a:xfrm>
          <a:prstGeom prst="rect">
            <a:avLst/>
          </a:prstGeom>
          <a:solidFill>
            <a:srgbClr val="FFFF00"/>
          </a:solidFill>
          <a:ln>
            <a:noFill/>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hlinkClick r:id="rId3" action="ppaction://hlinksldjump"/>
              </a:rPr>
              <a:t>Sujeta a las LIMITACIONES:</a:t>
            </a:r>
            <a:endParaRPr lang="es-ES_tradnl" altLang="es-CO" sz="1800" dirty="0">
              <a:latin typeface="Arial" panose="020B0604020202020204" pitchFamily="34" charset="0"/>
              <a:cs typeface="Times New Roman" panose="02020603050405020304" pitchFamily="18" charset="0"/>
            </a:endParaRPr>
          </a:p>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            a</a:t>
            </a:r>
            <a:r>
              <a:rPr lang="es-ES_tradnl" altLang="es-CO" sz="1800" baseline="-25000" dirty="0">
                <a:latin typeface="Tahoma" panose="020B0604030504040204" pitchFamily="34" charset="0"/>
                <a:cs typeface="Tahoma" panose="020B0604030504040204" pitchFamily="34" charset="0"/>
              </a:rPr>
              <a:t>11</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1</a:t>
            </a:r>
            <a:r>
              <a:rPr lang="es-ES_tradnl" altLang="es-CO" sz="1800" dirty="0">
                <a:latin typeface="Tahoma" panose="020B0604030504040204" pitchFamily="34" charset="0"/>
                <a:cs typeface="Tahoma" panose="020B0604030504040204" pitchFamily="34" charset="0"/>
              </a:rPr>
              <a:t> + a</a:t>
            </a:r>
            <a:r>
              <a:rPr lang="es-ES_tradnl" altLang="es-CO" sz="1800" baseline="-25000" dirty="0">
                <a:latin typeface="Tahoma" panose="020B0604030504040204" pitchFamily="34" charset="0"/>
                <a:cs typeface="Tahoma" panose="020B0604030504040204" pitchFamily="34" charset="0"/>
              </a:rPr>
              <a:t>12</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2 </a:t>
            </a:r>
            <a:r>
              <a:rPr lang="es-ES_tradnl" altLang="es-CO" sz="1800" dirty="0">
                <a:latin typeface="Tahoma" panose="020B0604030504040204" pitchFamily="34" charset="0"/>
                <a:cs typeface="Tahoma" panose="020B0604030504040204" pitchFamily="34" charset="0"/>
              </a:rPr>
              <a:t>+....+ a</a:t>
            </a:r>
            <a:r>
              <a:rPr lang="es-ES_tradnl" altLang="es-CO" sz="1800" baseline="-25000" dirty="0">
                <a:latin typeface="Tahoma" panose="020B0604030504040204" pitchFamily="34" charset="0"/>
                <a:cs typeface="Tahoma" panose="020B0604030504040204" pitchFamily="34" charset="0"/>
              </a:rPr>
              <a:t>1n</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n</a:t>
            </a:r>
            <a:r>
              <a:rPr lang="es-ES_tradnl" altLang="es-CO" sz="1800" dirty="0">
                <a:latin typeface="Tahoma" panose="020B0604030504040204" pitchFamily="34" charset="0"/>
                <a:cs typeface="Tahoma" panose="020B0604030504040204" pitchFamily="34" charset="0"/>
              </a:rPr>
              <a:t>        </a:t>
            </a:r>
            <a:r>
              <a:rPr lang="es-ES_tradnl" altLang="es-CO" sz="1800" u="sng" dirty="0">
                <a:latin typeface="Tahoma" panose="020B0604030504040204" pitchFamily="34" charset="0"/>
                <a:cs typeface="Tahoma" panose="020B0604030504040204" pitchFamily="34" charset="0"/>
              </a:rPr>
              <a:t>&lt;</a:t>
            </a:r>
            <a:r>
              <a:rPr lang="es-ES_tradnl" altLang="es-CO" sz="1800" dirty="0">
                <a:latin typeface="Tahoma" panose="020B0604030504040204" pitchFamily="34" charset="0"/>
                <a:cs typeface="Tahoma" panose="020B0604030504040204" pitchFamily="34" charset="0"/>
              </a:rPr>
              <a:t>   b</a:t>
            </a:r>
            <a:r>
              <a:rPr lang="es-ES_tradnl" altLang="es-CO" sz="1800" baseline="-25000" dirty="0">
                <a:latin typeface="Tahoma" panose="020B0604030504040204" pitchFamily="34" charset="0"/>
                <a:cs typeface="Tahoma" panose="020B0604030504040204" pitchFamily="34" charset="0"/>
              </a:rPr>
              <a:t>1</a:t>
            </a:r>
            <a:endParaRPr lang="es-ES_tradnl" altLang="es-CO" sz="1800" baseline="-25000" dirty="0">
              <a:latin typeface="Arial" panose="020B0604020202020204" pitchFamily="34" charset="0"/>
              <a:cs typeface="Times New Roman" panose="02020603050405020304" pitchFamily="18" charset="0"/>
            </a:endParaRPr>
          </a:p>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            a</a:t>
            </a:r>
            <a:r>
              <a:rPr lang="es-ES_tradnl" altLang="es-CO" sz="1800" baseline="-25000" dirty="0">
                <a:latin typeface="Tahoma" panose="020B0604030504040204" pitchFamily="34" charset="0"/>
                <a:cs typeface="Tahoma" panose="020B0604030504040204" pitchFamily="34" charset="0"/>
              </a:rPr>
              <a:t>21</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1</a:t>
            </a:r>
            <a:r>
              <a:rPr lang="es-ES_tradnl" altLang="es-CO" sz="1800" dirty="0">
                <a:latin typeface="Tahoma" panose="020B0604030504040204" pitchFamily="34" charset="0"/>
                <a:cs typeface="Tahoma" panose="020B0604030504040204" pitchFamily="34" charset="0"/>
              </a:rPr>
              <a:t> + a</a:t>
            </a:r>
            <a:r>
              <a:rPr lang="es-ES_tradnl" altLang="es-CO" sz="1800" baseline="-25000" dirty="0">
                <a:latin typeface="Tahoma" panose="020B0604030504040204" pitchFamily="34" charset="0"/>
                <a:cs typeface="Tahoma" panose="020B0604030504040204" pitchFamily="34" charset="0"/>
              </a:rPr>
              <a:t>22</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2</a:t>
            </a:r>
            <a:r>
              <a:rPr lang="es-ES_tradnl" altLang="es-CO" sz="1800" dirty="0">
                <a:latin typeface="Tahoma" panose="020B0604030504040204" pitchFamily="34" charset="0"/>
                <a:cs typeface="Tahoma" panose="020B0604030504040204" pitchFamily="34" charset="0"/>
              </a:rPr>
              <a:t> +....+ a</a:t>
            </a:r>
            <a:r>
              <a:rPr lang="es-ES_tradnl" altLang="es-CO" sz="1800" baseline="-25000" dirty="0">
                <a:latin typeface="Tahoma" panose="020B0604030504040204" pitchFamily="34" charset="0"/>
                <a:cs typeface="Tahoma" panose="020B0604030504040204" pitchFamily="34" charset="0"/>
              </a:rPr>
              <a:t>2n</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n</a:t>
            </a:r>
            <a:r>
              <a:rPr lang="es-ES_tradnl" altLang="es-CO" sz="1800" dirty="0">
                <a:latin typeface="Tahoma" panose="020B0604030504040204" pitchFamily="34" charset="0"/>
                <a:cs typeface="Tahoma" panose="020B0604030504040204" pitchFamily="34" charset="0"/>
              </a:rPr>
              <a:t>        </a:t>
            </a:r>
            <a:r>
              <a:rPr lang="es-ES_tradnl" altLang="es-CO" sz="1800" u="sng" dirty="0">
                <a:latin typeface="Tahoma" panose="020B0604030504040204" pitchFamily="34" charset="0"/>
                <a:cs typeface="Tahoma" panose="020B0604030504040204" pitchFamily="34" charset="0"/>
              </a:rPr>
              <a:t>&lt;</a:t>
            </a:r>
            <a:r>
              <a:rPr lang="es-ES_tradnl" altLang="es-CO" sz="1800" dirty="0">
                <a:latin typeface="Tahoma" panose="020B0604030504040204" pitchFamily="34" charset="0"/>
                <a:cs typeface="Tahoma" panose="020B0604030504040204" pitchFamily="34" charset="0"/>
              </a:rPr>
              <a:t>   b</a:t>
            </a:r>
            <a:r>
              <a:rPr lang="es-ES_tradnl" altLang="es-CO" sz="1800" baseline="-25000" dirty="0">
                <a:latin typeface="Tahoma" panose="020B0604030504040204" pitchFamily="34" charset="0"/>
                <a:cs typeface="Tahoma" panose="020B0604030504040204" pitchFamily="34" charset="0"/>
              </a:rPr>
              <a:t>2</a:t>
            </a:r>
            <a:endParaRPr lang="es-ES_tradnl" altLang="es-CO" sz="1800" baseline="-25000" dirty="0">
              <a:latin typeface="Arial" panose="020B0604020202020204" pitchFamily="34" charset="0"/>
              <a:cs typeface="Times New Roman" panose="02020603050405020304" pitchFamily="18" charset="0"/>
            </a:endParaRPr>
          </a:p>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				.</a:t>
            </a:r>
            <a:endParaRPr lang="es-ES_tradnl" altLang="es-CO" sz="1800" dirty="0">
              <a:latin typeface="Arial" panose="020B0604020202020204" pitchFamily="34" charset="0"/>
              <a:cs typeface="Times New Roman" panose="02020603050405020304" pitchFamily="18" charset="0"/>
            </a:endParaRPr>
          </a:p>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            a</a:t>
            </a:r>
            <a:r>
              <a:rPr lang="es-ES_tradnl" altLang="es-CO" sz="1800" baseline="-25000" dirty="0">
                <a:latin typeface="Tahoma" panose="020B0604030504040204" pitchFamily="34" charset="0"/>
                <a:cs typeface="Tahoma" panose="020B0604030504040204" pitchFamily="34" charset="0"/>
              </a:rPr>
              <a:t>m1</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1</a:t>
            </a:r>
            <a:r>
              <a:rPr lang="es-ES_tradnl" altLang="es-CO" sz="1800" dirty="0">
                <a:latin typeface="Tahoma" panose="020B0604030504040204" pitchFamily="34" charset="0"/>
                <a:cs typeface="Tahoma" panose="020B0604030504040204" pitchFamily="34" charset="0"/>
              </a:rPr>
              <a:t> + a</a:t>
            </a:r>
            <a:r>
              <a:rPr lang="es-ES_tradnl" altLang="es-CO" sz="1800" baseline="-25000" dirty="0">
                <a:latin typeface="Tahoma" panose="020B0604030504040204" pitchFamily="34" charset="0"/>
                <a:cs typeface="Tahoma" panose="020B0604030504040204" pitchFamily="34" charset="0"/>
              </a:rPr>
              <a:t>m2</a:t>
            </a: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2</a:t>
            </a:r>
            <a:r>
              <a:rPr lang="es-ES_tradnl" altLang="es-CO" sz="1800" dirty="0">
                <a:latin typeface="Tahoma" panose="020B0604030504040204" pitchFamily="34" charset="0"/>
                <a:cs typeface="Tahoma" panose="020B0604030504040204" pitchFamily="34" charset="0"/>
              </a:rPr>
              <a:t> +....+ </a:t>
            </a:r>
            <a:r>
              <a:rPr lang="es-ES_tradnl" altLang="es-CO" sz="1800" dirty="0" err="1">
                <a:latin typeface="Tahoma" panose="020B0604030504040204" pitchFamily="34" charset="0"/>
                <a:cs typeface="Tahoma" panose="020B0604030504040204" pitchFamily="34" charset="0"/>
              </a:rPr>
              <a:t>a</a:t>
            </a:r>
            <a:r>
              <a:rPr lang="es-ES_tradnl" altLang="es-CO" sz="1800" baseline="-25000" dirty="0" err="1">
                <a:latin typeface="Tahoma" panose="020B0604030504040204" pitchFamily="34" charset="0"/>
                <a:cs typeface="Tahoma" panose="020B0604030504040204" pitchFamily="34" charset="0"/>
              </a:rPr>
              <a:t>mn</a:t>
            </a:r>
            <a:r>
              <a:rPr lang="es-ES_tradnl" altLang="es-CO" sz="1800" dirty="0" err="1">
                <a:latin typeface="Tahoma" panose="020B0604030504040204" pitchFamily="34" charset="0"/>
                <a:cs typeface="Tahoma" panose="020B0604030504040204" pitchFamily="34" charset="0"/>
              </a:rPr>
              <a:t>x</a:t>
            </a:r>
            <a:r>
              <a:rPr lang="es-ES_tradnl" altLang="es-CO" sz="1800" baseline="-25000" dirty="0" err="1">
                <a:latin typeface="Tahoma" panose="020B0604030504040204" pitchFamily="34" charset="0"/>
                <a:cs typeface="Tahoma" panose="020B0604030504040204" pitchFamily="34" charset="0"/>
              </a:rPr>
              <a:t>n</a:t>
            </a:r>
            <a:r>
              <a:rPr lang="es-ES_tradnl" altLang="es-CO" sz="1800" dirty="0">
                <a:latin typeface="Tahoma" panose="020B0604030504040204" pitchFamily="34" charset="0"/>
                <a:cs typeface="Tahoma" panose="020B0604030504040204" pitchFamily="34" charset="0"/>
              </a:rPr>
              <a:t>       </a:t>
            </a:r>
            <a:r>
              <a:rPr lang="es-ES_tradnl" altLang="es-CO" sz="1800" u="sng" dirty="0">
                <a:latin typeface="Tahoma" panose="020B0604030504040204" pitchFamily="34" charset="0"/>
                <a:cs typeface="Tahoma" panose="020B0604030504040204" pitchFamily="34" charset="0"/>
              </a:rPr>
              <a:t>&lt;</a:t>
            </a:r>
            <a:r>
              <a:rPr lang="es-ES_tradnl" altLang="es-CO" sz="1800" dirty="0">
                <a:latin typeface="Tahoma" panose="020B0604030504040204" pitchFamily="34" charset="0"/>
                <a:cs typeface="Tahoma" panose="020B0604030504040204" pitchFamily="34" charset="0"/>
              </a:rPr>
              <a:t>  </a:t>
            </a:r>
            <a:r>
              <a:rPr lang="es-ES_tradnl" altLang="es-CO" sz="1800" dirty="0" err="1">
                <a:latin typeface="Tahoma" panose="020B0604030504040204" pitchFamily="34" charset="0"/>
                <a:cs typeface="Tahoma" panose="020B0604030504040204" pitchFamily="34" charset="0"/>
              </a:rPr>
              <a:t>b</a:t>
            </a:r>
            <a:r>
              <a:rPr lang="es-ES_tradnl" altLang="es-CO" sz="1800" baseline="-25000" dirty="0" err="1">
                <a:latin typeface="Tahoma" panose="020B0604030504040204" pitchFamily="34" charset="0"/>
                <a:cs typeface="Tahoma" panose="020B0604030504040204" pitchFamily="34" charset="0"/>
              </a:rPr>
              <a:t>m</a:t>
            </a:r>
            <a:endParaRPr lang="es-ES_tradnl" altLang="es-CO" sz="1800" baseline="-25000" dirty="0">
              <a:latin typeface="Arial" panose="020B0604020202020204" pitchFamily="34" charset="0"/>
              <a:cs typeface="Times New Roman" panose="02020603050405020304" pitchFamily="18" charset="0"/>
            </a:endParaRPr>
          </a:p>
        </p:txBody>
      </p:sp>
      <p:sp>
        <p:nvSpPr>
          <p:cNvPr id="6" name="Text Box 3">
            <a:extLst>
              <a:ext uri="{FF2B5EF4-FFF2-40B4-BE49-F238E27FC236}">
                <a16:creationId xmlns:a16="http://schemas.microsoft.com/office/drawing/2014/main" id="{8E0874CF-1F27-374F-BB4F-5594EC1DC5E3}"/>
              </a:ext>
            </a:extLst>
          </p:cNvPr>
          <p:cNvSpPr txBox="1">
            <a:spLocks noChangeArrowheads="1"/>
          </p:cNvSpPr>
          <p:nvPr/>
        </p:nvSpPr>
        <p:spPr bwMode="auto">
          <a:xfrm>
            <a:off x="266701" y="4627197"/>
            <a:ext cx="6845300" cy="784830"/>
          </a:xfrm>
          <a:prstGeom prst="rect">
            <a:avLst/>
          </a:prstGeom>
          <a:solidFill>
            <a:schemeClr val="accent6">
              <a:lumMod val="20000"/>
              <a:lumOff val="80000"/>
            </a:schemeClr>
          </a:solidFill>
          <a:ln>
            <a:noFill/>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hlinkClick r:id="rId4" action="ppaction://hlinksldjump"/>
              </a:rPr>
              <a:t>Restricciones de no negatividad,  el valor de las VD es:  </a:t>
            </a:r>
            <a:endParaRPr lang="es-ES_tradnl" altLang="es-CO" sz="1800" dirty="0">
              <a:latin typeface="Arial" panose="020B0604020202020204" pitchFamily="34" charset="0"/>
              <a:cs typeface="Times New Roman" panose="02020603050405020304" pitchFamily="18" charset="0"/>
            </a:endParaRPr>
          </a:p>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X</a:t>
            </a:r>
            <a:r>
              <a:rPr lang="es-ES_tradnl" altLang="es-CO" sz="1800" baseline="-25000" dirty="0">
                <a:latin typeface="Tahoma" panose="020B0604030504040204" pitchFamily="34" charset="0"/>
                <a:cs typeface="Tahoma" panose="020B0604030504040204" pitchFamily="34" charset="0"/>
              </a:rPr>
              <a:t>1</a:t>
            </a:r>
            <a:r>
              <a:rPr lang="es-ES_tradnl" altLang="es-CO" sz="1800" dirty="0">
                <a:latin typeface="Tahoma" panose="020B0604030504040204" pitchFamily="34" charset="0"/>
                <a:cs typeface="Tahoma" panose="020B0604030504040204" pitchFamily="34" charset="0"/>
              </a:rPr>
              <a:t> </a:t>
            </a:r>
            <a:r>
              <a:rPr lang="es-ES_tradnl" altLang="es-CO" sz="1800" dirty="0">
                <a:latin typeface="Tahoma" panose="020B0604030504040204" pitchFamily="34" charset="0"/>
                <a:cs typeface="Times New Roman" panose="02020603050405020304" pitchFamily="18" charset="0"/>
                <a:sym typeface="Symbol" pitchFamily="2" charset="2"/>
              </a:rPr>
              <a:t></a:t>
            </a:r>
            <a:r>
              <a:rPr lang="es-ES_tradnl" altLang="es-CO" sz="1800" dirty="0">
                <a:latin typeface="Tahoma" panose="020B0604030504040204" pitchFamily="34" charset="0"/>
                <a:cs typeface="Tahoma" panose="020B0604030504040204" pitchFamily="34" charset="0"/>
              </a:rPr>
              <a:t> 0, X</a:t>
            </a:r>
            <a:r>
              <a:rPr lang="es-ES_tradnl" altLang="es-CO" sz="1800" baseline="-25000" dirty="0">
                <a:latin typeface="Tahoma" panose="020B0604030504040204" pitchFamily="34" charset="0"/>
                <a:cs typeface="Tahoma" panose="020B0604030504040204" pitchFamily="34" charset="0"/>
              </a:rPr>
              <a:t>2</a:t>
            </a:r>
            <a:r>
              <a:rPr lang="es-ES_tradnl" altLang="es-CO" sz="1800" dirty="0">
                <a:latin typeface="Tahoma" panose="020B0604030504040204" pitchFamily="34" charset="0"/>
                <a:cs typeface="Tahoma" panose="020B0604030504040204" pitchFamily="34" charset="0"/>
              </a:rPr>
              <a:t> </a:t>
            </a:r>
            <a:r>
              <a:rPr lang="es-ES_tradnl" altLang="es-CO" sz="1800" dirty="0">
                <a:latin typeface="Tahoma" panose="020B0604030504040204" pitchFamily="34" charset="0"/>
                <a:cs typeface="Times New Roman" panose="02020603050405020304" pitchFamily="18" charset="0"/>
                <a:sym typeface="Symbol" pitchFamily="2" charset="2"/>
              </a:rPr>
              <a:t></a:t>
            </a:r>
            <a:r>
              <a:rPr lang="es-ES_tradnl" altLang="es-CO" sz="1800" dirty="0">
                <a:latin typeface="Tahoma" panose="020B0604030504040204" pitchFamily="34" charset="0"/>
                <a:cs typeface="Tahoma" panose="020B0604030504040204" pitchFamily="34" charset="0"/>
              </a:rPr>
              <a:t> 0,     ...,      </a:t>
            </a:r>
            <a:r>
              <a:rPr lang="es-ES_tradnl" altLang="es-CO" sz="1800" dirty="0" err="1">
                <a:latin typeface="Tahoma" panose="020B0604030504040204" pitchFamily="34" charset="0"/>
                <a:cs typeface="Tahoma" panose="020B0604030504040204" pitchFamily="34" charset="0"/>
              </a:rPr>
              <a:t>X</a:t>
            </a:r>
            <a:r>
              <a:rPr lang="es-ES_tradnl" altLang="es-CO" sz="1800" baseline="-25000" dirty="0" err="1">
                <a:latin typeface="Tahoma" panose="020B0604030504040204" pitchFamily="34" charset="0"/>
                <a:cs typeface="Tahoma" panose="020B0604030504040204" pitchFamily="34" charset="0"/>
              </a:rPr>
              <a:t>n</a:t>
            </a:r>
            <a:r>
              <a:rPr lang="es-ES_tradnl" altLang="es-CO" sz="1800" dirty="0">
                <a:latin typeface="Tahoma" panose="020B0604030504040204" pitchFamily="34" charset="0"/>
                <a:cs typeface="Tahoma" panose="020B0604030504040204" pitchFamily="34" charset="0"/>
              </a:rPr>
              <a:t> </a:t>
            </a:r>
            <a:r>
              <a:rPr lang="es-ES_tradnl" altLang="es-CO" sz="1800" dirty="0">
                <a:latin typeface="Tahoma" panose="020B0604030504040204" pitchFamily="34" charset="0"/>
                <a:cs typeface="Times New Roman" panose="02020603050405020304" pitchFamily="18" charset="0"/>
                <a:sym typeface="Symbol" pitchFamily="2" charset="2"/>
              </a:rPr>
              <a:t></a:t>
            </a:r>
            <a:r>
              <a:rPr lang="es-ES_tradnl" altLang="es-CO" sz="1800" dirty="0">
                <a:latin typeface="Tahoma" panose="020B0604030504040204" pitchFamily="34" charset="0"/>
                <a:cs typeface="Tahoma" panose="020B0604030504040204" pitchFamily="34" charset="0"/>
              </a:rPr>
              <a:t> 0</a:t>
            </a:r>
          </a:p>
        </p:txBody>
      </p:sp>
      <p:sp>
        <p:nvSpPr>
          <p:cNvPr id="7" name="Text Box 3">
            <a:extLst>
              <a:ext uri="{FF2B5EF4-FFF2-40B4-BE49-F238E27FC236}">
                <a16:creationId xmlns:a16="http://schemas.microsoft.com/office/drawing/2014/main" id="{54D53493-8B1E-DC43-9FD0-D9AC4F72CA6F}"/>
              </a:ext>
            </a:extLst>
          </p:cNvPr>
          <p:cNvSpPr txBox="1">
            <a:spLocks noChangeArrowheads="1"/>
          </p:cNvSpPr>
          <p:nvPr/>
        </p:nvSpPr>
        <p:spPr bwMode="auto">
          <a:xfrm>
            <a:off x="203202" y="5670491"/>
            <a:ext cx="6299199" cy="3693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eaLnBrk="1" hangingPunct="1">
              <a:spcBef>
                <a:spcPct val="50000"/>
              </a:spcBef>
              <a:buClrTx/>
              <a:buSzTx/>
              <a:buFontTx/>
              <a:buNone/>
            </a:pPr>
            <a:r>
              <a:rPr lang="es-ES_tradnl" altLang="es-CO" sz="1800" dirty="0">
                <a:latin typeface="Tahoma" panose="020B0604030504040204" pitchFamily="34" charset="0"/>
                <a:cs typeface="Tahoma" panose="020B0604030504040204" pitchFamily="34" charset="0"/>
              </a:rPr>
              <a:t>m: recursos.      n:  las actividades</a:t>
            </a:r>
            <a:endParaRPr lang="es-ES_tradnl" altLang="es-CO" sz="1800" dirty="0">
              <a:latin typeface="Arial" panose="020B0604020202020204" pitchFamily="34" charset="0"/>
              <a:cs typeface="Times New Roman" panose="02020603050405020304" pitchFamily="18" charset="0"/>
            </a:endParaRPr>
          </a:p>
        </p:txBody>
      </p:sp>
      <p:sp>
        <p:nvSpPr>
          <p:cNvPr id="8" name="Text Box 3">
            <a:extLst>
              <a:ext uri="{FF2B5EF4-FFF2-40B4-BE49-F238E27FC236}">
                <a16:creationId xmlns:a16="http://schemas.microsoft.com/office/drawing/2014/main" id="{0B31441A-9F4C-594D-8D22-2EF498A16600}"/>
              </a:ext>
            </a:extLst>
          </p:cNvPr>
          <p:cNvSpPr txBox="1">
            <a:spLocks noChangeArrowheads="1"/>
          </p:cNvSpPr>
          <p:nvPr/>
        </p:nvSpPr>
        <p:spPr bwMode="auto">
          <a:xfrm>
            <a:off x="7823200" y="76200"/>
            <a:ext cx="4267200" cy="1241622"/>
          </a:xfrm>
          <a:prstGeom prst="rect">
            <a:avLst/>
          </a:prstGeom>
          <a:solidFill>
            <a:schemeClr val="accent6">
              <a:lumMod val="20000"/>
              <a:lumOff val="80000"/>
            </a:schemeClr>
          </a:solidFill>
          <a:ln w="9525">
            <a:solidFill>
              <a:srgbClr val="000000"/>
            </a:solidFill>
            <a:miter lim="800000"/>
            <a:headEnd/>
            <a:tailEnd/>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a:spcBef>
                <a:spcPct val="0"/>
              </a:spcBef>
              <a:buClrTx/>
              <a:buSzTx/>
              <a:buNone/>
            </a:pPr>
            <a:r>
              <a:rPr lang="es-ES" altLang="es-CO" sz="1467" b="1" dirty="0">
                <a:solidFill>
                  <a:srgbClr val="FF0000"/>
                </a:solidFill>
                <a:latin typeface="Calibri" panose="020F0502020204030204" pitchFamily="34" charset="0"/>
                <a:cs typeface="Tahoma" panose="020B0604030504040204" pitchFamily="34" charset="0"/>
              </a:rPr>
              <a:t>El objetivo </a:t>
            </a:r>
            <a:r>
              <a:rPr lang="es-ES" altLang="es-CO" sz="1467" dirty="0">
                <a:latin typeface="Calibri" panose="020F0502020204030204" pitchFamily="34" charset="0"/>
                <a:cs typeface="Tahoma" panose="020B0604030504040204" pitchFamily="34" charset="0"/>
              </a:rPr>
              <a:t>pretende </a:t>
            </a:r>
            <a:r>
              <a:rPr lang="es-ES" altLang="es-CO" sz="1467" dirty="0">
                <a:solidFill>
                  <a:srgbClr val="FF0000"/>
                </a:solidFill>
                <a:latin typeface="Calibri" panose="020F0502020204030204" pitchFamily="34" charset="0"/>
                <a:cs typeface="Tahoma" panose="020B0604030504040204" pitchFamily="34" charset="0"/>
              </a:rPr>
              <a:t>medir la efectividad </a:t>
            </a:r>
            <a:r>
              <a:rPr lang="es-ES" altLang="es-CO" sz="1467" dirty="0">
                <a:latin typeface="Calibri" panose="020F0502020204030204" pitchFamily="34" charset="0"/>
                <a:cs typeface="Tahoma" panose="020B0604030504040204" pitchFamily="34" charset="0"/>
              </a:rPr>
              <a:t>de las diferentes soluciones factibles que pueden obtenerse y determinar la mejor solución. </a:t>
            </a:r>
            <a:r>
              <a:rPr lang="es-MX" altLang="es-CO" sz="1467" dirty="0">
                <a:latin typeface="Calibri" panose="020F0502020204030204" pitchFamily="34" charset="0"/>
                <a:cs typeface="Tahoma" panose="020B0604030504040204" pitchFamily="34" charset="0"/>
              </a:rPr>
              <a:t>Deberá</a:t>
            </a:r>
            <a:r>
              <a:rPr lang="es-ES" altLang="es-CO" sz="1467" dirty="0">
                <a:latin typeface="Calibri" panose="020F0502020204030204" pitchFamily="34" charset="0"/>
                <a:cs typeface="Tahoma" panose="020B0604030504040204" pitchFamily="34" charset="0"/>
              </a:rPr>
              <a:t> definirse claramente las unidades de medición del objetivo, como dinero, tiempo, etc</a:t>
            </a:r>
            <a:r>
              <a:rPr lang="es-ES" altLang="es-CO" sz="1600" dirty="0">
                <a:latin typeface="Calibri" panose="020F0502020204030204" pitchFamily="34" charset="0"/>
                <a:cs typeface="Tahoma" panose="020B0604030504040204" pitchFamily="34" charset="0"/>
              </a:rPr>
              <a:t>.</a:t>
            </a:r>
            <a:r>
              <a:rPr lang="es-ES" altLang="es-CO" sz="1600" dirty="0">
                <a:latin typeface="Calibri" panose="020F0502020204030204" pitchFamily="34" charset="0"/>
              </a:rPr>
              <a:t> OJO UNIDADES</a:t>
            </a:r>
          </a:p>
        </p:txBody>
      </p:sp>
      <p:sp>
        <p:nvSpPr>
          <p:cNvPr id="9" name="Text Box 3">
            <a:extLst>
              <a:ext uri="{FF2B5EF4-FFF2-40B4-BE49-F238E27FC236}">
                <a16:creationId xmlns:a16="http://schemas.microsoft.com/office/drawing/2014/main" id="{A833E4FC-F07A-184C-B90C-5FF98CA46C3F}"/>
              </a:ext>
            </a:extLst>
          </p:cNvPr>
          <p:cNvSpPr txBox="1">
            <a:spLocks noChangeArrowheads="1"/>
          </p:cNvSpPr>
          <p:nvPr/>
        </p:nvSpPr>
        <p:spPr bwMode="auto">
          <a:xfrm>
            <a:off x="7823200" y="1295401"/>
            <a:ext cx="4267200" cy="1015856"/>
          </a:xfrm>
          <a:prstGeom prst="rect">
            <a:avLst/>
          </a:prstGeom>
          <a:solidFill>
            <a:schemeClr val="accent6">
              <a:lumMod val="20000"/>
              <a:lumOff val="80000"/>
            </a:schemeClr>
          </a:solidFill>
          <a:ln w="9525">
            <a:solidFill>
              <a:srgbClr val="000000"/>
            </a:solidFill>
            <a:miter lim="800000"/>
            <a:headEnd/>
            <a:tailEnd/>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a:spcBef>
                <a:spcPct val="0"/>
              </a:spcBef>
              <a:buClrTx/>
              <a:buSzTx/>
              <a:buNone/>
            </a:pPr>
            <a:r>
              <a:rPr lang="es-ES" sz="1600" dirty="0">
                <a:solidFill>
                  <a:srgbClr val="FF0000"/>
                </a:solidFill>
                <a:latin typeface="Times New Roman" panose="02020603050405020304" pitchFamily="18" charset="0"/>
                <a:cs typeface="Times New Roman" panose="02020603050405020304" pitchFamily="18" charset="0"/>
              </a:rPr>
              <a:t>VD: </a:t>
            </a:r>
            <a:r>
              <a:rPr lang="es-ES" sz="1467" dirty="0">
                <a:latin typeface="Times New Roman" panose="02020603050405020304" pitchFamily="18" charset="0"/>
                <a:cs typeface="Times New Roman" panose="02020603050405020304" pitchFamily="18" charset="0"/>
              </a:rPr>
              <a:t>Son las incógnitas del problema y consisten en los niveles de todas actividades que pueden llevarse a cabo en el problema a formular. Estas pueden ser de tantos tipos diferentes como sea necesario.</a:t>
            </a:r>
            <a:endParaRPr lang="es-ES" altLang="es-CO" sz="1600" dirty="0">
              <a:latin typeface="Calibri" panose="020F0502020204030204" pitchFamily="34" charset="0"/>
            </a:endParaRPr>
          </a:p>
        </p:txBody>
      </p:sp>
      <p:sp>
        <p:nvSpPr>
          <p:cNvPr id="10" name="Text Box 3">
            <a:extLst>
              <a:ext uri="{FF2B5EF4-FFF2-40B4-BE49-F238E27FC236}">
                <a16:creationId xmlns:a16="http://schemas.microsoft.com/office/drawing/2014/main" id="{0204C0E5-1FD1-CD41-AF26-8723FD8DD680}"/>
              </a:ext>
            </a:extLst>
          </p:cNvPr>
          <p:cNvSpPr txBox="1">
            <a:spLocks noChangeArrowheads="1"/>
          </p:cNvSpPr>
          <p:nvPr/>
        </p:nvSpPr>
        <p:spPr bwMode="auto">
          <a:xfrm>
            <a:off x="6096000" y="2514601"/>
            <a:ext cx="5994400" cy="4036426"/>
          </a:xfrm>
          <a:prstGeom prst="rect">
            <a:avLst/>
          </a:prstGeom>
          <a:solidFill>
            <a:srgbClr val="FFFF00"/>
          </a:solidFill>
          <a:ln w="9525">
            <a:solidFill>
              <a:srgbClr val="000000"/>
            </a:solidFill>
            <a:miter lim="800000"/>
            <a:headEnd/>
            <a:tailEnd/>
          </a:ln>
        </p:spPr>
        <p:txBody>
          <a:bodyPr wrap="square">
            <a:spAutoFit/>
          </a:bodyPr>
          <a:lstStyle>
            <a:lvl1pPr>
              <a:spcBef>
                <a:spcPct val="20000"/>
              </a:spcBef>
              <a:buClr>
                <a:schemeClr val="accent1"/>
              </a:buClr>
              <a:buSzPct val="85000"/>
              <a:buFont typeface="Wingdings 2" pitchFamily="2" charset="2"/>
              <a:buChar char=""/>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itchFamily="2" charset="2"/>
              <a:buChar char=""/>
              <a:defRPr sz="2200">
                <a:solidFill>
                  <a:schemeClr val="tx2"/>
                </a:solidFill>
                <a:latin typeface="Georgia" panose="02040502050405020303" pitchFamily="18" charset="0"/>
              </a:defRPr>
            </a:lvl2pPr>
            <a:lvl3pPr marL="1143000" indent="-228600">
              <a:spcBef>
                <a:spcPct val="20000"/>
              </a:spcBef>
              <a:buClr>
                <a:srgbClr val="9BBB59"/>
              </a:buClr>
              <a:buSzPct val="75000"/>
              <a:buFont typeface="Wingdings 2" pitchFamily="2" charset="2"/>
              <a:buChar char=""/>
              <a:defRPr sz="2000">
                <a:solidFill>
                  <a:schemeClr val="tx1"/>
                </a:solidFill>
                <a:latin typeface="Georgia" panose="02040502050405020303" pitchFamily="18" charset="0"/>
              </a:defRPr>
            </a:lvl3pPr>
            <a:lvl4pPr marL="1600200" indent="-228600">
              <a:spcBef>
                <a:spcPct val="20000"/>
              </a:spcBef>
              <a:buClr>
                <a:srgbClr val="8064A2"/>
              </a:buClr>
              <a:buSzPct val="70000"/>
              <a:buFont typeface="Wingdings" pitchFamily="2" charset="2"/>
              <a:buChar char=""/>
              <a:defRPr sz="2000">
                <a:solidFill>
                  <a:schemeClr val="tx2"/>
                </a:solidFill>
                <a:latin typeface="Georgia" panose="02040502050405020303" pitchFamily="18" charset="0"/>
              </a:defRPr>
            </a:lvl4pPr>
            <a:lvl5pPr marL="2057400" indent="-228600">
              <a:spcBef>
                <a:spcPct val="20000"/>
              </a:spcBef>
              <a:buClr>
                <a:srgbClr val="4BACC6"/>
              </a:buClr>
              <a:buChar char="•"/>
              <a:defRPr sz="2000">
                <a:solidFill>
                  <a:schemeClr val="tx1"/>
                </a:solidFill>
                <a:latin typeface="Georgia" panose="02040502050405020303" pitchFamily="18" charset="0"/>
              </a:defRPr>
            </a:lvl5pPr>
            <a:lvl6pPr marL="25146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6pPr>
            <a:lvl7pPr marL="29718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7pPr>
            <a:lvl8pPr marL="34290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8pPr>
            <a:lvl9pPr marL="3886200" indent="-228600" eaLnBrk="0" fontAlgn="base" hangingPunct="0">
              <a:spcBef>
                <a:spcPct val="20000"/>
              </a:spcBef>
              <a:spcAft>
                <a:spcPct val="0"/>
              </a:spcAft>
              <a:buClr>
                <a:srgbClr val="4BACC6"/>
              </a:buClr>
              <a:buChar char="•"/>
              <a:defRPr sz="2000">
                <a:solidFill>
                  <a:schemeClr val="tx1"/>
                </a:solidFill>
                <a:latin typeface="Georgia" panose="02040502050405020303" pitchFamily="18" charset="0"/>
              </a:defRPr>
            </a:lvl9pPr>
          </a:lstStyle>
          <a:p>
            <a:pPr algn="just">
              <a:lnSpc>
                <a:spcPct val="110000"/>
              </a:lnSpc>
              <a:spcBef>
                <a:spcPct val="0"/>
              </a:spcBef>
              <a:buClrTx/>
              <a:buSzTx/>
              <a:buNone/>
            </a:pPr>
            <a:r>
              <a:rPr lang="es-ES" altLang="es-CO" sz="1333" dirty="0">
                <a:solidFill>
                  <a:srgbClr val="FF0000"/>
                </a:solidFill>
                <a:latin typeface="Calibri" panose="020F0502020204030204" pitchFamily="34" charset="0"/>
                <a:cs typeface="Tahoma" panose="020B0604030504040204" pitchFamily="34" charset="0"/>
              </a:rPr>
              <a:t>LIMITACIONES O RESTRICCIONES ESTRUCTURALES O FUNCIONALES</a:t>
            </a:r>
            <a:r>
              <a:rPr lang="es-ES" altLang="es-CO" sz="1400" dirty="0">
                <a:solidFill>
                  <a:srgbClr val="FF0000"/>
                </a:solidFill>
                <a:latin typeface="Calibri" panose="020F0502020204030204" pitchFamily="34" charset="0"/>
                <a:cs typeface="Tahoma" panose="020B0604030504040204" pitchFamily="34" charset="0"/>
              </a:rPr>
              <a:t> </a:t>
            </a:r>
          </a:p>
          <a:p>
            <a:pPr marL="228594" indent="-228594" algn="just">
              <a:lnSpc>
                <a:spcPct val="110000"/>
              </a:lnSpc>
              <a:spcBef>
                <a:spcPct val="0"/>
              </a:spcBef>
              <a:buClrTx/>
              <a:buSzTx/>
            </a:pPr>
            <a:r>
              <a:rPr lang="es-ES" altLang="es-CO" sz="1467" dirty="0">
                <a:latin typeface="Calibri" panose="020F0502020204030204" pitchFamily="34" charset="0"/>
                <a:cs typeface="Tahoma" panose="020B0604030504040204" pitchFamily="34" charset="0"/>
              </a:rPr>
              <a:t>Son diferentes requisitos que debe cumplir cualquier solución para que pueda llevarse a cabo. Son las q limitan los valores de los niveles de las diferentes actividades (variables). Las restricciones más comunes son:</a:t>
            </a:r>
            <a:endParaRPr lang="es-ES" altLang="es-CO" sz="1467" dirty="0">
              <a:latin typeface="Calibri" panose="020F0502020204030204" pitchFamily="34" charset="0"/>
              <a:cs typeface="Times New Roman" panose="02020603050405020304" pitchFamily="18" charset="0"/>
            </a:endParaRPr>
          </a:p>
          <a:p>
            <a:pPr marL="228594" indent="-228594" algn="just">
              <a:lnSpc>
                <a:spcPct val="110000"/>
              </a:lnSpc>
              <a:spcBef>
                <a:spcPct val="0"/>
              </a:spcBef>
              <a:buClrTx/>
              <a:buSzTx/>
            </a:pPr>
            <a:r>
              <a:rPr lang="es-ES" altLang="es-CO" sz="1467" b="1" i="1" dirty="0">
                <a:latin typeface="Times New Roman" panose="02020603050405020304" pitchFamily="18" charset="0"/>
                <a:cs typeface="Times New Roman" panose="02020603050405020304" pitchFamily="18" charset="0"/>
              </a:rPr>
              <a:t>Restricciones de capacidad.</a:t>
            </a:r>
            <a:r>
              <a:rPr lang="es-ES" altLang="es-CO" sz="1467" dirty="0">
                <a:latin typeface="Times New Roman" panose="02020603050405020304" pitchFamily="18" charset="0"/>
                <a:cs typeface="Times New Roman" panose="02020603050405020304" pitchFamily="18" charset="0"/>
              </a:rPr>
              <a:t> Limitan el valor de las variables debido a la disponibilidad de horas-hombre, horas-máquina, espacio, etc. </a:t>
            </a:r>
          </a:p>
          <a:p>
            <a:pPr marL="228594" indent="-228594" algn="just">
              <a:lnSpc>
                <a:spcPct val="110000"/>
              </a:lnSpc>
              <a:spcBef>
                <a:spcPct val="0"/>
              </a:spcBef>
              <a:buClrTx/>
              <a:buSzTx/>
            </a:pPr>
            <a:r>
              <a:rPr lang="es-ES" altLang="es-CO" sz="1467" b="1" i="1" dirty="0">
                <a:latin typeface="Times New Roman" panose="02020603050405020304" pitchFamily="18" charset="0"/>
                <a:cs typeface="Times New Roman" panose="02020603050405020304" pitchFamily="18" charset="0"/>
              </a:rPr>
              <a:t>Restricciones de mercado. </a:t>
            </a:r>
            <a:r>
              <a:rPr lang="es-ES" altLang="es-CO" sz="1467" dirty="0">
                <a:latin typeface="Times New Roman" panose="02020603050405020304" pitchFamily="18" charset="0"/>
                <a:cs typeface="Times New Roman" panose="02020603050405020304" pitchFamily="18" charset="0"/>
              </a:rPr>
              <a:t>Surgen de los valores máximos y/o mínimos de la demanda o el uso del producto o actividad a realizar.</a:t>
            </a:r>
          </a:p>
          <a:p>
            <a:pPr marL="228594" indent="-228594" algn="just">
              <a:lnSpc>
                <a:spcPct val="110000"/>
              </a:lnSpc>
              <a:spcBef>
                <a:spcPct val="0"/>
              </a:spcBef>
              <a:buClrTx/>
              <a:buSzTx/>
            </a:pPr>
            <a:r>
              <a:rPr lang="es-ES" altLang="es-CO" sz="1467" b="1" i="1" dirty="0">
                <a:latin typeface="Times New Roman" panose="02020603050405020304" pitchFamily="18" charset="0"/>
                <a:cs typeface="Times New Roman" panose="02020603050405020304" pitchFamily="18" charset="0"/>
              </a:rPr>
              <a:t>Restricciones de entradas. </a:t>
            </a:r>
            <a:r>
              <a:rPr lang="es-ES" altLang="es-CO" sz="1467" dirty="0">
                <a:latin typeface="Times New Roman" panose="02020603050405020304" pitchFamily="18" charset="0"/>
                <a:cs typeface="Times New Roman" panose="02020603050405020304" pitchFamily="18" charset="0"/>
              </a:rPr>
              <a:t>Son limitantes debido a la escasez de materias primas, mano de obra, dinero, etc.</a:t>
            </a:r>
          </a:p>
          <a:p>
            <a:pPr marL="228594" indent="-228594" algn="just">
              <a:lnSpc>
                <a:spcPct val="110000"/>
              </a:lnSpc>
              <a:spcBef>
                <a:spcPct val="0"/>
              </a:spcBef>
              <a:buClrTx/>
              <a:buSzTx/>
            </a:pPr>
            <a:r>
              <a:rPr lang="es-ES" altLang="es-CO" sz="1467" b="1" i="1" dirty="0">
                <a:latin typeface="Times New Roman" panose="02020603050405020304" pitchFamily="18" charset="0"/>
                <a:cs typeface="Times New Roman" panose="02020603050405020304" pitchFamily="18" charset="0"/>
              </a:rPr>
              <a:t>Restricciones de calidad.</a:t>
            </a:r>
            <a:r>
              <a:rPr lang="es-ES" altLang="es-CO" sz="1467" dirty="0">
                <a:latin typeface="Times New Roman" panose="02020603050405020304" pitchFamily="18" charset="0"/>
                <a:cs typeface="Times New Roman" panose="02020603050405020304" pitchFamily="18" charset="0"/>
              </a:rPr>
              <a:t> Son las restricciones que limitan las mezclas de ingredientes, definiendo usualmente la calidad de los artículos a manufacturar, mezcla de ingredientes, etc.</a:t>
            </a:r>
          </a:p>
          <a:p>
            <a:pPr marL="228594" indent="-228594" algn="just">
              <a:lnSpc>
                <a:spcPct val="110000"/>
              </a:lnSpc>
              <a:spcBef>
                <a:spcPct val="0"/>
              </a:spcBef>
              <a:buClrTx/>
              <a:buSzTx/>
            </a:pPr>
            <a:r>
              <a:rPr lang="es-ES" altLang="es-CO" sz="1467" b="1" i="1" dirty="0">
                <a:latin typeface="Times New Roman" panose="02020603050405020304" pitchFamily="18" charset="0"/>
                <a:cs typeface="Times New Roman" panose="02020603050405020304" pitchFamily="18" charset="0"/>
              </a:rPr>
              <a:t>Restricciones de balance de materiales. </a:t>
            </a:r>
            <a:r>
              <a:rPr lang="es-ES" altLang="es-CO" sz="1467" dirty="0">
                <a:latin typeface="Times New Roman" panose="02020603050405020304" pitchFamily="18" charset="0"/>
                <a:cs typeface="Times New Roman" panose="02020603050405020304" pitchFamily="18" charset="0"/>
              </a:rPr>
              <a:t>Estos son las restricciones que definen las salidas de un proceso en función de las entradas, tomando en cuenta generalmente cierto porcentaje de merma o desperdicio.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childTnLst>
                                    <p:set>
                                      <p:cBhvr>
                                        <p:cTn id="56" dur="1" fill="hold">
                                          <p:stCondLst>
                                            <p:cond delay="0"/>
                                          </p:stCondLst>
                                        </p:cTn>
                                        <p:tgtEl>
                                          <p:spTgt spid="10">
                                            <p:bg/>
                                          </p:spTgt>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10">
                                            <p:txEl>
                                              <p:pRg st="3" end="3"/>
                                            </p:txEl>
                                          </p:spTgt>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10">
                                            <p:txEl>
                                              <p:pRg st="4" end="4"/>
                                            </p:txEl>
                                          </p:spTgt>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10">
                                            <p:txEl>
                                              <p:pRg st="5" end="5"/>
                                            </p:txEl>
                                          </p:spTgt>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 grpId="0"/>
      <p:bldP spid="32770" grpId="0" animBg="1"/>
      <p:bldP spid="5" grpId="0" animBg="1"/>
      <p:bldP spid="6" grpId="0" animBg="1"/>
      <p:bldP spid="7" grpId="0" animBg="1"/>
      <p:bldP spid="8" grpId="0" animBg="1"/>
      <p:bldP spid="9" grpId="0" animBg="1"/>
      <p:bldP spid="10" grpId="0" animBg="1"/>
      <p:bldP spid="10" grpId="1" uiExpand="1" build="allAtOnce"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
            <a:extLst>
              <a:ext uri="{FF2B5EF4-FFF2-40B4-BE49-F238E27FC236}">
                <a16:creationId xmlns:a16="http://schemas.microsoft.com/office/drawing/2014/main" id="{AADA96AF-DE21-40D4-9775-3B2AD53C1E00}"/>
              </a:ext>
            </a:extLst>
          </p:cNvPr>
          <p:cNvSpPr/>
          <p:nvPr/>
        </p:nvSpPr>
        <p:spPr bwMode="auto">
          <a:xfrm>
            <a:off x="1" y="1"/>
            <a:ext cx="8026399" cy="6843473"/>
          </a:xfrm>
          <a:prstGeom prst="rect">
            <a:avLst/>
          </a:prstGeom>
          <a:solidFill>
            <a:schemeClr val="accent3"/>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3129F3E0-0558-4DBF-8E01-C4ECE01A8985}"/>
              </a:ext>
            </a:extLst>
          </p:cNvPr>
          <p:cNvSpPr txBox="1"/>
          <p:nvPr/>
        </p:nvSpPr>
        <p:spPr>
          <a:xfrm>
            <a:off x="304800" y="542073"/>
            <a:ext cx="10363200" cy="748988"/>
          </a:xfrm>
          <a:prstGeom prst="rect">
            <a:avLst/>
          </a:prstGeom>
          <a:noFill/>
        </p:spPr>
        <p:txBody>
          <a:bodyPr wrap="square">
            <a:spAutoFit/>
          </a:bodyPr>
          <a:lstStyle/>
          <a:p>
            <a:r>
              <a:rPr lang="es-MX" sz="4267" dirty="0">
                <a:latin typeface="Ancizar Sans Black" panose="020B0A02040300000003" pitchFamily="34" charset="0"/>
              </a:rPr>
              <a:t>1.2 Ejemplo #1</a:t>
            </a:r>
          </a:p>
        </p:txBody>
      </p:sp>
      <p:sp>
        <p:nvSpPr>
          <p:cNvPr id="21" name="CuadroTexto 20">
            <a:extLst>
              <a:ext uri="{FF2B5EF4-FFF2-40B4-BE49-F238E27FC236}">
                <a16:creationId xmlns:a16="http://schemas.microsoft.com/office/drawing/2014/main" id="{E8478963-D2FF-4BDF-8CDA-BE081FBAD4A6}"/>
              </a:ext>
            </a:extLst>
          </p:cNvPr>
          <p:cNvSpPr txBox="1"/>
          <p:nvPr/>
        </p:nvSpPr>
        <p:spPr>
          <a:xfrm>
            <a:off x="304801" y="1394709"/>
            <a:ext cx="7607300" cy="4402167"/>
          </a:xfrm>
          <a:prstGeom prst="rect">
            <a:avLst/>
          </a:prstGeom>
          <a:noFill/>
        </p:spPr>
        <p:txBody>
          <a:bodyPr wrap="square">
            <a:spAutoFit/>
          </a:bodyPr>
          <a:lstStyle/>
          <a:p>
            <a:pPr algn="just"/>
            <a:r>
              <a:rPr lang="es-ES" sz="1867" dirty="0"/>
              <a:t>Una juguetería fabrica </a:t>
            </a:r>
            <a:r>
              <a:rPr lang="es-ES" sz="1867" dirty="0">
                <a:solidFill>
                  <a:srgbClr val="FF0000"/>
                </a:solidFill>
              </a:rPr>
              <a:t>dos tipos de juguetes </a:t>
            </a:r>
            <a:r>
              <a:rPr lang="es-ES" sz="1867" dirty="0"/>
              <a:t>de madera: </a:t>
            </a:r>
            <a:r>
              <a:rPr lang="es-ES" sz="1867" dirty="0">
                <a:solidFill>
                  <a:srgbClr val="FF0000"/>
                </a:solidFill>
              </a:rPr>
              <a:t>soldados y trenes</a:t>
            </a:r>
            <a:r>
              <a:rPr lang="es-ES" sz="1867" dirty="0"/>
              <a:t>. Un soldado se vende en </a:t>
            </a:r>
            <a:r>
              <a:rPr lang="es-ES" sz="1867" dirty="0">
                <a:solidFill>
                  <a:srgbClr val="C00000"/>
                </a:solidFill>
              </a:rPr>
              <a:t>27 </a:t>
            </a:r>
            <a:r>
              <a:rPr lang="es-ES" sz="1867" dirty="0"/>
              <a:t>dólares y requiere </a:t>
            </a:r>
            <a:r>
              <a:rPr lang="es-ES" sz="1867" dirty="0">
                <a:solidFill>
                  <a:srgbClr val="C00000"/>
                </a:solidFill>
              </a:rPr>
              <a:t>10 </a:t>
            </a:r>
            <a:r>
              <a:rPr lang="es-ES" sz="1867" dirty="0"/>
              <a:t>dólares de materia prima. Cada soldado que se fabrica incrementa la mano de obra variable y los costos globales de la juguetería en </a:t>
            </a:r>
            <a:r>
              <a:rPr lang="es-ES" sz="1867" dirty="0">
                <a:solidFill>
                  <a:srgbClr val="C00000"/>
                </a:solidFill>
              </a:rPr>
              <a:t>14 </a:t>
            </a:r>
            <a:r>
              <a:rPr lang="es-ES" sz="1867" dirty="0"/>
              <a:t>dólares. Un tren se vende en </a:t>
            </a:r>
            <a:r>
              <a:rPr lang="es-ES" sz="1867" dirty="0">
                <a:solidFill>
                  <a:srgbClr val="C00000"/>
                </a:solidFill>
              </a:rPr>
              <a:t>21</a:t>
            </a:r>
            <a:r>
              <a:rPr lang="es-ES" sz="1867" dirty="0"/>
              <a:t> dólares y utiliza </a:t>
            </a:r>
            <a:r>
              <a:rPr lang="es-ES" sz="1867" dirty="0">
                <a:solidFill>
                  <a:srgbClr val="C00000"/>
                </a:solidFill>
              </a:rPr>
              <a:t>9 </a:t>
            </a:r>
            <a:r>
              <a:rPr lang="es-ES" sz="1867" dirty="0"/>
              <a:t>dólares de su valor en materia prima. Todos los trenes fabricados aumentan la mano de obra variable y los costos globales en </a:t>
            </a:r>
            <a:r>
              <a:rPr lang="es-ES" sz="1867" dirty="0">
                <a:solidFill>
                  <a:srgbClr val="C00000"/>
                </a:solidFill>
              </a:rPr>
              <a:t>10</a:t>
            </a:r>
            <a:r>
              <a:rPr lang="es-ES" sz="1867" dirty="0"/>
              <a:t> dólares. </a:t>
            </a:r>
          </a:p>
          <a:p>
            <a:pPr algn="just"/>
            <a:r>
              <a:rPr lang="es-ES" sz="1867" dirty="0"/>
              <a:t>Se requiere </a:t>
            </a:r>
            <a:r>
              <a:rPr lang="es-ES" sz="1867" dirty="0">
                <a:solidFill>
                  <a:srgbClr val="C00000"/>
                </a:solidFill>
              </a:rPr>
              <a:t>dos tipos de mano de obra especializada</a:t>
            </a:r>
            <a:r>
              <a:rPr lang="es-ES" sz="1867" dirty="0"/>
              <a:t>: carpintería y acabados. Un soldado necesita </a:t>
            </a:r>
            <a:r>
              <a:rPr lang="es-ES" sz="1867" dirty="0">
                <a:solidFill>
                  <a:srgbClr val="C00000"/>
                </a:solidFill>
              </a:rPr>
              <a:t>2 </a:t>
            </a:r>
            <a:r>
              <a:rPr lang="es-ES" sz="1867" dirty="0"/>
              <a:t>horas de trabajo de acabado y </a:t>
            </a:r>
            <a:r>
              <a:rPr lang="es-ES" sz="1867" dirty="0">
                <a:solidFill>
                  <a:srgbClr val="C00000"/>
                </a:solidFill>
              </a:rPr>
              <a:t>1</a:t>
            </a:r>
            <a:r>
              <a:rPr lang="es-ES" sz="1867" dirty="0"/>
              <a:t> hora de carpintería. Un tren requiere </a:t>
            </a:r>
            <a:r>
              <a:rPr lang="es-ES" sz="1867" dirty="0">
                <a:solidFill>
                  <a:srgbClr val="C00000"/>
                </a:solidFill>
              </a:rPr>
              <a:t>1</a:t>
            </a:r>
            <a:r>
              <a:rPr lang="es-ES" sz="1867" dirty="0"/>
              <a:t> hora de acabado y </a:t>
            </a:r>
            <a:r>
              <a:rPr lang="es-ES" sz="1867" dirty="0">
                <a:solidFill>
                  <a:srgbClr val="C00000"/>
                </a:solidFill>
              </a:rPr>
              <a:t>1</a:t>
            </a:r>
            <a:r>
              <a:rPr lang="es-ES" sz="1867" dirty="0"/>
              <a:t> hora de carpintería. Se consigue todo la materia prima necesaria, pero sólo tiene </a:t>
            </a:r>
            <a:r>
              <a:rPr lang="es-ES" sz="1867" dirty="0">
                <a:solidFill>
                  <a:srgbClr val="C00000"/>
                </a:solidFill>
              </a:rPr>
              <a:t>100</a:t>
            </a:r>
            <a:r>
              <a:rPr lang="es-ES" sz="1867" dirty="0"/>
              <a:t> horas de trabajo de acabado y </a:t>
            </a:r>
            <a:r>
              <a:rPr lang="es-ES" sz="1867" dirty="0">
                <a:solidFill>
                  <a:srgbClr val="C00000"/>
                </a:solidFill>
              </a:rPr>
              <a:t>80</a:t>
            </a:r>
            <a:r>
              <a:rPr lang="es-ES" sz="1867" dirty="0"/>
              <a:t> horas de carpintería. La demanda de trenes es ilimitada, pero se venden cuando mucho </a:t>
            </a:r>
            <a:r>
              <a:rPr lang="es-ES" sz="1867" dirty="0">
                <a:solidFill>
                  <a:srgbClr val="C00000"/>
                </a:solidFill>
              </a:rPr>
              <a:t>40</a:t>
            </a:r>
            <a:r>
              <a:rPr lang="es-ES" sz="1867" dirty="0"/>
              <a:t> soldados por semana. La juguetería desea maximizar las utilidades semanales. </a:t>
            </a:r>
          </a:p>
          <a:p>
            <a:pPr algn="just"/>
            <a:r>
              <a:rPr lang="es-ES" sz="1867" dirty="0"/>
              <a:t>Diseñe un modelo matemático para la situación de la juguetería.</a:t>
            </a:r>
          </a:p>
        </p:txBody>
      </p:sp>
      <p:pic>
        <p:nvPicPr>
          <p:cNvPr id="1026" name="Picture 2" descr="Muñeco de madera. Juguete con imanes articulado - Fieito">
            <a:extLst>
              <a:ext uri="{FF2B5EF4-FFF2-40B4-BE49-F238E27FC236}">
                <a16:creationId xmlns:a16="http://schemas.microsoft.com/office/drawing/2014/main" id="{FDBF4151-95A6-44D0-8F6C-E088313B353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949" b="99757" l="27333" r="86500">
                        <a14:foregroundMark x1="39667" y1="22628" x2="39667" y2="22628"/>
                        <a14:foregroundMark x1="32833" y1="20195" x2="55333" y2="19951"/>
                        <a14:foregroundMark x1="55333" y1="19951" x2="78333" y2="23601"/>
                        <a14:foregroundMark x1="78333" y1="23601" x2="82667" y2="27981"/>
                        <a14:foregroundMark x1="81167" y1="73966" x2="76500" y2="99027"/>
                        <a14:foregroundMark x1="76500" y1="99027" x2="42167" y2="93187"/>
                        <a14:foregroundMark x1="42167" y1="93187" x2="32500" y2="61557"/>
                        <a14:foregroundMark x1="32500" y1="61557" x2="34167" y2="36010"/>
                        <a14:foregroundMark x1="34167" y1="36010" x2="48500" y2="27251"/>
                        <a14:foregroundMark x1="48500" y1="27251" x2="49167" y2="31387"/>
                        <a14:foregroundMark x1="77833" y1="68370" x2="69167" y2="54015"/>
                        <a14:foregroundMark x1="69167" y1="54015" x2="83500" y2="52555"/>
                        <a14:foregroundMark x1="83500" y1="52555" x2="71000" y2="35523"/>
                        <a14:foregroundMark x1="71000" y1="35523" x2="63000" y2="36010"/>
                        <a14:foregroundMark x1="81000" y1="82968" x2="63500" y2="68127"/>
                        <a14:foregroundMark x1="63500" y1="68127" x2="77500" y2="89538"/>
                        <a14:foregroundMark x1="77500" y1="89538" x2="58500" y2="95620"/>
                        <a14:foregroundMark x1="58500" y1="95620" x2="50833" y2="74696"/>
                        <a14:foregroundMark x1="50833" y1="74696" x2="45833" y2="95377"/>
                        <a14:foregroundMark x1="45833" y1="95377" x2="33167" y2="86131"/>
                        <a14:foregroundMark x1="33167" y1="86131" x2="25500" y2="60584"/>
                        <a14:foregroundMark x1="25500" y1="60584" x2="29667" y2="17032"/>
                        <a14:foregroundMark x1="29667" y1="17032" x2="47333" y2="16058"/>
                        <a14:foregroundMark x1="47333" y1="16058" x2="83833" y2="16788"/>
                        <a14:foregroundMark x1="83833" y1="16788" x2="82500" y2="95620"/>
                        <a14:foregroundMark x1="82500" y1="95620" x2="82500" y2="95620"/>
                        <a14:foregroundMark x1="82667" y1="97324" x2="45333" y2="99513"/>
                        <a14:foregroundMark x1="45333" y1="99513" x2="31167" y2="94161"/>
                        <a14:foregroundMark x1="31167" y1="94161" x2="56833" y2="97324"/>
                        <a14:foregroundMark x1="29333" y1="98297" x2="30833" y2="33820"/>
                        <a14:foregroundMark x1="28000" y1="97080" x2="28833" y2="74696"/>
                        <a14:foregroundMark x1="28833" y1="74696" x2="28333" y2="72506"/>
                        <a14:foregroundMark x1="32000" y1="14599" x2="28000" y2="27737"/>
                        <a14:foregroundMark x1="30000" y1="13139" x2="73000" y2="14599"/>
                        <a14:foregroundMark x1="73000" y1="14599" x2="85000" y2="19951"/>
                        <a14:foregroundMark x1="85000" y1="19951" x2="84667" y2="95620"/>
                        <a14:foregroundMark x1="86167" y1="99513" x2="86833" y2="28224"/>
                        <a14:foregroundMark x1="86833" y1="28224" x2="78667" y2="13625"/>
                        <a14:foregroundMark x1="78667" y1="13625" x2="34333" y2="12409"/>
                        <a14:foregroundMark x1="34333" y1="12409" x2="28000" y2="26277"/>
                        <a14:foregroundMark x1="84500" y1="13139" x2="84500" y2="13139"/>
                        <a14:foregroundMark x1="85667" y1="15815" x2="85667" y2="15815"/>
                        <a14:foregroundMark x1="85667" y1="12409" x2="85667" y2="12409"/>
                        <a14:foregroundMark x1="29833" y1="13869" x2="29833" y2="13869"/>
                        <a14:foregroundMark x1="27500" y1="18735" x2="28500" y2="18735"/>
                        <a14:foregroundMark x1="27833" y1="14355" x2="27833" y2="14355"/>
                        <a14:foregroundMark x1="45333" y1="63504" x2="45333" y2="63504"/>
                        <a14:foregroundMark x1="48167" y1="51582" x2="48167" y2="51582"/>
                        <a14:foregroundMark x1="27500" y1="77129" x2="27500" y2="77129"/>
                        <a14:foregroundMark x1="81000" y1="14355" x2="85000" y2="13139"/>
                        <a14:foregroundMark x1="85500" y1="17518" x2="86167" y2="27251"/>
                        <a14:foregroundMark x1="85167" y1="12165" x2="27500" y2="11436"/>
                        <a14:foregroundMark x1="86167" y1="10949" x2="86500" y2="25547"/>
                        <a14:foregroundMark x1="27833" y1="81509" x2="27833" y2="99757"/>
                        <a14:foregroundMark x1="27333" y1="20438" x2="27833" y2="35523"/>
                      </a14:backgroundRemoval>
                    </a14:imgEffect>
                  </a14:imgLayer>
                </a14:imgProps>
              </a:ext>
              <a:ext uri="{28A0092B-C50C-407E-A947-70E740481C1C}">
                <a14:useLocalDpi xmlns:a14="http://schemas.microsoft.com/office/drawing/2010/main" val="0"/>
              </a:ext>
            </a:extLst>
          </a:blip>
          <a:srcRect l="27333" t="11070" r="13334"/>
          <a:stretch/>
        </p:blipFill>
        <p:spPr bwMode="auto">
          <a:xfrm>
            <a:off x="8026400" y="1359874"/>
            <a:ext cx="3048000" cy="3129337"/>
          </a:xfrm>
          <a:prstGeom prst="snip2DiagRect">
            <a:avLst>
              <a:gd name="adj1" fmla="val 37917"/>
              <a:gd name="adj2" fmla="val 21250"/>
            </a:avLst>
          </a:prstGeom>
          <a:noFill/>
          <a:extLst>
            <a:ext uri="{909E8E84-426E-40DD-AFC4-6F175D3DCCD1}">
              <a14:hiddenFill xmlns:a14="http://schemas.microsoft.com/office/drawing/2010/main">
                <a:solidFill>
                  <a:srgbClr val="FFFFFF"/>
                </a:solidFill>
              </a14:hiddenFill>
            </a:ext>
          </a:extLst>
        </p:spPr>
      </p:pic>
      <p:pic>
        <p:nvPicPr>
          <p:cNvPr id="1028" name="Picture 4" descr="Coche pequeño con rueda de recambio Waldorf">
            <a:extLst>
              <a:ext uri="{FF2B5EF4-FFF2-40B4-BE49-F238E27FC236}">
                <a16:creationId xmlns:a16="http://schemas.microsoft.com/office/drawing/2014/main" id="{199F0A56-6955-45D5-8252-69F345EBE3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21" t="20590" r="7386" b="16142"/>
          <a:stretch/>
        </p:blipFill>
        <p:spPr bwMode="auto">
          <a:xfrm flipH="1">
            <a:off x="8483600" y="4222688"/>
            <a:ext cx="3644901" cy="2476625"/>
          </a:xfrm>
          <a:prstGeom prst="snipRoundRect">
            <a:avLst>
              <a:gd name="adj1" fmla="val 45534"/>
              <a:gd name="adj2" fmla="val 49319"/>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484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GENERAL</a:t>
            </a:r>
            <a:endParaRPr/>
          </a:p>
        </p:txBody>
      </p:sp>
      <p:pic>
        <p:nvPicPr>
          <p:cNvPr id="172" name="Google Shape;172;p5"/>
          <p:cNvPicPr preferRelativeResize="0">
            <a:picLocks noGrp="1"/>
          </p:cNvPicPr>
          <p:nvPr>
            <p:ph idx="1"/>
          </p:nvPr>
        </p:nvPicPr>
        <p:blipFill rotWithShape="1">
          <a:blip r:embed="rId3">
            <a:alphaModFix/>
          </a:blip>
          <a:srcRect/>
          <a:stretch/>
        </p:blipFill>
        <p:spPr>
          <a:xfrm>
            <a:off x="444379" y="1772442"/>
            <a:ext cx="6756521" cy="3389713"/>
          </a:xfrm>
          <a:prstGeom prst="rect">
            <a:avLst/>
          </a:prstGeom>
          <a:noFill/>
          <a:ln>
            <a:noFill/>
          </a:ln>
        </p:spPr>
      </p:pic>
      <p:pic>
        <p:nvPicPr>
          <p:cNvPr id="173" name="Google Shape;173;p5"/>
          <p:cNvPicPr preferRelativeResize="0"/>
          <p:nvPr/>
        </p:nvPicPr>
        <p:blipFill rotWithShape="1">
          <a:blip r:embed="rId4">
            <a:alphaModFix/>
          </a:blip>
          <a:srcRect/>
          <a:stretch/>
        </p:blipFill>
        <p:spPr>
          <a:xfrm>
            <a:off x="6096000" y="4877195"/>
            <a:ext cx="5668166" cy="160042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3454400" y="3806628"/>
                <a:ext cx="6273800" cy="369332"/>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latin typeface="Cambria Math" panose="02040503050406030204" pitchFamily="18" charset="0"/>
                            </a:rPr>
                          </m:ctrlPr>
                        </m:sSubPr>
                        <m:e>
                          <m:r>
                            <a:rPr lang="es-ES" sz="2400" b="1" i="1">
                              <a:latin typeface="Cambria Math" panose="02040503050406030204" pitchFamily="18" charset="0"/>
                            </a:rPr>
                            <m:t>𝒙</m:t>
                          </m:r>
                        </m:e>
                        <m:sub>
                          <m:r>
                            <a:rPr lang="es-ES" sz="2400" b="1" i="1">
                              <a:latin typeface="Cambria Math" panose="02040503050406030204" pitchFamily="18" charset="0"/>
                            </a:rPr>
                            <m:t>𝟏</m:t>
                          </m:r>
                        </m:sub>
                      </m:sSub>
                      <m:r>
                        <a:rPr lang="es-CO" sz="2400" b="1" i="1">
                          <a:latin typeface="Cambria Math" panose="02040503050406030204" pitchFamily="18" charset="0"/>
                        </a:rPr>
                        <m:t>:</m:t>
                      </m:r>
                      <m:r>
                        <a:rPr lang="es-CO" sz="2400" i="1">
                          <a:latin typeface="Cambria Math" panose="02040503050406030204" pitchFamily="18" charset="0"/>
                        </a:rPr>
                        <m:t>𝐶𝑎𝑛𝑡𝑖𝑑𝑎𝑑</m:t>
                      </m:r>
                      <m:r>
                        <a:rPr lang="es-CO" sz="2400" i="1">
                          <a:latin typeface="Cambria Math" panose="02040503050406030204" pitchFamily="18" charset="0"/>
                        </a:rPr>
                        <m:t> </m:t>
                      </m:r>
                      <m:r>
                        <a:rPr lang="es-CO" sz="2400" i="1">
                          <a:latin typeface="Cambria Math" panose="02040503050406030204" pitchFamily="18" charset="0"/>
                        </a:rPr>
                        <m:t>𝑑𝑒</m:t>
                      </m:r>
                      <m:r>
                        <a:rPr lang="es-CO" sz="2400" i="1">
                          <a:latin typeface="Cambria Math" panose="02040503050406030204" pitchFamily="18" charset="0"/>
                        </a:rPr>
                        <m:t> </m:t>
                      </m:r>
                      <m:r>
                        <a:rPr lang="es-CO" sz="2400" i="1">
                          <a:latin typeface="Cambria Math" panose="02040503050406030204" pitchFamily="18" charset="0"/>
                        </a:rPr>
                        <m:t>𝑠𝑜𝑙𝑑𝑎𝑑𝑜𝑠</m:t>
                      </m:r>
                      <m:r>
                        <a:rPr lang="es-CO" sz="2400" i="1">
                          <a:latin typeface="Cambria Math" panose="02040503050406030204" pitchFamily="18" charset="0"/>
                        </a:rPr>
                        <m:t> </m:t>
                      </m:r>
                      <m:r>
                        <a:rPr lang="es-ES" sz="2400" i="1">
                          <a:latin typeface="Cambria Math" panose="02040503050406030204" pitchFamily="18" charset="0"/>
                        </a:rPr>
                        <m:t>𝑎</m:t>
                      </m:r>
                      <m:r>
                        <a:rPr lang="es-ES" sz="2400" i="1">
                          <a:latin typeface="Cambria Math" panose="02040503050406030204" pitchFamily="18" charset="0"/>
                        </a:rPr>
                        <m:t> </m:t>
                      </m:r>
                      <m:r>
                        <a:rPr lang="es-CO" sz="2400" i="1">
                          <a:latin typeface="Cambria Math" panose="02040503050406030204" pitchFamily="18" charset="0"/>
                        </a:rPr>
                        <m:t>𝑓𝑎𝑏𝑟𝑖𝑐𝑎</m:t>
                      </m:r>
                      <m:r>
                        <a:rPr lang="es-ES" sz="2400" i="1">
                          <a:latin typeface="Cambria Math" panose="02040503050406030204" pitchFamily="18" charset="0"/>
                        </a:rPr>
                        <m:t>𝑟</m:t>
                      </m:r>
                      <m:r>
                        <a:rPr lang="es-CO" sz="2400" i="1">
                          <a:latin typeface="Cambria Math" panose="02040503050406030204" pitchFamily="18" charset="0"/>
                        </a:rPr>
                        <m:t> </m:t>
                      </m:r>
                      <m:r>
                        <a:rPr lang="es-CO" sz="2400" i="1">
                          <a:latin typeface="Cambria Math" panose="02040503050406030204" pitchFamily="18" charset="0"/>
                        </a:rPr>
                        <m:t>𝑝𝑜𝑟</m:t>
                      </m:r>
                      <m:r>
                        <a:rPr lang="es-CO" sz="2400" i="1">
                          <a:latin typeface="Cambria Math" panose="02040503050406030204" pitchFamily="18" charset="0"/>
                        </a:rPr>
                        <m:t> </m:t>
                      </m:r>
                      <m:r>
                        <a:rPr lang="es-CO" sz="2400" i="1">
                          <a:latin typeface="Cambria Math" panose="02040503050406030204" pitchFamily="18" charset="0"/>
                        </a:rPr>
                        <m:t>𝑠𝑒𝑚𝑎𝑛𝑎</m:t>
                      </m:r>
                    </m:oMath>
                  </m:oMathPara>
                </a14:m>
                <a:endParaRPr lang="es-ES" sz="2400" dirty="0"/>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3454400" y="3806628"/>
                <a:ext cx="6273800" cy="369332"/>
              </a:xfrm>
              <a:prstGeom prst="rect">
                <a:avLst/>
              </a:prstGeom>
              <a:blipFill>
                <a:blip r:embed="rId3"/>
                <a:stretch>
                  <a:fillRect l="-1263" t="-1639" r="-6803" b="-3278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8326091D-D549-4DDD-BEB8-8E19200F68CF}"/>
                  </a:ext>
                </a:extLst>
              </p:cNvPr>
              <p:cNvSpPr txBox="1"/>
              <p:nvPr/>
            </p:nvSpPr>
            <p:spPr>
              <a:xfrm>
                <a:off x="3454400" y="5018475"/>
                <a:ext cx="6781800" cy="369332"/>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latin typeface="Cambria Math" panose="02040503050406030204" pitchFamily="18" charset="0"/>
                          </a:rPr>
                        </m:ctrlPr>
                      </m:sSubPr>
                      <m:e>
                        <m:r>
                          <a:rPr lang="es-ES" sz="2400" b="1" i="1">
                            <a:latin typeface="Cambria Math" panose="02040503050406030204" pitchFamily="18" charset="0"/>
                          </a:rPr>
                          <m:t>𝒙</m:t>
                        </m:r>
                      </m:e>
                      <m:sub>
                        <m:r>
                          <a:rPr lang="es-ES" sz="2400" b="1" i="1">
                            <a:latin typeface="Cambria Math" panose="02040503050406030204" pitchFamily="18" charset="0"/>
                          </a:rPr>
                          <m:t>𝟐</m:t>
                        </m:r>
                      </m:sub>
                    </m:sSub>
                  </m:oMath>
                </a14:m>
                <a:r>
                  <a:rPr lang="es-ES" sz="2400" i="1" dirty="0">
                    <a:latin typeface="Cambria Math" panose="02040503050406030204" pitchFamily="18" charset="0"/>
                  </a:rPr>
                  <a:t>: </a:t>
                </a:r>
                <a14:m>
                  <m:oMath xmlns:m="http://schemas.openxmlformats.org/officeDocument/2006/math">
                    <m:r>
                      <a:rPr lang="es-CO" sz="2400" i="1">
                        <a:latin typeface="Cambria Math" panose="02040503050406030204" pitchFamily="18" charset="0"/>
                      </a:rPr>
                      <m:t>𝐶𝑎𝑛𝑡𝑖𝑑𝑎𝑑</m:t>
                    </m:r>
                    <m:r>
                      <a:rPr lang="es-CO" sz="2400" i="1">
                        <a:latin typeface="Cambria Math" panose="02040503050406030204" pitchFamily="18" charset="0"/>
                      </a:rPr>
                      <m:t> </m:t>
                    </m:r>
                    <m:r>
                      <a:rPr lang="es-CO" sz="2400" i="1">
                        <a:latin typeface="Cambria Math" panose="02040503050406030204" pitchFamily="18" charset="0"/>
                      </a:rPr>
                      <m:t>𝑑𝑒</m:t>
                    </m:r>
                    <m:r>
                      <a:rPr lang="es-CO" sz="2400" i="1">
                        <a:latin typeface="Cambria Math" panose="02040503050406030204" pitchFamily="18" charset="0"/>
                      </a:rPr>
                      <m:t> </m:t>
                    </m:r>
                    <m:r>
                      <a:rPr lang="es-CO" sz="2400" i="1">
                        <a:latin typeface="Cambria Math" panose="02040503050406030204" pitchFamily="18" charset="0"/>
                      </a:rPr>
                      <m:t>𝑡𝑟𝑒𝑛𝑒𝑠</m:t>
                    </m:r>
                    <m:r>
                      <a:rPr lang="es-CO" sz="2400" i="1">
                        <a:latin typeface="Cambria Math" panose="02040503050406030204" pitchFamily="18" charset="0"/>
                      </a:rPr>
                      <m:t> </m:t>
                    </m:r>
                    <m:r>
                      <a:rPr lang="es-ES" sz="2400" i="1">
                        <a:latin typeface="Cambria Math" panose="02040503050406030204" pitchFamily="18" charset="0"/>
                      </a:rPr>
                      <m:t>𝑎</m:t>
                    </m:r>
                    <m:r>
                      <a:rPr lang="es-ES" sz="2400" i="1">
                        <a:latin typeface="Cambria Math" panose="02040503050406030204" pitchFamily="18" charset="0"/>
                      </a:rPr>
                      <m:t> </m:t>
                    </m:r>
                    <m:r>
                      <a:rPr lang="es-CO" sz="2400" i="1">
                        <a:latin typeface="Cambria Math" panose="02040503050406030204" pitchFamily="18" charset="0"/>
                      </a:rPr>
                      <m:t>𝑓𝑎𝑏𝑟𝑖𝑐𝑎</m:t>
                    </m:r>
                    <m:r>
                      <a:rPr lang="es-ES" sz="2400" i="1">
                        <a:latin typeface="Cambria Math" panose="02040503050406030204" pitchFamily="18" charset="0"/>
                      </a:rPr>
                      <m:t>𝑟</m:t>
                    </m:r>
                    <m:r>
                      <a:rPr lang="es-CO" sz="2400" i="1">
                        <a:latin typeface="Cambria Math" panose="02040503050406030204" pitchFamily="18" charset="0"/>
                      </a:rPr>
                      <m:t> </m:t>
                    </m:r>
                    <m:r>
                      <a:rPr lang="es-CO" sz="2400" i="1">
                        <a:latin typeface="Cambria Math" panose="02040503050406030204" pitchFamily="18" charset="0"/>
                      </a:rPr>
                      <m:t>𝑝𝑜𝑟</m:t>
                    </m:r>
                    <m:r>
                      <a:rPr lang="es-CO" sz="2400" i="1">
                        <a:latin typeface="Cambria Math" panose="02040503050406030204" pitchFamily="18" charset="0"/>
                      </a:rPr>
                      <m:t> </m:t>
                    </m:r>
                    <m:r>
                      <a:rPr lang="es-CO" sz="2400" i="1">
                        <a:latin typeface="Cambria Math" panose="02040503050406030204" pitchFamily="18" charset="0"/>
                      </a:rPr>
                      <m:t>𝑠𝑒𝑚𝑎𝑛𝑎</m:t>
                    </m:r>
                  </m:oMath>
                </a14:m>
                <a:endParaRPr lang="es-ES" sz="2400" i="1" dirty="0">
                  <a:latin typeface="Cambria Math" panose="02040503050406030204" pitchFamily="18" charset="0"/>
                </a:endParaRPr>
              </a:p>
            </p:txBody>
          </p:sp>
        </mc:Choice>
        <mc:Fallback xmlns="">
          <p:sp>
            <p:nvSpPr>
              <p:cNvPr id="35" name="CuadroTexto 34">
                <a:extLst>
                  <a:ext uri="{FF2B5EF4-FFF2-40B4-BE49-F238E27FC236}">
                    <a16:creationId xmlns:a16="http://schemas.microsoft.com/office/drawing/2014/main" id="{8326091D-D549-4DDD-BEB8-8E19200F68CF}"/>
                  </a:ext>
                </a:extLst>
              </p:cNvPr>
              <p:cNvSpPr txBox="1">
                <a:spLocks noRot="1" noChangeAspect="1" noMove="1" noResize="1" noEditPoints="1" noAdjustHandles="1" noChangeArrowheads="1" noChangeShapeType="1" noTextEdit="1"/>
              </p:cNvSpPr>
              <p:nvPr/>
            </p:nvSpPr>
            <p:spPr>
              <a:xfrm>
                <a:off x="3454400" y="5018475"/>
                <a:ext cx="6781800" cy="369332"/>
              </a:xfrm>
              <a:prstGeom prst="rect">
                <a:avLst/>
              </a:prstGeom>
              <a:blipFill>
                <a:blip r:embed="rId4"/>
                <a:stretch>
                  <a:fillRect l="-1169" t="-24590" b="-49180"/>
                </a:stretch>
              </a:blipFill>
            </p:spPr>
            <p:txBody>
              <a:bodyPr/>
              <a:lstStyle/>
              <a:p>
                <a:r>
                  <a:rPr lang="es-CO">
                    <a:noFill/>
                  </a:rPr>
                  <a:t> </a:t>
                </a:r>
              </a:p>
            </p:txBody>
          </p:sp>
        </mc:Fallback>
      </mc:AlternateContent>
      <p:sp>
        <p:nvSpPr>
          <p:cNvPr id="36" name="Rectangle 38">
            <a:extLst>
              <a:ext uri="{FF2B5EF4-FFF2-40B4-BE49-F238E27FC236}">
                <a16:creationId xmlns:a16="http://schemas.microsoft.com/office/drawing/2014/main" id="{09CC9D10-961C-4A42-ACBC-F3A436326147}"/>
              </a:ext>
            </a:extLst>
          </p:cNvPr>
          <p:cNvSpPr/>
          <p:nvPr/>
        </p:nvSpPr>
        <p:spPr>
          <a:xfrm>
            <a:off x="3378200" y="1907543"/>
            <a:ext cx="7899400" cy="964875"/>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CO" sz="2400" dirty="0">
                <a:solidFill>
                  <a:schemeClr val="accent5"/>
                </a:solidFill>
                <a:latin typeface="Ancizar Sans" panose="020B0602040300000003" pitchFamily="34" charset="0"/>
              </a:rPr>
              <a:t>La </a:t>
            </a:r>
            <a:r>
              <a:rPr lang="es-CO" sz="2667" b="1" dirty="0">
                <a:solidFill>
                  <a:schemeClr val="accent5"/>
                </a:solidFill>
                <a:latin typeface="Ancizar Sans" panose="020B0602040300000003" pitchFamily="34" charset="0"/>
              </a:rPr>
              <a:t>juguetería</a:t>
            </a:r>
            <a:r>
              <a:rPr lang="es-CO" sz="2400" dirty="0">
                <a:solidFill>
                  <a:schemeClr val="accent5"/>
                </a:solidFill>
                <a:latin typeface="Ancizar Sans" panose="020B0602040300000003" pitchFamily="34" charset="0"/>
              </a:rPr>
              <a:t> debe decidir </a:t>
            </a:r>
            <a:r>
              <a:rPr lang="es-CO" sz="2400" b="1" dirty="0">
                <a:solidFill>
                  <a:schemeClr val="accent5"/>
                </a:solidFill>
                <a:latin typeface="Ancizar Sans" panose="020B0602040300000003" pitchFamily="34" charset="0"/>
              </a:rPr>
              <a:t>cuántos soldados y trenes</a:t>
            </a:r>
            <a:r>
              <a:rPr lang="es-CO" sz="2400" dirty="0">
                <a:solidFill>
                  <a:schemeClr val="accent5"/>
                </a:solidFill>
                <a:latin typeface="Ancizar Sans" panose="020B0602040300000003" pitchFamily="34" charset="0"/>
              </a:rPr>
              <a:t> se deben fabricar cada semana</a:t>
            </a:r>
          </a:p>
        </p:txBody>
      </p:sp>
      <p:grpSp>
        <p:nvGrpSpPr>
          <p:cNvPr id="37" name="Group 53">
            <a:extLst>
              <a:ext uri="{FF2B5EF4-FFF2-40B4-BE49-F238E27FC236}">
                <a16:creationId xmlns:a16="http://schemas.microsoft.com/office/drawing/2014/main" id="{139A124B-881B-41B7-9879-29EEA257A7BA}"/>
              </a:ext>
            </a:extLst>
          </p:cNvPr>
          <p:cNvGrpSpPr/>
          <p:nvPr/>
        </p:nvGrpSpPr>
        <p:grpSpPr>
          <a:xfrm>
            <a:off x="508000" y="3898901"/>
            <a:ext cx="2601384" cy="1155700"/>
            <a:chOff x="1733550" y="3700462"/>
            <a:chExt cx="1951038" cy="738188"/>
          </a:xfrm>
        </p:grpSpPr>
        <p:sp>
          <p:nvSpPr>
            <p:cNvPr id="41" name="Freeform 44">
              <a:extLst>
                <a:ext uri="{FF2B5EF4-FFF2-40B4-BE49-F238E27FC236}">
                  <a16:creationId xmlns:a16="http://schemas.microsoft.com/office/drawing/2014/main" id="{6C327779-2E06-4DD6-A271-ACAFFEF4D598}"/>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5" name="Freeform 45">
              <a:extLst>
                <a:ext uri="{FF2B5EF4-FFF2-40B4-BE49-F238E27FC236}">
                  <a16:creationId xmlns:a16="http://schemas.microsoft.com/office/drawing/2014/main" id="{5B91FB29-D0EA-4ADC-B404-D98B05A7B3A4}"/>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49" name="Freeform 47">
            <a:extLst>
              <a:ext uri="{FF2B5EF4-FFF2-40B4-BE49-F238E27FC236}">
                <a16:creationId xmlns:a16="http://schemas.microsoft.com/office/drawing/2014/main" id="{DCAA39FB-66B7-464D-8073-F0776439F931}"/>
              </a:ext>
            </a:extLst>
          </p:cNvPr>
          <p:cNvSpPr>
            <a:spLocks noEditPoints="1"/>
          </p:cNvSpPr>
          <p:nvPr/>
        </p:nvSpPr>
        <p:spPr bwMode="auto">
          <a:xfrm flipH="1">
            <a:off x="2766484" y="45169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TextBox 50">
            <a:extLst>
              <a:ext uri="{FF2B5EF4-FFF2-40B4-BE49-F238E27FC236}">
                <a16:creationId xmlns:a16="http://schemas.microsoft.com/office/drawing/2014/main" id="{D9C6B94E-9C64-485E-97A4-C5A8B63BE32C}"/>
              </a:ext>
            </a:extLst>
          </p:cNvPr>
          <p:cNvSpPr txBox="1"/>
          <p:nvPr/>
        </p:nvSpPr>
        <p:spPr>
          <a:xfrm>
            <a:off x="675314" y="18012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
        <p:nvSpPr>
          <p:cNvPr id="51" name="TextBox 51">
            <a:extLst>
              <a:ext uri="{FF2B5EF4-FFF2-40B4-BE49-F238E27FC236}">
                <a16:creationId xmlns:a16="http://schemas.microsoft.com/office/drawing/2014/main" id="{495B8B9C-177B-4C9B-B0DD-9AA9034B7688}"/>
              </a:ext>
            </a:extLst>
          </p:cNvPr>
          <p:cNvSpPr txBox="1"/>
          <p:nvPr/>
        </p:nvSpPr>
        <p:spPr>
          <a:xfrm>
            <a:off x="1447800" y="4153773"/>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sp>
        <p:nvSpPr>
          <p:cNvPr id="4" name="Título 3">
            <a:extLst>
              <a:ext uri="{FF2B5EF4-FFF2-40B4-BE49-F238E27FC236}">
                <a16:creationId xmlns:a16="http://schemas.microsoft.com/office/drawing/2014/main" id="{368225D9-BDC4-5B4F-9D46-5B0E1A3554F2}"/>
              </a:ext>
            </a:extLst>
          </p:cNvPr>
          <p:cNvSpPr>
            <a:spLocks noGrp="1"/>
          </p:cNvSpPr>
          <p:nvPr>
            <p:ph type="title"/>
          </p:nvPr>
        </p:nvSpPr>
        <p:spPr/>
        <p:txBody>
          <a:bodyPr/>
          <a:lstStyle/>
          <a:p>
            <a:endParaRPr lang="es-CO"/>
          </a:p>
        </p:txBody>
      </p:sp>
    </p:spTree>
    <p:extLst>
      <p:ext uri="{BB962C8B-B14F-4D97-AF65-F5344CB8AC3E}">
        <p14:creationId xmlns:p14="http://schemas.microsoft.com/office/powerpoint/2010/main" val="263767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5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3378200" y="2103105"/>
                <a:ext cx="8679504" cy="287323"/>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𝟏</m:t>
                          </m:r>
                        </m:sub>
                      </m:sSub>
                      <m:r>
                        <a:rPr lang="es-CO" sz="1867" b="1" i="1">
                          <a:solidFill>
                            <a:srgbClr val="42BA97"/>
                          </a:solidFill>
                          <a:latin typeface="Cambria Math" panose="02040503050406030204" pitchFamily="18" charset="0"/>
                        </a:rPr>
                        <m:t>:</m:t>
                      </m:r>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𝑠𝑜𝑙𝑑𝑎𝑑𝑜𝑠</m:t>
                      </m:r>
                      <m:r>
                        <a:rPr lang="es-CO" sz="1867" i="1">
                          <a:solidFill>
                            <a:srgbClr val="42BA97"/>
                          </a:solidFill>
                          <a:latin typeface="Cambria Math" panose="02040503050406030204" pitchFamily="18" charset="0"/>
                        </a:rPr>
                        <m:t> </m:t>
                      </m:r>
                      <m:r>
                        <a:rPr lang="es-ES" sz="1867" i="1">
                          <a:solidFill>
                            <a:srgbClr val="42BA97"/>
                          </a:solidFill>
                          <a:latin typeface="Cambria Math" panose="02040503050406030204" pitchFamily="18" charset="0"/>
                        </a:rPr>
                        <m:t>𝑎</m:t>
                      </m:r>
                      <m:r>
                        <a:rPr lang="es-ES"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m:t>
                      </m:r>
                      <m:r>
                        <a:rPr lang="es-ES" sz="1867" i="1">
                          <a:solidFill>
                            <a:srgbClr val="42BA97"/>
                          </a:solidFill>
                          <a:latin typeface="Cambria Math" panose="02040503050406030204" pitchFamily="18" charset="0"/>
                        </a:rPr>
                        <m:t>𝑟</m:t>
                      </m:r>
                      <m:r>
                        <a:rPr lang="es-CO" sz="1867" i="1">
                          <a:solidFill>
                            <a:srgbClr val="42BA97"/>
                          </a:solidFill>
                          <a:latin typeface="Cambria Math" panose="02040503050406030204" pitchFamily="18" charset="0"/>
                        </a:rPr>
                        <m:t>𝑠</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m:oMathPara>
                </a14:m>
                <a:endParaRPr lang="es-ES" sz="1867" dirty="0">
                  <a:solidFill>
                    <a:srgbClr val="42BA97"/>
                  </a:solidFill>
                </a:endParaRPr>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3378200" y="2103105"/>
                <a:ext cx="8679504" cy="287323"/>
              </a:xfrm>
              <a:prstGeom prst="rect">
                <a:avLst/>
              </a:prstGeom>
              <a:blipFill>
                <a:blip r:embed="rId3"/>
                <a:stretch>
                  <a:fillRect l="-702" b="-319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8326091D-D549-4DDD-BEB8-8E19200F68CF}"/>
                  </a:ext>
                </a:extLst>
              </p:cNvPr>
              <p:cNvSpPr txBox="1"/>
              <p:nvPr/>
            </p:nvSpPr>
            <p:spPr>
              <a:xfrm>
                <a:off x="3378200" y="2451061"/>
                <a:ext cx="8679504" cy="287323"/>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𝟐</m:t>
                        </m:r>
                      </m:sub>
                    </m:sSub>
                  </m:oMath>
                </a14:m>
                <a:r>
                  <a:rPr lang="es-ES" sz="1867" i="1" dirty="0">
                    <a:solidFill>
                      <a:srgbClr val="42BA97"/>
                    </a:solidFill>
                    <a:latin typeface="Cambria Math" panose="02040503050406030204" pitchFamily="18" charset="0"/>
                  </a:rPr>
                  <a:t>: </a:t>
                </a:r>
                <a14:m>
                  <m:oMath xmlns:m="http://schemas.openxmlformats.org/officeDocument/2006/math">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𝑡𝑟𝑒𝑛𝑒𝑠</m:t>
                    </m:r>
                    <m:r>
                      <a:rPr lang="es-CO" sz="1867" i="1">
                        <a:solidFill>
                          <a:srgbClr val="42BA97"/>
                        </a:solidFill>
                        <a:latin typeface="Cambria Math" panose="02040503050406030204" pitchFamily="18" charset="0"/>
                      </a:rPr>
                      <m:t> </m:t>
                    </m:r>
                    <m:r>
                      <a:rPr lang="es-ES" sz="1867" i="1">
                        <a:solidFill>
                          <a:srgbClr val="42BA97"/>
                        </a:solidFill>
                        <a:latin typeface="Cambria Math" panose="02040503050406030204" pitchFamily="18" charset="0"/>
                      </a:rPr>
                      <m:t>𝑎</m:t>
                    </m:r>
                    <m:r>
                      <a:rPr lang="es-ES"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m:t>
                    </m:r>
                    <m:r>
                      <a:rPr lang="es-ES" sz="1867" i="1">
                        <a:solidFill>
                          <a:srgbClr val="42BA97"/>
                        </a:solidFill>
                        <a:latin typeface="Cambria Math" panose="02040503050406030204" pitchFamily="18" charset="0"/>
                      </a:rPr>
                      <m:t>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a14:m>
                <a:endParaRPr lang="es-ES" sz="1867" i="1" dirty="0">
                  <a:solidFill>
                    <a:srgbClr val="42BA97"/>
                  </a:solidFill>
                  <a:latin typeface="Cambria Math" panose="02040503050406030204" pitchFamily="18" charset="0"/>
                </a:endParaRPr>
              </a:p>
            </p:txBody>
          </p:sp>
        </mc:Choice>
        <mc:Fallback xmlns="">
          <p:sp>
            <p:nvSpPr>
              <p:cNvPr id="35" name="CuadroTexto 34">
                <a:extLst>
                  <a:ext uri="{FF2B5EF4-FFF2-40B4-BE49-F238E27FC236}">
                    <a16:creationId xmlns:a16="http://schemas.microsoft.com/office/drawing/2014/main" id="{8326091D-D549-4DDD-BEB8-8E19200F68CF}"/>
                  </a:ext>
                </a:extLst>
              </p:cNvPr>
              <p:cNvSpPr txBox="1">
                <a:spLocks noRot="1" noChangeAspect="1" noMove="1" noResize="1" noEditPoints="1" noAdjustHandles="1" noChangeArrowheads="1" noChangeShapeType="1" noTextEdit="1"/>
              </p:cNvSpPr>
              <p:nvPr/>
            </p:nvSpPr>
            <p:spPr>
              <a:xfrm>
                <a:off x="3378200" y="2451061"/>
                <a:ext cx="8679504" cy="287323"/>
              </a:xfrm>
              <a:prstGeom prst="rect">
                <a:avLst/>
              </a:prstGeom>
              <a:blipFill>
                <a:blip r:embed="rId4"/>
                <a:stretch>
                  <a:fillRect l="-702" t="-25532" b="-51064"/>
                </a:stretch>
              </a:blipFill>
            </p:spPr>
            <p:txBody>
              <a:bodyPr/>
              <a:lstStyle/>
              <a:p>
                <a:r>
                  <a:rPr lang="es-CO">
                    <a:noFill/>
                  </a:rPr>
                  <a:t> </a:t>
                </a:r>
              </a:p>
            </p:txBody>
          </p:sp>
        </mc:Fallback>
      </mc:AlternateContent>
      <p:sp>
        <p:nvSpPr>
          <p:cNvPr id="41" name="Freeform 44">
            <a:extLst>
              <a:ext uri="{FF2B5EF4-FFF2-40B4-BE49-F238E27FC236}">
                <a16:creationId xmlns:a16="http://schemas.microsoft.com/office/drawing/2014/main" id="{6C327779-2E06-4DD6-A271-ACAFFEF4D598}"/>
              </a:ext>
            </a:extLst>
          </p:cNvPr>
          <p:cNvSpPr>
            <a:spLocks/>
          </p:cNvSpPr>
          <p:nvPr/>
        </p:nvSpPr>
        <p:spPr bwMode="auto">
          <a:xfrm>
            <a:off x="514352" y="1957795"/>
            <a:ext cx="2595033" cy="889764"/>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5" name="Freeform 45">
            <a:extLst>
              <a:ext uri="{FF2B5EF4-FFF2-40B4-BE49-F238E27FC236}">
                <a16:creationId xmlns:a16="http://schemas.microsoft.com/office/drawing/2014/main" id="{5B91FB29-D0EA-4ADC-B404-D98B05A7B3A4}"/>
              </a:ext>
            </a:extLst>
          </p:cNvPr>
          <p:cNvSpPr>
            <a:spLocks/>
          </p:cNvSpPr>
          <p:nvPr/>
        </p:nvSpPr>
        <p:spPr bwMode="auto">
          <a:xfrm>
            <a:off x="514351" y="1701800"/>
            <a:ext cx="742951" cy="882309"/>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2315689"/>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9" name="Freeform 47">
            <a:extLst>
              <a:ext uri="{FF2B5EF4-FFF2-40B4-BE49-F238E27FC236}">
                <a16:creationId xmlns:a16="http://schemas.microsoft.com/office/drawing/2014/main" id="{DCAA39FB-66B7-464D-8073-F0776439F931}"/>
              </a:ext>
            </a:extLst>
          </p:cNvPr>
          <p:cNvSpPr>
            <a:spLocks noEditPoints="1"/>
          </p:cNvSpPr>
          <p:nvPr/>
        </p:nvSpPr>
        <p:spPr bwMode="auto">
          <a:xfrm flipH="1">
            <a:off x="2766484" y="2495493"/>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TextBox 50">
            <a:extLst>
              <a:ext uri="{FF2B5EF4-FFF2-40B4-BE49-F238E27FC236}">
                <a16:creationId xmlns:a16="http://schemas.microsoft.com/office/drawing/2014/main" id="{D9C6B94E-9C64-485E-97A4-C5A8B63BE32C}"/>
              </a:ext>
            </a:extLst>
          </p:cNvPr>
          <p:cNvSpPr txBox="1"/>
          <p:nvPr/>
        </p:nvSpPr>
        <p:spPr>
          <a:xfrm>
            <a:off x="675314" y="18012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
        <p:nvSpPr>
          <p:cNvPr id="51" name="TextBox 51">
            <a:extLst>
              <a:ext uri="{FF2B5EF4-FFF2-40B4-BE49-F238E27FC236}">
                <a16:creationId xmlns:a16="http://schemas.microsoft.com/office/drawing/2014/main" id="{495B8B9C-177B-4C9B-B0DD-9AA9034B7688}"/>
              </a:ext>
            </a:extLst>
          </p:cNvPr>
          <p:cNvSpPr txBox="1"/>
          <p:nvPr/>
        </p:nvSpPr>
        <p:spPr>
          <a:xfrm>
            <a:off x="1447800" y="2070100"/>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474980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540000" y="5359401"/>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48492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22401" y="4953001"/>
            <a:ext cx="1549401"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p:sp>
        <p:nvSpPr>
          <p:cNvPr id="40" name="CuadroTexto 39">
            <a:extLst>
              <a:ext uri="{FF2B5EF4-FFF2-40B4-BE49-F238E27FC236}">
                <a16:creationId xmlns:a16="http://schemas.microsoft.com/office/drawing/2014/main" id="{CF068BFE-93E1-4D4F-BDA0-7398118FA6C9}"/>
              </a:ext>
            </a:extLst>
          </p:cNvPr>
          <p:cNvSpPr txBox="1"/>
          <p:nvPr/>
        </p:nvSpPr>
        <p:spPr>
          <a:xfrm>
            <a:off x="3300011" y="5257801"/>
            <a:ext cx="7924800" cy="461665"/>
          </a:xfrm>
          <a:prstGeom prst="rect">
            <a:avLst/>
          </a:prstGeom>
          <a:noFill/>
        </p:spPr>
        <p:txBody>
          <a:bodyPr wrap="square">
            <a:spAutoFit/>
          </a:bodyPr>
          <a:lstStyle/>
          <a:p>
            <a:r>
              <a:rPr lang="es-ES" sz="2400" dirty="0">
                <a:solidFill>
                  <a:schemeClr val="accent2">
                    <a:lumMod val="75000"/>
                  </a:schemeClr>
                </a:solidFill>
                <a:latin typeface="Ancizar Sans" panose="020B0602040300000003" pitchFamily="34" charset="0"/>
              </a:rPr>
              <a:t>La juguetería desea </a:t>
            </a:r>
            <a:r>
              <a:rPr lang="es-ES" sz="2400" b="1" dirty="0">
                <a:solidFill>
                  <a:schemeClr val="accent2">
                    <a:lumMod val="75000"/>
                  </a:schemeClr>
                </a:solidFill>
                <a:latin typeface="Ancizar Sans" panose="020B0602040300000003" pitchFamily="34" charset="0"/>
              </a:rPr>
              <a:t>maximizar las utilidades semanales. </a:t>
            </a:r>
          </a:p>
        </p:txBody>
      </p:sp>
      <p:sp>
        <p:nvSpPr>
          <p:cNvPr id="19" name="CuadroTexto 18">
            <a:extLst>
              <a:ext uri="{FF2B5EF4-FFF2-40B4-BE49-F238E27FC236}">
                <a16:creationId xmlns:a16="http://schemas.microsoft.com/office/drawing/2014/main" id="{4084647C-23A3-684E-9A1F-F1E40395619D}"/>
              </a:ext>
            </a:extLst>
          </p:cNvPr>
          <p:cNvSpPr txBox="1"/>
          <p:nvPr/>
        </p:nvSpPr>
        <p:spPr>
          <a:xfrm>
            <a:off x="508000" y="4054158"/>
            <a:ext cx="3454400" cy="461665"/>
          </a:xfrm>
          <a:prstGeom prst="rect">
            <a:avLst/>
          </a:prstGeom>
          <a:noFill/>
        </p:spPr>
        <p:txBody>
          <a:bodyPr wrap="square">
            <a:spAutoFit/>
          </a:bodyPr>
          <a:lstStyle/>
          <a:p>
            <a:r>
              <a:rPr lang="es-ES" sz="2400" dirty="0">
                <a:solidFill>
                  <a:schemeClr val="accent2">
                    <a:lumMod val="75000"/>
                  </a:schemeClr>
                </a:solidFill>
                <a:latin typeface="Ancizar Sans" panose="020B0602040300000003" pitchFamily="34" charset="0"/>
              </a:rPr>
              <a:t>Medida del desempeño?</a:t>
            </a:r>
            <a:endParaRPr lang="es-ES" sz="2400" b="1" dirty="0">
              <a:solidFill>
                <a:schemeClr val="accent2">
                  <a:lumMod val="75000"/>
                </a:schemeClr>
              </a:solidFill>
              <a:latin typeface="Ancizar Sans" panose="020B0602040300000003" pitchFamily="34" charset="0"/>
            </a:endParaRPr>
          </a:p>
        </p:txBody>
      </p:sp>
    </p:spTree>
    <p:extLst>
      <p:ext uri="{BB962C8B-B14F-4D97-AF65-F5344CB8AC3E}">
        <p14:creationId xmlns:p14="http://schemas.microsoft.com/office/powerpoint/2010/main" val="71110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40"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145409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77" name="Rectangle 38">
            <a:extLst>
              <a:ext uri="{FF2B5EF4-FFF2-40B4-BE49-F238E27FC236}">
                <a16:creationId xmlns:a16="http://schemas.microsoft.com/office/drawing/2014/main" id="{BF28E59C-F009-4BC1-B92C-BAB5E05995EE}"/>
              </a:ext>
            </a:extLst>
          </p:cNvPr>
          <p:cNvSpPr/>
          <p:nvPr/>
        </p:nvSpPr>
        <p:spPr>
          <a:xfrm>
            <a:off x="3378200" y="1812806"/>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La juguetería desea maximizar las </a:t>
            </a:r>
            <a:r>
              <a:rPr lang="es-ES" sz="2400" b="1" dirty="0">
                <a:solidFill>
                  <a:srgbClr val="FF0000"/>
                </a:solidFill>
                <a:latin typeface="Ancizar Sans" panose="020B0602040300000003" pitchFamily="34" charset="0"/>
              </a:rPr>
              <a:t>utilidades semanales</a:t>
            </a:r>
            <a:r>
              <a:rPr lang="es-ES" sz="2400" dirty="0">
                <a:solidFill>
                  <a:schemeClr val="accent2">
                    <a:lumMod val="75000"/>
                  </a:schemeClr>
                </a:solidFill>
                <a:latin typeface="Ancizar Sans" panose="020B0602040300000003" pitchFamily="34" charset="0"/>
              </a:rPr>
              <a:t>. </a:t>
            </a:r>
          </a:p>
        </p:txBody>
      </p:sp>
      <mc:AlternateContent xmlns:mc="http://schemas.openxmlformats.org/markup-compatibility/2006" xmlns:a14="http://schemas.microsoft.com/office/drawing/2010/main">
        <mc:Choice Requires="a14">
          <p:sp>
            <p:nvSpPr>
              <p:cNvPr id="92" name="CuadroTexto 91">
                <a:extLst>
                  <a:ext uri="{FF2B5EF4-FFF2-40B4-BE49-F238E27FC236}">
                    <a16:creationId xmlns:a16="http://schemas.microsoft.com/office/drawing/2014/main" id="{3D6079F4-AE7E-48D5-9C12-561B891F669A}"/>
                  </a:ext>
                </a:extLst>
              </p:cNvPr>
              <p:cNvSpPr txBox="1"/>
              <p:nvPr/>
            </p:nvSpPr>
            <p:spPr>
              <a:xfrm>
                <a:off x="790739" y="3948141"/>
                <a:ext cx="1526052"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lumMod val="50000"/>
                            </a:schemeClr>
                          </a:solidFill>
                          <a:latin typeface="Cambria Math" panose="02040503050406030204" pitchFamily="18" charset="0"/>
                        </a:rPr>
                        <m:t>𝑼𝒕𝒊𝒍𝒊𝒅𝒂𝒅𝒆𝒔</m:t>
                      </m:r>
                      <m:r>
                        <a:rPr lang="es-CO" sz="1867" b="1" i="1">
                          <a:solidFill>
                            <a:schemeClr val="accent2">
                              <a:lumMod val="50000"/>
                            </a:schemeClr>
                          </a:solidFill>
                          <a:latin typeface="Cambria Math" panose="02040503050406030204" pitchFamily="18" charset="0"/>
                        </a:rPr>
                        <m:t> </m:t>
                      </m:r>
                    </m:oMath>
                  </m:oMathPara>
                </a14:m>
                <a:endParaRPr lang="es-CO" sz="1867" b="1" i="1" dirty="0">
                  <a:solidFill>
                    <a:schemeClr val="accent2">
                      <a:lumMod val="50000"/>
                    </a:schemeClr>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lumMod val="50000"/>
                            </a:schemeClr>
                          </a:solidFill>
                          <a:latin typeface="Cambria Math" panose="02040503050406030204" pitchFamily="18" charset="0"/>
                        </a:rPr>
                        <m:t>𝒔𝒆𝒎𝒂𝒏𝒂𝒍𝒆𝒔</m:t>
                      </m:r>
                    </m:oMath>
                  </m:oMathPara>
                </a14:m>
                <a:endParaRPr lang="es-ES" sz="1867" dirty="0">
                  <a:solidFill>
                    <a:schemeClr val="accent2">
                      <a:lumMod val="50000"/>
                    </a:schemeClr>
                  </a:solidFill>
                </a:endParaRPr>
              </a:p>
            </p:txBody>
          </p:sp>
        </mc:Choice>
        <mc:Fallback xmlns="">
          <p:sp>
            <p:nvSpPr>
              <p:cNvPr id="92" name="CuadroTexto 91">
                <a:extLst>
                  <a:ext uri="{FF2B5EF4-FFF2-40B4-BE49-F238E27FC236}">
                    <a16:creationId xmlns:a16="http://schemas.microsoft.com/office/drawing/2014/main" id="{3D6079F4-AE7E-48D5-9C12-561B891F669A}"/>
                  </a:ext>
                </a:extLst>
              </p:cNvPr>
              <p:cNvSpPr txBox="1">
                <a:spLocks noRot="1" noChangeAspect="1" noMove="1" noResize="1" noEditPoints="1" noAdjustHandles="1" noChangeArrowheads="1" noChangeShapeType="1" noTextEdit="1"/>
              </p:cNvSpPr>
              <p:nvPr/>
            </p:nvSpPr>
            <p:spPr>
              <a:xfrm>
                <a:off x="790739" y="3948141"/>
                <a:ext cx="1526052" cy="574644"/>
              </a:xfrm>
              <a:prstGeom prst="rect">
                <a:avLst/>
              </a:prstGeom>
              <a:blipFill>
                <a:blip r:embed="rId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3" name="CuadroTexto 92">
                <a:extLst>
                  <a:ext uri="{FF2B5EF4-FFF2-40B4-BE49-F238E27FC236}">
                    <a16:creationId xmlns:a16="http://schemas.microsoft.com/office/drawing/2014/main" id="{EB24B421-2031-4525-989F-97DA299A3126}"/>
                  </a:ext>
                </a:extLst>
              </p:cNvPr>
              <p:cNvSpPr txBox="1"/>
              <p:nvPr/>
            </p:nvSpPr>
            <p:spPr>
              <a:xfrm>
                <a:off x="6558089" y="3733800"/>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𝑪𝒐𝒔𝒕𝒐𝒔</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𝒅𝒆</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𝒍𝒂</m:t>
                      </m:r>
                      <m:r>
                        <a:rPr lang="es-CO" sz="1867" b="1" i="1">
                          <a:solidFill>
                            <a:schemeClr val="accent5">
                              <a:lumMod val="60000"/>
                              <a:lumOff val="40000"/>
                            </a:schemeClr>
                          </a:solidFill>
                          <a:latin typeface="Cambria Math" panose="02040503050406030204" pitchFamily="18" charset="0"/>
                        </a:rPr>
                        <m:t> </m:t>
                      </m:r>
                    </m:oMath>
                  </m:oMathPara>
                </a14:m>
                <a:endParaRPr lang="es-CO" sz="1867" b="1" i="1" dirty="0">
                  <a:solidFill>
                    <a:schemeClr val="accent5">
                      <a:lumMod val="60000"/>
                      <a:lumOff val="40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𝒎𝒂𝒕𝒆𝒓𝒊𝒂</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𝒑𝒓𝒊𝒎𝒂</m:t>
                      </m:r>
                    </m:oMath>
                  </m:oMathPara>
                </a14:m>
                <a:endParaRPr lang="es-ES" sz="1867" b="1" i="1" dirty="0">
                  <a:solidFill>
                    <a:schemeClr val="accent5">
                      <a:lumMod val="60000"/>
                      <a:lumOff val="40000"/>
                    </a:schemeClr>
                  </a:solidFill>
                  <a:latin typeface="Cambria Math" panose="02040503050406030204" pitchFamily="18" charset="0"/>
                </a:endParaRPr>
              </a:p>
            </p:txBody>
          </p:sp>
        </mc:Choice>
        <mc:Fallback xmlns="">
          <p:sp>
            <p:nvSpPr>
              <p:cNvPr id="93" name="CuadroTexto 92">
                <a:extLst>
                  <a:ext uri="{FF2B5EF4-FFF2-40B4-BE49-F238E27FC236}">
                    <a16:creationId xmlns:a16="http://schemas.microsoft.com/office/drawing/2014/main" id="{EB24B421-2031-4525-989F-97DA299A3126}"/>
                  </a:ext>
                </a:extLst>
              </p:cNvPr>
              <p:cNvSpPr txBox="1">
                <a:spLocks noRot="1" noChangeAspect="1" noMove="1" noResize="1" noEditPoints="1" noAdjustHandles="1" noChangeArrowheads="1" noChangeShapeType="1" noTextEdit="1"/>
              </p:cNvSpPr>
              <p:nvPr/>
            </p:nvSpPr>
            <p:spPr>
              <a:xfrm>
                <a:off x="6558089" y="3733800"/>
                <a:ext cx="2135672"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4" name="CuadroTexto 93">
                <a:extLst>
                  <a:ext uri="{FF2B5EF4-FFF2-40B4-BE49-F238E27FC236}">
                    <a16:creationId xmlns:a16="http://schemas.microsoft.com/office/drawing/2014/main" id="{4FB52FA9-EA18-43B3-883A-B18CA533EA6E}"/>
                  </a:ext>
                </a:extLst>
              </p:cNvPr>
              <p:cNvSpPr txBox="1"/>
              <p:nvPr/>
            </p:nvSpPr>
            <p:spPr>
              <a:xfrm>
                <a:off x="4165600" y="37338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𝑰𝒏𝒈𝒓𝒆𝒔𝒐𝒔</m:t>
                      </m:r>
                      <m:r>
                        <a:rPr lang="es-CO" sz="1867" b="1" i="1">
                          <a:solidFill>
                            <a:schemeClr val="accent2">
                              <a:lumMod val="60000"/>
                              <a:lumOff val="40000"/>
                            </a:schemeClr>
                          </a:solidFill>
                          <a:latin typeface="Cambria Math" panose="02040503050406030204" pitchFamily="18" charset="0"/>
                        </a:rPr>
                        <m:t> </m:t>
                      </m:r>
                    </m:oMath>
                  </m:oMathPara>
                </a14:m>
                <a:endParaRPr lang="es-CO" sz="1867" b="1" i="1" dirty="0">
                  <a:solidFill>
                    <a:schemeClr val="accent2">
                      <a:lumMod val="60000"/>
                      <a:lumOff val="40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𝒔𝒆𝒎𝒂𝒏𝒂𝒍𝒆𝒔</m:t>
                      </m:r>
                    </m:oMath>
                  </m:oMathPara>
                </a14:m>
                <a:endParaRPr lang="es-ES" sz="1867" dirty="0">
                  <a:solidFill>
                    <a:schemeClr val="accent2">
                      <a:lumMod val="60000"/>
                      <a:lumOff val="40000"/>
                    </a:schemeClr>
                  </a:solidFill>
                </a:endParaRPr>
              </a:p>
            </p:txBody>
          </p:sp>
        </mc:Choice>
        <mc:Fallback xmlns="">
          <p:sp>
            <p:nvSpPr>
              <p:cNvPr id="94" name="CuadroTexto 93">
                <a:extLst>
                  <a:ext uri="{FF2B5EF4-FFF2-40B4-BE49-F238E27FC236}">
                    <a16:creationId xmlns:a16="http://schemas.microsoft.com/office/drawing/2014/main" id="{4FB52FA9-EA18-43B3-883A-B18CA533EA6E}"/>
                  </a:ext>
                </a:extLst>
              </p:cNvPr>
              <p:cNvSpPr txBox="1">
                <a:spLocks noRot="1" noChangeAspect="1" noMove="1" noResize="1" noEditPoints="1" noAdjustHandles="1" noChangeArrowheads="1" noChangeShapeType="1" noTextEdit="1"/>
              </p:cNvSpPr>
              <p:nvPr/>
            </p:nvSpPr>
            <p:spPr>
              <a:xfrm>
                <a:off x="4165600" y="3733800"/>
                <a:ext cx="1661584"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5" name="CuadroTexto 94">
                <a:extLst>
                  <a:ext uri="{FF2B5EF4-FFF2-40B4-BE49-F238E27FC236}">
                    <a16:creationId xmlns:a16="http://schemas.microsoft.com/office/drawing/2014/main" id="{283A8E75-6401-4C67-BBCC-650B9D3C5C51}"/>
                  </a:ext>
                </a:extLst>
              </p:cNvPr>
              <p:cNvSpPr txBox="1"/>
              <p:nvPr/>
            </p:nvSpPr>
            <p:spPr>
              <a:xfrm>
                <a:off x="5881378" y="403021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95" name="CuadroTexto 94">
                <a:extLst>
                  <a:ext uri="{FF2B5EF4-FFF2-40B4-BE49-F238E27FC236}">
                    <a16:creationId xmlns:a16="http://schemas.microsoft.com/office/drawing/2014/main" id="{283A8E75-6401-4C67-BBCC-650B9D3C5C51}"/>
                  </a:ext>
                </a:extLst>
              </p:cNvPr>
              <p:cNvSpPr txBox="1">
                <a:spLocks noRot="1" noChangeAspect="1" noMove="1" noResize="1" noEditPoints="1" noAdjustHandles="1" noChangeArrowheads="1" noChangeShapeType="1" noTextEdit="1"/>
              </p:cNvSpPr>
              <p:nvPr/>
            </p:nvSpPr>
            <p:spPr>
              <a:xfrm>
                <a:off x="5881378" y="4030215"/>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6" name="CuadroTexto 95">
                <a:extLst>
                  <a:ext uri="{FF2B5EF4-FFF2-40B4-BE49-F238E27FC236}">
                    <a16:creationId xmlns:a16="http://schemas.microsoft.com/office/drawing/2014/main" id="{C1A132FC-68CD-4760-B4F5-F03E3B2EE907}"/>
                  </a:ext>
                </a:extLst>
              </p:cNvPr>
              <p:cNvSpPr txBox="1"/>
              <p:nvPr/>
            </p:nvSpPr>
            <p:spPr>
              <a:xfrm>
                <a:off x="3373241" y="404795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96" name="CuadroTexto 95">
                <a:extLst>
                  <a:ext uri="{FF2B5EF4-FFF2-40B4-BE49-F238E27FC236}">
                    <a16:creationId xmlns:a16="http://schemas.microsoft.com/office/drawing/2014/main" id="{C1A132FC-68CD-4760-B4F5-F03E3B2EE907}"/>
                  </a:ext>
                </a:extLst>
              </p:cNvPr>
              <p:cNvSpPr txBox="1">
                <a:spLocks noRot="1" noChangeAspect="1" noMove="1" noResize="1" noEditPoints="1" noAdjustHandles="1" noChangeArrowheads="1" noChangeShapeType="1" noTextEdit="1"/>
              </p:cNvSpPr>
              <p:nvPr/>
            </p:nvSpPr>
            <p:spPr>
              <a:xfrm>
                <a:off x="3373241" y="404795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7" name="CuadroTexto 96">
                <a:extLst>
                  <a:ext uri="{FF2B5EF4-FFF2-40B4-BE49-F238E27FC236}">
                    <a16:creationId xmlns:a16="http://schemas.microsoft.com/office/drawing/2014/main" id="{183F4126-D1E6-464F-B86A-DC93AE4FEEDB}"/>
                  </a:ext>
                </a:extLst>
              </p:cNvPr>
              <p:cNvSpPr txBox="1"/>
              <p:nvPr/>
            </p:nvSpPr>
            <p:spPr>
              <a:xfrm>
                <a:off x="9424667" y="3733800"/>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lumMod val="75000"/>
                            </a:schemeClr>
                          </a:solidFill>
                          <a:latin typeface="Cambria Math" panose="02040503050406030204" pitchFamily="18" charset="0"/>
                        </a:rPr>
                        <m:t>𝑶𝒕𝒓𝒐𝒔</m:t>
                      </m:r>
                      <m:r>
                        <a:rPr lang="es-CO" sz="1867" b="1" i="1">
                          <a:solidFill>
                            <a:schemeClr val="accent6">
                              <a:lumMod val="75000"/>
                            </a:schemeClr>
                          </a:solidFill>
                          <a:latin typeface="Cambria Math" panose="02040503050406030204" pitchFamily="18" charset="0"/>
                        </a:rPr>
                        <m:t> </m:t>
                      </m:r>
                      <m:r>
                        <a:rPr lang="es-CO" sz="1867" b="1" i="1">
                          <a:solidFill>
                            <a:schemeClr val="accent6">
                              <a:lumMod val="75000"/>
                            </a:schemeClr>
                          </a:solidFill>
                          <a:latin typeface="Cambria Math" panose="02040503050406030204" pitchFamily="18" charset="0"/>
                        </a:rPr>
                        <m:t>𝒄𝒐𝒔𝒕𝒐𝒔</m:t>
                      </m:r>
                      <m:r>
                        <a:rPr lang="es-CO" sz="1867" b="1" i="1">
                          <a:solidFill>
                            <a:schemeClr val="accent6">
                              <a:lumMod val="75000"/>
                            </a:schemeClr>
                          </a:solidFill>
                          <a:latin typeface="Cambria Math" panose="02040503050406030204" pitchFamily="18" charset="0"/>
                        </a:rPr>
                        <m:t> </m:t>
                      </m:r>
                    </m:oMath>
                  </m:oMathPara>
                </a14:m>
                <a:endParaRPr lang="es-CO" sz="1867" b="1" i="1" dirty="0">
                  <a:solidFill>
                    <a:schemeClr val="accent6">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lumMod val="75000"/>
                            </a:schemeClr>
                          </a:solidFill>
                          <a:latin typeface="Cambria Math" panose="02040503050406030204" pitchFamily="18" charset="0"/>
                        </a:rPr>
                        <m:t>𝒗𝒂𝒓𝒊𝒂𝒃𝒍𝒆𝒔</m:t>
                      </m:r>
                    </m:oMath>
                  </m:oMathPara>
                </a14:m>
                <a:endParaRPr lang="es-ES" sz="1867" b="1" i="1" dirty="0">
                  <a:solidFill>
                    <a:schemeClr val="accent6">
                      <a:lumMod val="75000"/>
                    </a:schemeClr>
                  </a:solidFill>
                  <a:latin typeface="Cambria Math" panose="02040503050406030204" pitchFamily="18" charset="0"/>
                </a:endParaRPr>
              </a:p>
            </p:txBody>
          </p:sp>
        </mc:Choice>
        <mc:Fallback xmlns="">
          <p:sp>
            <p:nvSpPr>
              <p:cNvPr id="97" name="CuadroTexto 96">
                <a:extLst>
                  <a:ext uri="{FF2B5EF4-FFF2-40B4-BE49-F238E27FC236}">
                    <a16:creationId xmlns:a16="http://schemas.microsoft.com/office/drawing/2014/main" id="{183F4126-D1E6-464F-B86A-DC93AE4FEEDB}"/>
                  </a:ext>
                </a:extLst>
              </p:cNvPr>
              <p:cNvSpPr txBox="1">
                <a:spLocks noRot="1" noChangeAspect="1" noMove="1" noResize="1" noEditPoints="1" noAdjustHandles="1" noChangeArrowheads="1" noChangeShapeType="1" noTextEdit="1"/>
              </p:cNvSpPr>
              <p:nvPr/>
            </p:nvSpPr>
            <p:spPr>
              <a:xfrm>
                <a:off x="9424667" y="3733800"/>
                <a:ext cx="2135672"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8" name="CuadroTexto 97">
                <a:extLst>
                  <a:ext uri="{FF2B5EF4-FFF2-40B4-BE49-F238E27FC236}">
                    <a16:creationId xmlns:a16="http://schemas.microsoft.com/office/drawing/2014/main" id="{86B3EE68-289C-4206-BABB-7C093BFA14B7}"/>
                  </a:ext>
                </a:extLst>
              </p:cNvPr>
              <p:cNvSpPr txBox="1"/>
              <p:nvPr/>
            </p:nvSpPr>
            <p:spPr>
              <a:xfrm>
                <a:off x="8747955" y="403021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98" name="CuadroTexto 97">
                <a:extLst>
                  <a:ext uri="{FF2B5EF4-FFF2-40B4-BE49-F238E27FC236}">
                    <a16:creationId xmlns:a16="http://schemas.microsoft.com/office/drawing/2014/main" id="{86B3EE68-289C-4206-BABB-7C093BFA14B7}"/>
                  </a:ext>
                </a:extLst>
              </p:cNvPr>
              <p:cNvSpPr txBox="1">
                <a:spLocks noRot="1" noChangeAspect="1" noMove="1" noResize="1" noEditPoints="1" noAdjustHandles="1" noChangeArrowheads="1" noChangeShapeType="1" noTextEdit="1"/>
              </p:cNvSpPr>
              <p:nvPr/>
            </p:nvSpPr>
            <p:spPr>
              <a:xfrm>
                <a:off x="8747955" y="4030215"/>
                <a:ext cx="450141"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9" name="CuadroTexto 98">
                <a:extLst>
                  <a:ext uri="{FF2B5EF4-FFF2-40B4-BE49-F238E27FC236}">
                    <a16:creationId xmlns:a16="http://schemas.microsoft.com/office/drawing/2014/main" id="{01A606B7-56EA-4888-A509-9F1F371EE703}"/>
                  </a:ext>
                </a:extLst>
              </p:cNvPr>
              <p:cNvSpPr txBox="1"/>
              <p:nvPr/>
            </p:nvSpPr>
            <p:spPr>
              <a:xfrm>
                <a:off x="2202513" y="4047952"/>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99" name="CuadroTexto 98">
                <a:extLst>
                  <a:ext uri="{FF2B5EF4-FFF2-40B4-BE49-F238E27FC236}">
                    <a16:creationId xmlns:a16="http://schemas.microsoft.com/office/drawing/2014/main" id="{01A606B7-56EA-4888-A509-9F1F371EE703}"/>
                  </a:ext>
                </a:extLst>
              </p:cNvPr>
              <p:cNvSpPr txBox="1">
                <a:spLocks noRot="1" noChangeAspect="1" noMove="1" noResize="1" noEditPoints="1" noAdjustHandles="1" noChangeArrowheads="1" noChangeShapeType="1" noTextEdit="1"/>
              </p:cNvSpPr>
              <p:nvPr/>
            </p:nvSpPr>
            <p:spPr>
              <a:xfrm>
                <a:off x="2202513" y="4047952"/>
                <a:ext cx="569383" cy="379656"/>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0" name="CuadroTexto 99">
                <a:extLst>
                  <a:ext uri="{FF2B5EF4-FFF2-40B4-BE49-F238E27FC236}">
                    <a16:creationId xmlns:a16="http://schemas.microsoft.com/office/drawing/2014/main" id="{4B932CE9-CB22-4139-A915-618F3F456376}"/>
                  </a:ext>
                </a:extLst>
              </p:cNvPr>
              <p:cNvSpPr txBox="1"/>
              <p:nvPr/>
            </p:nvSpPr>
            <p:spPr>
              <a:xfrm>
                <a:off x="2861830" y="4030215"/>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100" name="CuadroTexto 99">
                <a:extLst>
                  <a:ext uri="{FF2B5EF4-FFF2-40B4-BE49-F238E27FC236}">
                    <a16:creationId xmlns:a16="http://schemas.microsoft.com/office/drawing/2014/main" id="{4B932CE9-CB22-4139-A915-618F3F456376}"/>
                  </a:ext>
                </a:extLst>
              </p:cNvPr>
              <p:cNvSpPr txBox="1">
                <a:spLocks noRot="1" noChangeAspect="1" noMove="1" noResize="1" noEditPoints="1" noAdjustHandles="1" noChangeArrowheads="1" noChangeShapeType="1" noTextEdit="1"/>
              </p:cNvSpPr>
              <p:nvPr/>
            </p:nvSpPr>
            <p:spPr>
              <a:xfrm>
                <a:off x="2861830" y="4030215"/>
                <a:ext cx="606917" cy="410433"/>
              </a:xfrm>
              <a:prstGeom prst="rect">
                <a:avLst/>
              </a:prstGeom>
              <a:blipFill>
                <a:blip r:embed="rId11"/>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6527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92" grpId="0"/>
      <p:bldP spid="93" grpId="0"/>
      <p:bldP spid="94" grpId="0"/>
      <p:bldP spid="95" grpId="0"/>
      <p:bldP spid="96" grpId="0"/>
      <p:bldP spid="97" grpId="0"/>
      <p:bldP spid="98" grpId="0"/>
      <p:bldP spid="99" grpId="0"/>
      <p:bldP spid="10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145409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mc:AlternateContent xmlns:mc="http://schemas.openxmlformats.org/markup-compatibility/2006" xmlns:a14="http://schemas.microsoft.com/office/drawing/2010/main">
        <mc:Choice Requires="a14">
          <p:sp>
            <p:nvSpPr>
              <p:cNvPr id="78" name="CuadroTexto 77">
                <a:extLst>
                  <a:ext uri="{FF2B5EF4-FFF2-40B4-BE49-F238E27FC236}">
                    <a16:creationId xmlns:a16="http://schemas.microsoft.com/office/drawing/2014/main" id="{617A0485-0186-478C-9DEA-EF32763E37AF}"/>
                  </a:ext>
                </a:extLst>
              </p:cNvPr>
              <p:cNvSpPr txBox="1"/>
              <p:nvPr/>
            </p:nvSpPr>
            <p:spPr>
              <a:xfrm>
                <a:off x="566145" y="3429000"/>
                <a:ext cx="1307041" cy="574644"/>
              </a:xfrm>
              <a:prstGeom prst="rect">
                <a:avLst/>
              </a:prstGeom>
              <a:noFill/>
            </p:spPr>
            <p:txBody>
              <a:bodyPr wrap="square" lIns="0" tIns="0" rIns="0" bIns="0" rtlCol="0">
                <a:spAutoFit/>
              </a:bodyPr>
              <a:lstStyle/>
              <a:p>
                <a:pPr marL="237061" indent="-237061" algn="ctr"/>
                <a14:m>
                  <m:oMathPara xmlns:m="http://schemas.openxmlformats.org/officeDocument/2006/math">
                    <m:oMathParaPr>
                      <m:jc m:val="center"/>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𝑰𝒏𝒈𝒓𝒆𝒔𝒐𝒔</m:t>
                      </m:r>
                      <m:r>
                        <a:rPr lang="es-CO" sz="1867" b="1" i="1">
                          <a:solidFill>
                            <a:schemeClr val="accent2">
                              <a:lumMod val="60000"/>
                              <a:lumOff val="40000"/>
                            </a:schemeClr>
                          </a:solidFill>
                          <a:latin typeface="Cambria Math" panose="02040503050406030204" pitchFamily="18" charset="0"/>
                        </a:rPr>
                        <m:t> </m:t>
                      </m:r>
                    </m:oMath>
                  </m:oMathPara>
                </a14:m>
                <a:endParaRPr lang="es-CO" sz="1867" b="1" i="1" dirty="0">
                  <a:solidFill>
                    <a:schemeClr val="accent2">
                      <a:lumMod val="60000"/>
                      <a:lumOff val="40000"/>
                    </a:schemeClr>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𝒔𝒆𝒎𝒂𝒏𝒂𝒍𝒆𝒔</m:t>
                      </m:r>
                    </m:oMath>
                  </m:oMathPara>
                </a14:m>
                <a:endParaRPr lang="es-ES" sz="1867" b="1" i="1" dirty="0">
                  <a:solidFill>
                    <a:schemeClr val="accent2">
                      <a:lumMod val="60000"/>
                      <a:lumOff val="40000"/>
                    </a:schemeClr>
                  </a:solidFill>
                  <a:latin typeface="Cambria Math" panose="02040503050406030204" pitchFamily="18" charset="0"/>
                </a:endParaRPr>
              </a:p>
            </p:txBody>
          </p:sp>
        </mc:Choice>
        <mc:Fallback xmlns="">
          <p:sp>
            <p:nvSpPr>
              <p:cNvPr id="78" name="CuadroTexto 77">
                <a:extLst>
                  <a:ext uri="{FF2B5EF4-FFF2-40B4-BE49-F238E27FC236}">
                    <a16:creationId xmlns:a16="http://schemas.microsoft.com/office/drawing/2014/main" id="{617A0485-0186-478C-9DEA-EF32763E37AF}"/>
                  </a:ext>
                </a:extLst>
              </p:cNvPr>
              <p:cNvSpPr txBox="1">
                <a:spLocks noRot="1" noChangeAspect="1" noMove="1" noResize="1" noEditPoints="1" noAdjustHandles="1" noChangeArrowheads="1" noChangeShapeType="1" noTextEdit="1"/>
              </p:cNvSpPr>
              <p:nvPr/>
            </p:nvSpPr>
            <p:spPr>
              <a:xfrm>
                <a:off x="566145" y="3429000"/>
                <a:ext cx="1307041" cy="574644"/>
              </a:xfrm>
              <a:prstGeom prst="rect">
                <a:avLst/>
              </a:prstGeom>
              <a:blipFill>
                <a:blip r:embed="rId3"/>
                <a:stretch>
                  <a:fillRect l="-935" r="-8411" b="-531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9" name="CuadroTexto 78">
                <a:extLst>
                  <a:ext uri="{FF2B5EF4-FFF2-40B4-BE49-F238E27FC236}">
                    <a16:creationId xmlns:a16="http://schemas.microsoft.com/office/drawing/2014/main" id="{840ADBE8-6A3C-45BE-AAA7-70B8D53EA31A}"/>
                  </a:ext>
                </a:extLst>
              </p:cNvPr>
              <p:cNvSpPr txBox="1"/>
              <p:nvPr/>
            </p:nvSpPr>
            <p:spPr>
              <a:xfrm>
                <a:off x="6615113" y="3268995"/>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𝑰𝒏𝒈𝒓𝒆𝒔𝒐𝒔</m:t>
                      </m:r>
                      <m:r>
                        <a:rPr lang="es-CO" sz="1867" b="1" i="1">
                          <a:latin typeface="Cambria Math" panose="02040503050406030204" pitchFamily="18" charset="0"/>
                        </a:rPr>
                        <m:t> </m:t>
                      </m:r>
                      <m:r>
                        <a:rPr lang="es-CO" sz="1867" b="1" i="1">
                          <a:latin typeface="Cambria Math" panose="02040503050406030204" pitchFamily="18" charset="0"/>
                        </a:rPr>
                        <m:t>𝒔𝒆𝒎𝒂𝒏𝒂𝒍𝒆𝒔</m:t>
                      </m:r>
                      <m:r>
                        <a:rPr lang="es-CO" sz="1867" b="1" i="1">
                          <a:latin typeface="Cambria Math" panose="02040503050406030204" pitchFamily="18" charset="0"/>
                        </a:rPr>
                        <m:t> </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𝒑𝒐𝒓</m:t>
                      </m:r>
                      <m:r>
                        <a:rPr lang="es-CO" sz="1867" b="1" i="1">
                          <a:latin typeface="Cambria Math" panose="02040503050406030204" pitchFamily="18" charset="0"/>
                        </a:rPr>
                        <m:t> </m:t>
                      </m:r>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𝒕𝒓𝒆𝒏𝒆𝒔</m:t>
                      </m:r>
                    </m:oMath>
                  </m:oMathPara>
                </a14:m>
                <a:endParaRPr lang="es-ES" sz="1867" dirty="0"/>
              </a:p>
            </p:txBody>
          </p:sp>
        </mc:Choice>
        <mc:Fallback xmlns="">
          <p:sp>
            <p:nvSpPr>
              <p:cNvPr id="79" name="CuadroTexto 78">
                <a:extLst>
                  <a:ext uri="{FF2B5EF4-FFF2-40B4-BE49-F238E27FC236}">
                    <a16:creationId xmlns:a16="http://schemas.microsoft.com/office/drawing/2014/main" id="{840ADBE8-6A3C-45BE-AAA7-70B8D53EA31A}"/>
                  </a:ext>
                </a:extLst>
              </p:cNvPr>
              <p:cNvSpPr txBox="1">
                <a:spLocks noRot="1" noChangeAspect="1" noMove="1" noResize="1" noEditPoints="1" noAdjustHandles="1" noChangeArrowheads="1" noChangeShapeType="1" noTextEdit="1"/>
              </p:cNvSpPr>
              <p:nvPr/>
            </p:nvSpPr>
            <p:spPr>
              <a:xfrm>
                <a:off x="6615113" y="3268995"/>
                <a:ext cx="2985600"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0" name="CuadroTexto 79">
                <a:extLst>
                  <a:ext uri="{FF2B5EF4-FFF2-40B4-BE49-F238E27FC236}">
                    <a16:creationId xmlns:a16="http://schemas.microsoft.com/office/drawing/2014/main" id="{D4BFB6E6-1BBC-4804-BE01-8A61D228AED9}"/>
                  </a:ext>
                </a:extLst>
              </p:cNvPr>
              <p:cNvSpPr txBox="1"/>
              <p:nvPr/>
            </p:nvSpPr>
            <p:spPr>
              <a:xfrm>
                <a:off x="2680060" y="3251257"/>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𝑰𝒏𝒈𝒓𝒆𝒔𝒐𝒔</m:t>
                      </m:r>
                      <m:r>
                        <a:rPr lang="es-CO" sz="1867" b="1" i="1">
                          <a:latin typeface="Cambria Math" panose="02040503050406030204" pitchFamily="18" charset="0"/>
                        </a:rPr>
                        <m:t> </m:t>
                      </m:r>
                      <m:r>
                        <a:rPr lang="es-CO" sz="1867" b="1" i="1">
                          <a:latin typeface="Cambria Math" panose="02040503050406030204" pitchFamily="18" charset="0"/>
                        </a:rPr>
                        <m:t>𝒔𝒆𝒎𝒂𝒏𝒂𝒍𝒆𝒔</m:t>
                      </m:r>
                      <m:r>
                        <a:rPr lang="es-CO" sz="1867" b="1" i="1">
                          <a:latin typeface="Cambria Math" panose="02040503050406030204" pitchFamily="18" charset="0"/>
                        </a:rPr>
                        <m:t> </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𝒑𝒐𝒓</m:t>
                      </m:r>
                      <m:r>
                        <a:rPr lang="es-CO" sz="1867" b="1" i="1">
                          <a:latin typeface="Cambria Math" panose="02040503050406030204" pitchFamily="18" charset="0"/>
                        </a:rPr>
                        <m:t> </m:t>
                      </m:r>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𝒔𝒐𝒍𝒅𝒂𝒅𝒐𝒔</m:t>
                      </m:r>
                    </m:oMath>
                  </m:oMathPara>
                </a14:m>
                <a:endParaRPr lang="es-ES" sz="1867" dirty="0"/>
              </a:p>
            </p:txBody>
          </p:sp>
        </mc:Choice>
        <mc:Fallback xmlns="">
          <p:sp>
            <p:nvSpPr>
              <p:cNvPr id="80" name="CuadroTexto 79">
                <a:extLst>
                  <a:ext uri="{FF2B5EF4-FFF2-40B4-BE49-F238E27FC236}">
                    <a16:creationId xmlns:a16="http://schemas.microsoft.com/office/drawing/2014/main" id="{D4BFB6E6-1BBC-4804-BE01-8A61D228AED9}"/>
                  </a:ext>
                </a:extLst>
              </p:cNvPr>
              <p:cNvSpPr txBox="1">
                <a:spLocks noRot="1" noChangeAspect="1" noMove="1" noResize="1" noEditPoints="1" noAdjustHandles="1" noChangeArrowheads="1" noChangeShapeType="1" noTextEdit="1"/>
              </p:cNvSpPr>
              <p:nvPr/>
            </p:nvSpPr>
            <p:spPr>
              <a:xfrm>
                <a:off x="2680060" y="3251257"/>
                <a:ext cx="2985600"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1" name="CuadroTexto 80">
                <a:extLst>
                  <a:ext uri="{FF2B5EF4-FFF2-40B4-BE49-F238E27FC236}">
                    <a16:creationId xmlns:a16="http://schemas.microsoft.com/office/drawing/2014/main" id="{BB5E8B8A-565A-45F9-9CCC-2BBCF300392B}"/>
                  </a:ext>
                </a:extLst>
              </p:cNvPr>
              <p:cNvSpPr txBox="1"/>
              <p:nvPr/>
            </p:nvSpPr>
            <p:spPr>
              <a:xfrm>
                <a:off x="5888638" y="3547672"/>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oMath>
                  </m:oMathPara>
                </a14:m>
                <a:endParaRPr lang="es-ES" sz="1867" dirty="0"/>
              </a:p>
            </p:txBody>
          </p:sp>
        </mc:Choice>
        <mc:Fallback xmlns="">
          <p:sp>
            <p:nvSpPr>
              <p:cNvPr id="81" name="CuadroTexto 80">
                <a:extLst>
                  <a:ext uri="{FF2B5EF4-FFF2-40B4-BE49-F238E27FC236}">
                    <a16:creationId xmlns:a16="http://schemas.microsoft.com/office/drawing/2014/main" id="{BB5E8B8A-565A-45F9-9CCC-2BBCF300392B}"/>
                  </a:ext>
                </a:extLst>
              </p:cNvPr>
              <p:cNvSpPr txBox="1">
                <a:spLocks noRot="1" noChangeAspect="1" noMove="1" noResize="1" noEditPoints="1" noAdjustHandles="1" noChangeArrowheads="1" noChangeShapeType="1" noTextEdit="1"/>
              </p:cNvSpPr>
              <p:nvPr/>
            </p:nvSpPr>
            <p:spPr>
              <a:xfrm>
                <a:off x="5888638" y="3547672"/>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3" name="CuadroTexto 82">
                <a:extLst>
                  <a:ext uri="{FF2B5EF4-FFF2-40B4-BE49-F238E27FC236}">
                    <a16:creationId xmlns:a16="http://schemas.microsoft.com/office/drawing/2014/main" id="{323E8DE3-E677-4CC6-B2C1-A7882CE75D13}"/>
                  </a:ext>
                </a:extLst>
              </p:cNvPr>
              <p:cNvSpPr txBox="1"/>
              <p:nvPr/>
            </p:nvSpPr>
            <p:spPr>
              <a:xfrm>
                <a:off x="1887701" y="3678348"/>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83" name="CuadroTexto 82">
                <a:extLst>
                  <a:ext uri="{FF2B5EF4-FFF2-40B4-BE49-F238E27FC236}">
                    <a16:creationId xmlns:a16="http://schemas.microsoft.com/office/drawing/2014/main" id="{323E8DE3-E677-4CC6-B2C1-A7882CE75D13}"/>
                  </a:ext>
                </a:extLst>
              </p:cNvPr>
              <p:cNvSpPr txBox="1">
                <a:spLocks noRot="1" noChangeAspect="1" noMove="1" noResize="1" noEditPoints="1" noAdjustHandles="1" noChangeArrowheads="1" noChangeShapeType="1" noTextEdit="1"/>
              </p:cNvSpPr>
              <p:nvPr/>
            </p:nvSpPr>
            <p:spPr>
              <a:xfrm>
                <a:off x="1887701" y="3678348"/>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7" name="CuadroTexto 86">
                <a:extLst>
                  <a:ext uri="{FF2B5EF4-FFF2-40B4-BE49-F238E27FC236}">
                    <a16:creationId xmlns:a16="http://schemas.microsoft.com/office/drawing/2014/main" id="{AC38915E-2EB2-48C4-BA7F-F723189C3D1E}"/>
                  </a:ext>
                </a:extLst>
              </p:cNvPr>
              <p:cNvSpPr txBox="1"/>
              <p:nvPr/>
            </p:nvSpPr>
            <p:spPr>
              <a:xfrm>
                <a:off x="2793352" y="4403437"/>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𝒅𝒐𝒍𝒂𝒓𝒆𝒔</m:t>
                              </m:r>
                            </m:num>
                            <m:den>
                              <m:r>
                                <a:rPr lang="es-CO" sz="1867" b="1" i="1">
                                  <a:latin typeface="Cambria Math" panose="02040503050406030204" pitchFamily="18" charset="0"/>
                                </a:rPr>
                                <m:t>𝒔𝒐𝒍𝒅𝒂𝒅𝒐</m:t>
                              </m:r>
                            </m:den>
                          </m:f>
                        </m:e>
                      </m:d>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𝑺𝒐𝒍𝒅𝒂𝒅𝒐𝒔</m:t>
                              </m:r>
                            </m:num>
                            <m:den>
                              <m:r>
                                <a:rPr lang="es-CO" sz="1867" b="1" i="1">
                                  <a:latin typeface="Cambria Math" panose="02040503050406030204" pitchFamily="18" charset="0"/>
                                </a:rPr>
                                <m:t>𝒔𝒆𝒎𝒂𝒏𝒂</m:t>
                              </m:r>
                            </m:den>
                          </m:f>
                        </m:e>
                      </m:d>
                    </m:oMath>
                  </m:oMathPara>
                </a14:m>
                <a:endParaRPr lang="es-ES" sz="1867" dirty="0"/>
              </a:p>
            </p:txBody>
          </p:sp>
        </mc:Choice>
        <mc:Fallback xmlns="">
          <p:sp>
            <p:nvSpPr>
              <p:cNvPr id="87" name="CuadroTexto 86">
                <a:extLst>
                  <a:ext uri="{FF2B5EF4-FFF2-40B4-BE49-F238E27FC236}">
                    <a16:creationId xmlns:a16="http://schemas.microsoft.com/office/drawing/2014/main" id="{AC38915E-2EB2-48C4-BA7F-F723189C3D1E}"/>
                  </a:ext>
                </a:extLst>
              </p:cNvPr>
              <p:cNvSpPr txBox="1">
                <a:spLocks noRot="1" noChangeAspect="1" noMove="1" noResize="1" noEditPoints="1" noAdjustHandles="1" noChangeArrowheads="1" noChangeShapeType="1" noTextEdit="1"/>
              </p:cNvSpPr>
              <p:nvPr/>
            </p:nvSpPr>
            <p:spPr>
              <a:xfrm>
                <a:off x="2793352" y="4403437"/>
                <a:ext cx="2985600"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8" name="CuadroTexto 87">
                <a:extLst>
                  <a:ext uri="{FF2B5EF4-FFF2-40B4-BE49-F238E27FC236}">
                    <a16:creationId xmlns:a16="http://schemas.microsoft.com/office/drawing/2014/main" id="{003146E3-96D9-4EDF-B9E9-2F820CA7B150}"/>
                  </a:ext>
                </a:extLst>
              </p:cNvPr>
              <p:cNvSpPr txBox="1"/>
              <p:nvPr/>
            </p:nvSpPr>
            <p:spPr>
              <a:xfrm>
                <a:off x="5897798" y="4699852"/>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oMath>
                  </m:oMathPara>
                </a14:m>
                <a:endParaRPr lang="es-ES" sz="1867" dirty="0"/>
              </a:p>
            </p:txBody>
          </p:sp>
        </mc:Choice>
        <mc:Fallback xmlns="">
          <p:sp>
            <p:nvSpPr>
              <p:cNvPr id="88" name="CuadroTexto 87">
                <a:extLst>
                  <a:ext uri="{FF2B5EF4-FFF2-40B4-BE49-F238E27FC236}">
                    <a16:creationId xmlns:a16="http://schemas.microsoft.com/office/drawing/2014/main" id="{003146E3-96D9-4EDF-B9E9-2F820CA7B150}"/>
                  </a:ext>
                </a:extLst>
              </p:cNvPr>
              <p:cNvSpPr txBox="1">
                <a:spLocks noRot="1" noChangeAspect="1" noMove="1" noResize="1" noEditPoints="1" noAdjustHandles="1" noChangeArrowheads="1" noChangeShapeType="1" noTextEdit="1"/>
              </p:cNvSpPr>
              <p:nvPr/>
            </p:nvSpPr>
            <p:spPr>
              <a:xfrm>
                <a:off x="5897798" y="4699852"/>
                <a:ext cx="450141"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9" name="CuadroTexto 88">
                <a:extLst>
                  <a:ext uri="{FF2B5EF4-FFF2-40B4-BE49-F238E27FC236}">
                    <a16:creationId xmlns:a16="http://schemas.microsoft.com/office/drawing/2014/main" id="{7E00A95F-8E73-4CF5-A28E-56B0D75F3B8E}"/>
                  </a:ext>
                </a:extLst>
              </p:cNvPr>
              <p:cNvSpPr txBox="1"/>
              <p:nvPr/>
            </p:nvSpPr>
            <p:spPr>
              <a:xfrm>
                <a:off x="6597596" y="4416915"/>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𝒅𝒐𝒍𝒂𝒓𝒆𝒔</m:t>
                              </m:r>
                            </m:num>
                            <m:den>
                              <m:r>
                                <a:rPr lang="es-CO" sz="1867" b="1" i="1">
                                  <a:latin typeface="Cambria Math" panose="02040503050406030204" pitchFamily="18" charset="0"/>
                                </a:rPr>
                                <m:t>𝒕𝒓𝒆𝒏</m:t>
                              </m:r>
                            </m:den>
                          </m:f>
                        </m:e>
                      </m:d>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𝒕𝒓𝒆𝒏𝒆𝒔</m:t>
                              </m:r>
                            </m:num>
                            <m:den>
                              <m:r>
                                <a:rPr lang="es-CO" sz="1867" b="1" i="1">
                                  <a:latin typeface="Cambria Math" panose="02040503050406030204" pitchFamily="18" charset="0"/>
                                </a:rPr>
                                <m:t>𝒔𝒆𝒎𝒂𝒏𝒂</m:t>
                              </m:r>
                            </m:den>
                          </m:f>
                        </m:e>
                      </m:d>
                    </m:oMath>
                  </m:oMathPara>
                </a14:m>
                <a:endParaRPr lang="es-ES" sz="1867" dirty="0"/>
              </a:p>
            </p:txBody>
          </p:sp>
        </mc:Choice>
        <mc:Fallback xmlns="">
          <p:sp>
            <p:nvSpPr>
              <p:cNvPr id="89" name="CuadroTexto 88">
                <a:extLst>
                  <a:ext uri="{FF2B5EF4-FFF2-40B4-BE49-F238E27FC236}">
                    <a16:creationId xmlns:a16="http://schemas.microsoft.com/office/drawing/2014/main" id="{7E00A95F-8E73-4CF5-A28E-56B0D75F3B8E}"/>
                  </a:ext>
                </a:extLst>
              </p:cNvPr>
              <p:cNvSpPr txBox="1">
                <a:spLocks noRot="1" noChangeAspect="1" noMove="1" noResize="1" noEditPoints="1" noAdjustHandles="1" noChangeArrowheads="1" noChangeShapeType="1" noTextEdit="1"/>
              </p:cNvSpPr>
              <p:nvPr/>
            </p:nvSpPr>
            <p:spPr>
              <a:xfrm>
                <a:off x="6597596" y="4416915"/>
                <a:ext cx="2985600" cy="1003200"/>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B5C7FF61-79D7-47C8-85FC-E50D5FCEB022}"/>
                  </a:ext>
                </a:extLst>
              </p:cNvPr>
              <p:cNvSpPr txBox="1"/>
              <p:nvPr/>
            </p:nvSpPr>
            <p:spPr>
              <a:xfrm>
                <a:off x="4470400" y="5575400"/>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𝟐𝟕</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𝟐𝟏</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23" name="CuadroTexto 22">
                <a:extLst>
                  <a:ext uri="{FF2B5EF4-FFF2-40B4-BE49-F238E27FC236}">
                    <a16:creationId xmlns:a16="http://schemas.microsoft.com/office/drawing/2014/main" id="{B5C7FF61-79D7-47C8-85FC-E50D5FCEB022}"/>
                  </a:ext>
                </a:extLst>
              </p:cNvPr>
              <p:cNvSpPr txBox="1">
                <a:spLocks noRot="1" noChangeAspect="1" noMove="1" noResize="1" noEditPoints="1" noAdjustHandles="1" noChangeArrowheads="1" noChangeShapeType="1" noTextEdit="1"/>
              </p:cNvSpPr>
              <p:nvPr/>
            </p:nvSpPr>
            <p:spPr>
              <a:xfrm>
                <a:off x="4470400" y="5575400"/>
                <a:ext cx="2985600" cy="1003200"/>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EC6EAA52-E709-4C75-AF34-FB6D6BA53C6E}"/>
                  </a:ext>
                </a:extLst>
              </p:cNvPr>
              <p:cNvSpPr txBox="1"/>
              <p:nvPr/>
            </p:nvSpPr>
            <p:spPr>
              <a:xfrm>
                <a:off x="1887701" y="586740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24" name="CuadroTexto 23">
                <a:extLst>
                  <a:ext uri="{FF2B5EF4-FFF2-40B4-BE49-F238E27FC236}">
                    <a16:creationId xmlns:a16="http://schemas.microsoft.com/office/drawing/2014/main" id="{EC6EAA52-E709-4C75-AF34-FB6D6BA53C6E}"/>
                  </a:ext>
                </a:extLst>
              </p:cNvPr>
              <p:cNvSpPr txBox="1">
                <a:spLocks noRot="1" noChangeAspect="1" noMove="1" noResize="1" noEditPoints="1" noAdjustHandles="1" noChangeArrowheads="1" noChangeShapeType="1" noTextEdit="1"/>
              </p:cNvSpPr>
              <p:nvPr/>
            </p:nvSpPr>
            <p:spPr>
              <a:xfrm>
                <a:off x="1887701" y="5867400"/>
                <a:ext cx="569383" cy="379656"/>
              </a:xfrm>
              <a:prstGeom prst="rect">
                <a:avLst/>
              </a:prstGeom>
              <a:blipFill>
                <a:blip r:embed="rId1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7067E6F5-2E33-444C-ABEA-548B8670DFAE}"/>
                  </a:ext>
                </a:extLst>
              </p:cNvPr>
              <p:cNvSpPr txBox="1"/>
              <p:nvPr/>
            </p:nvSpPr>
            <p:spPr>
              <a:xfrm>
                <a:off x="1887789" y="4713329"/>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26" name="CuadroTexto 25">
                <a:extLst>
                  <a:ext uri="{FF2B5EF4-FFF2-40B4-BE49-F238E27FC236}">
                    <a16:creationId xmlns:a16="http://schemas.microsoft.com/office/drawing/2014/main" id="{7067E6F5-2E33-444C-ABEA-548B8670DFAE}"/>
                  </a:ext>
                </a:extLst>
              </p:cNvPr>
              <p:cNvSpPr txBox="1">
                <a:spLocks noRot="1" noChangeAspect="1" noMove="1" noResize="1" noEditPoints="1" noAdjustHandles="1" noChangeArrowheads="1" noChangeShapeType="1" noTextEdit="1"/>
              </p:cNvSpPr>
              <p:nvPr/>
            </p:nvSpPr>
            <p:spPr>
              <a:xfrm>
                <a:off x="1887789" y="4713329"/>
                <a:ext cx="569383" cy="379656"/>
              </a:xfrm>
              <a:prstGeom prst="rect">
                <a:avLst/>
              </a:prstGeom>
              <a:blipFill>
                <a:blip r:embed="rId13"/>
                <a:stretch>
                  <a:fillRect/>
                </a:stretch>
              </a:blipFill>
            </p:spPr>
            <p:txBody>
              <a:bodyPr/>
              <a:lstStyle/>
              <a:p>
                <a:r>
                  <a:rPr lang="es-CO">
                    <a:noFill/>
                  </a:rPr>
                  <a:t> </a:t>
                </a:r>
              </a:p>
            </p:txBody>
          </p:sp>
        </mc:Fallback>
      </mc:AlternateContent>
      <p:sp>
        <p:nvSpPr>
          <p:cNvPr id="28" name="CuadroTexto 27">
            <a:extLst>
              <a:ext uri="{FF2B5EF4-FFF2-40B4-BE49-F238E27FC236}">
                <a16:creationId xmlns:a16="http://schemas.microsoft.com/office/drawing/2014/main" id="{9801F426-42EC-4D24-A831-D9F8E50EA45D}"/>
              </a:ext>
            </a:extLst>
          </p:cNvPr>
          <p:cNvSpPr txBox="1"/>
          <p:nvPr/>
        </p:nvSpPr>
        <p:spPr>
          <a:xfrm>
            <a:off x="495261" y="4443868"/>
            <a:ext cx="1353291" cy="584775"/>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soldado se vende en $27 </a:t>
            </a:r>
          </a:p>
        </p:txBody>
      </p:sp>
      <p:sp>
        <p:nvSpPr>
          <p:cNvPr id="30" name="CuadroTexto 29">
            <a:extLst>
              <a:ext uri="{FF2B5EF4-FFF2-40B4-BE49-F238E27FC236}">
                <a16:creationId xmlns:a16="http://schemas.microsoft.com/office/drawing/2014/main" id="{8726A915-F6C6-496D-BFA5-20D89E198752}"/>
              </a:ext>
            </a:extLst>
          </p:cNvPr>
          <p:cNvSpPr txBox="1"/>
          <p:nvPr/>
        </p:nvSpPr>
        <p:spPr>
          <a:xfrm>
            <a:off x="9832854" y="4445771"/>
            <a:ext cx="1173813" cy="830997"/>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tren se vende en $21 </a:t>
            </a:r>
          </a:p>
        </p:txBody>
      </p:sp>
      <p:cxnSp>
        <p:nvCxnSpPr>
          <p:cNvPr id="33" name="Conector recto 32">
            <a:extLst>
              <a:ext uri="{FF2B5EF4-FFF2-40B4-BE49-F238E27FC236}">
                <a16:creationId xmlns:a16="http://schemas.microsoft.com/office/drawing/2014/main" id="{3ACCF247-0305-4303-89F1-21BB309E3A6E}"/>
              </a:ext>
            </a:extLst>
          </p:cNvPr>
          <p:cNvCxnSpPr>
            <a:cxnSpLocks/>
          </p:cNvCxnSpPr>
          <p:nvPr/>
        </p:nvCxnSpPr>
        <p:spPr>
          <a:xfrm>
            <a:off x="1160651" y="5305643"/>
            <a:ext cx="2541335" cy="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334057C1-C681-46CC-984E-67AC5FC357C5}"/>
              </a:ext>
            </a:extLst>
          </p:cNvPr>
          <p:cNvCxnSpPr>
            <a:cxnSpLocks/>
            <a:endCxn id="30" idx="2"/>
          </p:cNvCxnSpPr>
          <p:nvPr/>
        </p:nvCxnSpPr>
        <p:spPr>
          <a:xfrm flipV="1">
            <a:off x="7486586" y="5276768"/>
            <a:ext cx="2933175" cy="1671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1" name="Rectangle 38">
            <a:extLst>
              <a:ext uri="{FF2B5EF4-FFF2-40B4-BE49-F238E27FC236}">
                <a16:creationId xmlns:a16="http://schemas.microsoft.com/office/drawing/2014/main" id="{086310D4-FA0E-4FEA-A0B5-867C51B0401D}"/>
              </a:ext>
            </a:extLst>
          </p:cNvPr>
          <p:cNvSpPr/>
          <p:nvPr/>
        </p:nvSpPr>
        <p:spPr>
          <a:xfrm>
            <a:off x="3378200" y="1812806"/>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La juguetería desea maximizar las utilidades semanales. </a:t>
            </a:r>
          </a:p>
        </p:txBody>
      </p:sp>
      <p:sp>
        <p:nvSpPr>
          <p:cNvPr id="27" name="Rectangle 38">
            <a:extLst>
              <a:ext uri="{FF2B5EF4-FFF2-40B4-BE49-F238E27FC236}">
                <a16:creationId xmlns:a16="http://schemas.microsoft.com/office/drawing/2014/main" id="{B33AD0BD-E6A6-5A40-8E5B-862C687AD0A3}"/>
              </a:ext>
            </a:extLst>
          </p:cNvPr>
          <p:cNvSpPr/>
          <p:nvPr/>
        </p:nvSpPr>
        <p:spPr>
          <a:xfrm>
            <a:off x="812800" y="2697996"/>
            <a:ext cx="6299200" cy="510778"/>
          </a:xfrm>
          <a:prstGeom prst="round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OJO con las unidades de los diferentes términos </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3DF82411-F990-EB42-876D-0CA4EA8F26F4}"/>
                  </a:ext>
                </a:extLst>
              </p:cNvPr>
              <p:cNvSpPr txBox="1"/>
              <p:nvPr/>
            </p:nvSpPr>
            <p:spPr>
              <a:xfrm>
                <a:off x="406401" y="5800884"/>
                <a:ext cx="1307041" cy="574644"/>
              </a:xfrm>
              <a:prstGeom prst="rect">
                <a:avLst/>
              </a:prstGeom>
              <a:noFill/>
            </p:spPr>
            <p:txBody>
              <a:bodyPr wrap="square" lIns="0" tIns="0" rIns="0" bIns="0" rtlCol="0">
                <a:spAutoFit/>
              </a:bodyPr>
              <a:lstStyle/>
              <a:p>
                <a:pPr marL="237061" indent="-237061" algn="ctr"/>
                <a14:m>
                  <m:oMathPara xmlns:m="http://schemas.openxmlformats.org/officeDocument/2006/math">
                    <m:oMathParaPr>
                      <m:jc m:val="center"/>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𝑰𝒏𝒈𝒓𝒆𝒔𝒐𝒔</m:t>
                      </m:r>
                      <m:r>
                        <a:rPr lang="es-CO" sz="1867" b="1" i="1">
                          <a:solidFill>
                            <a:schemeClr val="accent2">
                              <a:lumMod val="60000"/>
                              <a:lumOff val="40000"/>
                            </a:schemeClr>
                          </a:solidFill>
                          <a:latin typeface="Cambria Math" panose="02040503050406030204" pitchFamily="18" charset="0"/>
                        </a:rPr>
                        <m:t> </m:t>
                      </m:r>
                    </m:oMath>
                  </m:oMathPara>
                </a14:m>
                <a:endParaRPr lang="es-CO" sz="1867" b="1" i="1" dirty="0">
                  <a:solidFill>
                    <a:schemeClr val="accent2">
                      <a:lumMod val="60000"/>
                      <a:lumOff val="40000"/>
                    </a:schemeClr>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𝒔𝒆𝒎𝒂𝒏𝒂𝒍𝒆𝒔</m:t>
                      </m:r>
                    </m:oMath>
                  </m:oMathPara>
                </a14:m>
                <a:endParaRPr lang="es-ES" sz="1867" b="1" i="1" dirty="0">
                  <a:solidFill>
                    <a:schemeClr val="accent2">
                      <a:lumMod val="60000"/>
                      <a:lumOff val="40000"/>
                    </a:schemeClr>
                  </a:solidFill>
                  <a:latin typeface="Cambria Math" panose="02040503050406030204" pitchFamily="18" charset="0"/>
                </a:endParaRPr>
              </a:p>
            </p:txBody>
          </p:sp>
        </mc:Choice>
        <mc:Fallback xmlns="">
          <p:sp>
            <p:nvSpPr>
              <p:cNvPr id="31" name="CuadroTexto 30">
                <a:extLst>
                  <a:ext uri="{FF2B5EF4-FFF2-40B4-BE49-F238E27FC236}">
                    <a16:creationId xmlns:a16="http://schemas.microsoft.com/office/drawing/2014/main" id="{3DF82411-F990-EB42-876D-0CA4EA8F26F4}"/>
                  </a:ext>
                </a:extLst>
              </p:cNvPr>
              <p:cNvSpPr txBox="1">
                <a:spLocks noRot="1" noChangeAspect="1" noMove="1" noResize="1" noEditPoints="1" noAdjustHandles="1" noChangeArrowheads="1" noChangeShapeType="1" noTextEdit="1"/>
              </p:cNvSpPr>
              <p:nvPr/>
            </p:nvSpPr>
            <p:spPr>
              <a:xfrm>
                <a:off x="406401" y="5800884"/>
                <a:ext cx="1307041" cy="574644"/>
              </a:xfrm>
              <a:prstGeom prst="rect">
                <a:avLst/>
              </a:prstGeom>
              <a:blipFill>
                <a:blip r:embed="rId14"/>
                <a:stretch>
                  <a:fillRect l="-935" r="-8411" b="-5319"/>
                </a:stretch>
              </a:blipFill>
            </p:spPr>
            <p:txBody>
              <a:bodyPr/>
              <a:lstStyle/>
              <a:p>
                <a:r>
                  <a:rPr lang="es-CO">
                    <a:noFill/>
                  </a:rPr>
                  <a:t> </a:t>
                </a:r>
              </a:p>
            </p:txBody>
          </p:sp>
        </mc:Fallback>
      </mc:AlternateContent>
      <p:sp>
        <p:nvSpPr>
          <p:cNvPr id="32" name="Explosión: 14 puntos 26">
            <a:extLst>
              <a:ext uri="{FF2B5EF4-FFF2-40B4-BE49-F238E27FC236}">
                <a16:creationId xmlns:a16="http://schemas.microsoft.com/office/drawing/2014/main" id="{AA4EDD59-95D3-D049-BDCA-846B360334DE}"/>
              </a:ext>
            </a:extLst>
          </p:cNvPr>
          <p:cNvSpPr/>
          <p:nvPr/>
        </p:nvSpPr>
        <p:spPr bwMode="auto">
          <a:xfrm>
            <a:off x="9550400" y="4953001"/>
            <a:ext cx="2985600" cy="2110673"/>
          </a:xfrm>
          <a:prstGeom prst="irregularSeal2">
            <a:avLst/>
          </a:prstGeom>
          <a:solidFill>
            <a:schemeClr val="accent1"/>
          </a:solidFill>
          <a:ln w="19050">
            <a:noFill/>
            <a:round/>
            <a:headEnd/>
            <a:tailEnd/>
          </a:ln>
        </p:spPr>
        <p:txBody>
          <a:bodyPr vert="horz" wrap="square" lIns="121920" tIns="60960" rIns="121920" bIns="60960" numCol="1" rtlCol="0" anchor="ctr" anchorCtr="1" compatLnSpc="1">
            <a:prstTxWarp prst="textNoShape">
              <a:avLst/>
            </a:prstTxWarp>
          </a:bodyPr>
          <a:lstStyle/>
          <a:p>
            <a:pPr algn="ctr"/>
            <a:r>
              <a:rPr lang="es-CO" sz="1600" b="1" dirty="0">
                <a:latin typeface="Ancizar Sans" panose="020B0602040300000003" pitchFamily="34" charset="0"/>
              </a:rPr>
              <a:t>Observe que las unidades de todos los términos sean iguales</a:t>
            </a:r>
            <a:endParaRPr lang="es-ES" sz="1600" b="1" dirty="0">
              <a:latin typeface="Ancizar Sans" panose="020B0602040300000003" pitchFamily="34" charset="0"/>
            </a:endParaRPr>
          </a:p>
        </p:txBody>
      </p:sp>
    </p:spTree>
    <p:extLst>
      <p:ext uri="{BB962C8B-B14F-4D97-AF65-F5344CB8AC3E}">
        <p14:creationId xmlns:p14="http://schemas.microsoft.com/office/powerpoint/2010/main" val="356539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3" grpId="0"/>
      <p:bldP spid="87" grpId="0"/>
      <p:bldP spid="88" grpId="0"/>
      <p:bldP spid="89" grpId="0"/>
      <p:bldP spid="23" grpId="0"/>
      <p:bldP spid="24" grpId="0"/>
      <p:bldP spid="26" grpId="0"/>
      <p:bldP spid="28" grpId="0"/>
      <p:bldP spid="30" grpId="0"/>
      <p:bldP spid="27" grpId="0" animBg="1"/>
      <p:bldP spid="31" grpId="0"/>
      <p:bldP spid="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145409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mc:AlternateContent xmlns:mc="http://schemas.openxmlformats.org/markup-compatibility/2006" xmlns:a14="http://schemas.microsoft.com/office/drawing/2010/main">
        <mc:Choice Requires="a14">
          <p:sp>
            <p:nvSpPr>
              <p:cNvPr id="78" name="CuadroTexto 77">
                <a:extLst>
                  <a:ext uri="{FF2B5EF4-FFF2-40B4-BE49-F238E27FC236}">
                    <a16:creationId xmlns:a16="http://schemas.microsoft.com/office/drawing/2014/main" id="{617A0485-0186-478C-9DEA-EF32763E37AF}"/>
                  </a:ext>
                </a:extLst>
              </p:cNvPr>
              <p:cNvSpPr txBox="1"/>
              <p:nvPr/>
            </p:nvSpPr>
            <p:spPr>
              <a:xfrm>
                <a:off x="1131827" y="3650892"/>
                <a:ext cx="1727200" cy="861967"/>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𝑪𝒐𝒔𝒕𝒐𝒔</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𝒅𝒆</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𝒍𝒂</m:t>
                      </m:r>
                      <m:r>
                        <a:rPr lang="es-CO" sz="1867" b="1" i="1">
                          <a:solidFill>
                            <a:schemeClr val="accent5">
                              <a:lumMod val="60000"/>
                              <a:lumOff val="40000"/>
                            </a:schemeClr>
                          </a:solidFill>
                          <a:latin typeface="Cambria Math" panose="02040503050406030204" pitchFamily="18" charset="0"/>
                        </a:rPr>
                        <m:t> </m:t>
                      </m:r>
                    </m:oMath>
                  </m:oMathPara>
                </a14:m>
                <a:endParaRPr lang="es-CO" sz="1867" b="1" i="1" dirty="0">
                  <a:solidFill>
                    <a:schemeClr val="accent5">
                      <a:lumMod val="60000"/>
                      <a:lumOff val="40000"/>
                    </a:schemeClr>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𝒎𝒂𝒕𝒆𝒓𝒊𝒂</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𝒑𝒓𝒊𝒎𝒂</m:t>
                      </m:r>
                      <m:r>
                        <a:rPr lang="es-CO" sz="1867" b="1" i="1">
                          <a:solidFill>
                            <a:schemeClr val="accent5">
                              <a:lumMod val="60000"/>
                              <a:lumOff val="40000"/>
                            </a:schemeClr>
                          </a:solidFill>
                          <a:latin typeface="Cambria Math" panose="02040503050406030204" pitchFamily="18" charset="0"/>
                        </a:rPr>
                        <m:t> </m:t>
                      </m:r>
                    </m:oMath>
                  </m:oMathPara>
                </a14:m>
                <a:endParaRPr lang="es-CO" sz="1867" b="1" i="1" dirty="0">
                  <a:solidFill>
                    <a:schemeClr val="accent5">
                      <a:lumMod val="60000"/>
                      <a:lumOff val="40000"/>
                    </a:schemeClr>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m:t>
                      </m:r>
                      <m:r>
                        <a:rPr lang="es-CO" sz="1867" b="1" i="1">
                          <a:solidFill>
                            <a:schemeClr val="accent5">
                              <a:lumMod val="60000"/>
                              <a:lumOff val="40000"/>
                            </a:schemeClr>
                          </a:solidFill>
                          <a:latin typeface="Cambria Math" panose="02040503050406030204" pitchFamily="18" charset="0"/>
                        </a:rPr>
                        <m:t>𝑴𝑷</m:t>
                      </m:r>
                      <m:r>
                        <a:rPr lang="es-CO" sz="1867" b="1" i="1">
                          <a:solidFill>
                            <a:schemeClr val="accent5">
                              <a:lumMod val="60000"/>
                              <a:lumOff val="40000"/>
                            </a:schemeClr>
                          </a:solidFill>
                          <a:latin typeface="Cambria Math" panose="02040503050406030204" pitchFamily="18" charset="0"/>
                        </a:rPr>
                        <m:t>)</m:t>
                      </m:r>
                    </m:oMath>
                  </m:oMathPara>
                </a14:m>
                <a:endParaRPr lang="es-CO" sz="1867" dirty="0"/>
              </a:p>
            </p:txBody>
          </p:sp>
        </mc:Choice>
        <mc:Fallback xmlns="">
          <p:sp>
            <p:nvSpPr>
              <p:cNvPr id="78" name="CuadroTexto 77">
                <a:extLst>
                  <a:ext uri="{FF2B5EF4-FFF2-40B4-BE49-F238E27FC236}">
                    <a16:creationId xmlns:a16="http://schemas.microsoft.com/office/drawing/2014/main" id="{617A0485-0186-478C-9DEA-EF32763E37AF}"/>
                  </a:ext>
                </a:extLst>
              </p:cNvPr>
              <p:cNvSpPr txBox="1">
                <a:spLocks noRot="1" noChangeAspect="1" noMove="1" noResize="1" noEditPoints="1" noAdjustHandles="1" noChangeArrowheads="1" noChangeShapeType="1" noTextEdit="1"/>
              </p:cNvSpPr>
              <p:nvPr/>
            </p:nvSpPr>
            <p:spPr>
              <a:xfrm>
                <a:off x="1131827" y="3650892"/>
                <a:ext cx="1727200" cy="861967"/>
              </a:xfrm>
              <a:prstGeom prst="rect">
                <a:avLst/>
              </a:prstGeom>
              <a:blipFill>
                <a:blip r:embed="rId3"/>
                <a:stretch>
                  <a:fillRect l="-8127" r="-3534" b="-1134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9" name="CuadroTexto 78">
                <a:extLst>
                  <a:ext uri="{FF2B5EF4-FFF2-40B4-BE49-F238E27FC236}">
                    <a16:creationId xmlns:a16="http://schemas.microsoft.com/office/drawing/2014/main" id="{840ADBE8-6A3C-45BE-AAA7-70B8D53EA31A}"/>
                  </a:ext>
                </a:extLst>
              </p:cNvPr>
              <p:cNvSpPr txBox="1"/>
              <p:nvPr/>
            </p:nvSpPr>
            <p:spPr>
              <a:xfrm>
                <a:off x="7582205" y="3445601"/>
                <a:ext cx="2985600" cy="1003200"/>
              </a:xfrm>
              <a:prstGeom prst="rect">
                <a:avLst/>
              </a:prstGeom>
              <a:noFill/>
            </p:spPr>
            <p:txBody>
              <a:bodyPr wrap="square" anchor="ctr">
                <a:noAutofit/>
              </a:bodyPr>
              <a:lstStyle/>
              <a:p>
                <a:pPr algn="ctr"/>
                <a14:m>
                  <m:oMathPara xmlns:m="http://schemas.openxmlformats.org/officeDocument/2006/math">
                    <m:oMathParaPr>
                      <m:jc m:val="center"/>
                    </m:oMathParaPr>
                    <m:oMath xmlns:m="http://schemas.openxmlformats.org/officeDocument/2006/math">
                      <m:r>
                        <a:rPr lang="es-CO" sz="1867" b="1" i="1">
                          <a:latin typeface="Cambria Math" panose="02040503050406030204" pitchFamily="18" charset="0"/>
                        </a:rPr>
                        <m:t>𝑪𝒐𝒔𝒕𝒐𝒔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𝑴𝑷</m:t>
                      </m:r>
                      <m:r>
                        <a:rPr lang="es-CO" sz="1867" b="1" i="1">
                          <a:latin typeface="Cambria Math" panose="02040503050406030204" pitchFamily="18" charset="0"/>
                        </a:rPr>
                        <m:t> </m:t>
                      </m:r>
                      <m:r>
                        <a:rPr lang="es-CO" sz="1867" b="1" i="1">
                          <a:latin typeface="Cambria Math" panose="02040503050406030204" pitchFamily="18" charset="0"/>
                        </a:rPr>
                        <m:t>𝒅𝒆</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𝒕𝒓𝒆𝒏𝒆𝒔</m:t>
                      </m:r>
                    </m:oMath>
                  </m:oMathPara>
                </a14:m>
                <a:endParaRPr lang="es-ES" sz="1867" b="1" i="1" dirty="0">
                  <a:latin typeface="Cambria Math" panose="02040503050406030204" pitchFamily="18" charset="0"/>
                </a:endParaRPr>
              </a:p>
            </p:txBody>
          </p:sp>
        </mc:Choice>
        <mc:Fallback xmlns="">
          <p:sp>
            <p:nvSpPr>
              <p:cNvPr id="79" name="CuadroTexto 78">
                <a:extLst>
                  <a:ext uri="{FF2B5EF4-FFF2-40B4-BE49-F238E27FC236}">
                    <a16:creationId xmlns:a16="http://schemas.microsoft.com/office/drawing/2014/main" id="{840ADBE8-6A3C-45BE-AAA7-70B8D53EA31A}"/>
                  </a:ext>
                </a:extLst>
              </p:cNvPr>
              <p:cNvSpPr txBox="1">
                <a:spLocks noRot="1" noChangeAspect="1" noMove="1" noResize="1" noEditPoints="1" noAdjustHandles="1" noChangeArrowheads="1" noChangeShapeType="1" noTextEdit="1"/>
              </p:cNvSpPr>
              <p:nvPr/>
            </p:nvSpPr>
            <p:spPr>
              <a:xfrm>
                <a:off x="7582205" y="3445601"/>
                <a:ext cx="2985600"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0" name="CuadroTexto 79">
                <a:extLst>
                  <a:ext uri="{FF2B5EF4-FFF2-40B4-BE49-F238E27FC236}">
                    <a16:creationId xmlns:a16="http://schemas.microsoft.com/office/drawing/2014/main" id="{D4BFB6E6-1BBC-4804-BE01-8A61D228AED9}"/>
                  </a:ext>
                </a:extLst>
              </p:cNvPr>
              <p:cNvSpPr txBox="1"/>
              <p:nvPr/>
            </p:nvSpPr>
            <p:spPr>
              <a:xfrm>
                <a:off x="3647152" y="3427864"/>
                <a:ext cx="2985600" cy="1003200"/>
              </a:xfrm>
              <a:prstGeom prst="rect">
                <a:avLst/>
              </a:prstGeom>
              <a:noFill/>
            </p:spPr>
            <p:txBody>
              <a:bodyPr wrap="square" anchor="ctr">
                <a:noAutofit/>
              </a:bodyPr>
              <a:lstStyle/>
              <a:p>
                <a:pPr algn="ctr"/>
                <a14:m>
                  <m:oMathPara xmlns:m="http://schemas.openxmlformats.org/officeDocument/2006/math">
                    <m:oMathParaPr>
                      <m:jc m:val="center"/>
                    </m:oMathParaPr>
                    <m:oMath xmlns:m="http://schemas.openxmlformats.org/officeDocument/2006/math">
                      <m:r>
                        <a:rPr lang="es-CO" sz="1867" b="1" i="1">
                          <a:latin typeface="Cambria Math" panose="02040503050406030204" pitchFamily="18" charset="0"/>
                        </a:rPr>
                        <m:t>𝑪𝒐𝒔𝒕𝒐𝒔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𝑴𝑷</m:t>
                      </m:r>
                      <m:r>
                        <a:rPr lang="es-CO" sz="1867" b="1" i="1">
                          <a:latin typeface="Cambria Math" panose="02040503050406030204" pitchFamily="18" charset="0"/>
                        </a:rPr>
                        <m:t> </m:t>
                      </m:r>
                      <m:r>
                        <a:rPr lang="es-CO" sz="1867" b="1" i="1">
                          <a:latin typeface="Cambria Math" panose="02040503050406030204" pitchFamily="18" charset="0"/>
                        </a:rPr>
                        <m:t>𝒅𝒆</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𝒔𝒐𝒍𝒅𝒂𝒅𝒐𝒔</m:t>
                      </m:r>
                    </m:oMath>
                  </m:oMathPara>
                </a14:m>
                <a:endParaRPr lang="es-ES" sz="1867" b="1" i="1" dirty="0">
                  <a:latin typeface="Cambria Math" panose="02040503050406030204" pitchFamily="18" charset="0"/>
                </a:endParaRPr>
              </a:p>
            </p:txBody>
          </p:sp>
        </mc:Choice>
        <mc:Fallback xmlns="">
          <p:sp>
            <p:nvSpPr>
              <p:cNvPr id="80" name="CuadroTexto 79">
                <a:extLst>
                  <a:ext uri="{FF2B5EF4-FFF2-40B4-BE49-F238E27FC236}">
                    <a16:creationId xmlns:a16="http://schemas.microsoft.com/office/drawing/2014/main" id="{D4BFB6E6-1BBC-4804-BE01-8A61D228AED9}"/>
                  </a:ext>
                </a:extLst>
              </p:cNvPr>
              <p:cNvSpPr txBox="1">
                <a:spLocks noRot="1" noChangeAspect="1" noMove="1" noResize="1" noEditPoints="1" noAdjustHandles="1" noChangeArrowheads="1" noChangeShapeType="1" noTextEdit="1"/>
              </p:cNvSpPr>
              <p:nvPr/>
            </p:nvSpPr>
            <p:spPr>
              <a:xfrm>
                <a:off x="3647152" y="3427864"/>
                <a:ext cx="2985600"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1" name="CuadroTexto 80">
                <a:extLst>
                  <a:ext uri="{FF2B5EF4-FFF2-40B4-BE49-F238E27FC236}">
                    <a16:creationId xmlns:a16="http://schemas.microsoft.com/office/drawing/2014/main" id="{BB5E8B8A-565A-45F9-9CCC-2BBCF300392B}"/>
                  </a:ext>
                </a:extLst>
              </p:cNvPr>
              <p:cNvSpPr txBox="1"/>
              <p:nvPr/>
            </p:nvSpPr>
            <p:spPr>
              <a:xfrm>
                <a:off x="6855730" y="3724279"/>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oMath>
                  </m:oMathPara>
                </a14:m>
                <a:endParaRPr lang="es-ES" sz="1867" dirty="0"/>
              </a:p>
            </p:txBody>
          </p:sp>
        </mc:Choice>
        <mc:Fallback xmlns="">
          <p:sp>
            <p:nvSpPr>
              <p:cNvPr id="81" name="CuadroTexto 80">
                <a:extLst>
                  <a:ext uri="{FF2B5EF4-FFF2-40B4-BE49-F238E27FC236}">
                    <a16:creationId xmlns:a16="http://schemas.microsoft.com/office/drawing/2014/main" id="{BB5E8B8A-565A-45F9-9CCC-2BBCF300392B}"/>
                  </a:ext>
                </a:extLst>
              </p:cNvPr>
              <p:cNvSpPr txBox="1">
                <a:spLocks noRot="1" noChangeAspect="1" noMove="1" noResize="1" noEditPoints="1" noAdjustHandles="1" noChangeArrowheads="1" noChangeShapeType="1" noTextEdit="1"/>
              </p:cNvSpPr>
              <p:nvPr/>
            </p:nvSpPr>
            <p:spPr>
              <a:xfrm>
                <a:off x="6855730" y="3724279"/>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3" name="CuadroTexto 82">
                <a:extLst>
                  <a:ext uri="{FF2B5EF4-FFF2-40B4-BE49-F238E27FC236}">
                    <a16:creationId xmlns:a16="http://schemas.microsoft.com/office/drawing/2014/main" id="{323E8DE3-E677-4CC6-B2C1-A7882CE75D13}"/>
                  </a:ext>
                </a:extLst>
              </p:cNvPr>
              <p:cNvSpPr txBox="1"/>
              <p:nvPr/>
            </p:nvSpPr>
            <p:spPr>
              <a:xfrm>
                <a:off x="2854793" y="3742017"/>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83" name="CuadroTexto 82">
                <a:extLst>
                  <a:ext uri="{FF2B5EF4-FFF2-40B4-BE49-F238E27FC236}">
                    <a16:creationId xmlns:a16="http://schemas.microsoft.com/office/drawing/2014/main" id="{323E8DE3-E677-4CC6-B2C1-A7882CE75D13}"/>
                  </a:ext>
                </a:extLst>
              </p:cNvPr>
              <p:cNvSpPr txBox="1">
                <a:spLocks noRot="1" noChangeAspect="1" noMove="1" noResize="1" noEditPoints="1" noAdjustHandles="1" noChangeArrowheads="1" noChangeShapeType="1" noTextEdit="1"/>
              </p:cNvSpPr>
              <p:nvPr/>
            </p:nvSpPr>
            <p:spPr>
              <a:xfrm>
                <a:off x="2854793" y="3742017"/>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B5C7FF61-79D7-47C8-85FC-E50D5FCEB022}"/>
                  </a:ext>
                </a:extLst>
              </p:cNvPr>
              <p:cNvSpPr txBox="1"/>
              <p:nvPr/>
            </p:nvSpPr>
            <p:spPr>
              <a:xfrm>
                <a:off x="5588000" y="4437464"/>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𝟏𝟎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𝟗</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23" name="CuadroTexto 22">
                <a:extLst>
                  <a:ext uri="{FF2B5EF4-FFF2-40B4-BE49-F238E27FC236}">
                    <a16:creationId xmlns:a16="http://schemas.microsoft.com/office/drawing/2014/main" id="{B5C7FF61-79D7-47C8-85FC-E50D5FCEB022}"/>
                  </a:ext>
                </a:extLst>
              </p:cNvPr>
              <p:cNvSpPr txBox="1">
                <a:spLocks noRot="1" noChangeAspect="1" noMove="1" noResize="1" noEditPoints="1" noAdjustHandles="1" noChangeArrowheads="1" noChangeShapeType="1" noTextEdit="1"/>
              </p:cNvSpPr>
              <p:nvPr/>
            </p:nvSpPr>
            <p:spPr>
              <a:xfrm>
                <a:off x="5588000" y="4437464"/>
                <a:ext cx="2985600"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EC6EAA52-E709-4C75-AF34-FB6D6BA53C6E}"/>
                  </a:ext>
                </a:extLst>
              </p:cNvPr>
              <p:cNvSpPr txBox="1"/>
              <p:nvPr/>
            </p:nvSpPr>
            <p:spPr>
              <a:xfrm>
                <a:off x="2854793" y="4733879"/>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24" name="CuadroTexto 23">
                <a:extLst>
                  <a:ext uri="{FF2B5EF4-FFF2-40B4-BE49-F238E27FC236}">
                    <a16:creationId xmlns:a16="http://schemas.microsoft.com/office/drawing/2014/main" id="{EC6EAA52-E709-4C75-AF34-FB6D6BA53C6E}"/>
                  </a:ext>
                </a:extLst>
              </p:cNvPr>
              <p:cNvSpPr txBox="1">
                <a:spLocks noRot="1" noChangeAspect="1" noMove="1" noResize="1" noEditPoints="1" noAdjustHandles="1" noChangeArrowheads="1" noChangeShapeType="1" noTextEdit="1"/>
              </p:cNvSpPr>
              <p:nvPr/>
            </p:nvSpPr>
            <p:spPr>
              <a:xfrm>
                <a:off x="2854793" y="4733879"/>
                <a:ext cx="569383" cy="379656"/>
              </a:xfrm>
              <a:prstGeom prst="rect">
                <a:avLst/>
              </a:prstGeom>
              <a:blipFill>
                <a:blip r:embed="rId9"/>
                <a:stretch>
                  <a:fillRect/>
                </a:stretch>
              </a:blipFill>
            </p:spPr>
            <p:txBody>
              <a:bodyPr/>
              <a:lstStyle/>
              <a:p>
                <a:r>
                  <a:rPr lang="es-CO">
                    <a:noFill/>
                  </a:rPr>
                  <a:t> </a:t>
                </a:r>
              </a:p>
            </p:txBody>
          </p:sp>
        </mc:Fallback>
      </mc:AlternateContent>
      <p:sp>
        <p:nvSpPr>
          <p:cNvPr id="28" name="CuadroTexto 27">
            <a:extLst>
              <a:ext uri="{FF2B5EF4-FFF2-40B4-BE49-F238E27FC236}">
                <a16:creationId xmlns:a16="http://schemas.microsoft.com/office/drawing/2014/main" id="{9801F426-42EC-4D24-A831-D9F8E50EA45D}"/>
              </a:ext>
            </a:extLst>
          </p:cNvPr>
          <p:cNvSpPr txBox="1"/>
          <p:nvPr/>
        </p:nvSpPr>
        <p:spPr>
          <a:xfrm>
            <a:off x="756642" y="4592282"/>
            <a:ext cx="2124677" cy="584775"/>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soldado requiere </a:t>
            </a:r>
          </a:p>
          <a:p>
            <a:pPr algn="ctr"/>
            <a:r>
              <a:rPr lang="es-ES" sz="1600" dirty="0">
                <a:solidFill>
                  <a:schemeClr val="accent3"/>
                </a:solidFill>
                <a:latin typeface="Ancizar Sans" panose="020B0602040300000003" pitchFamily="34" charset="0"/>
              </a:rPr>
              <a:t>$10 de MP</a:t>
            </a:r>
          </a:p>
        </p:txBody>
      </p:sp>
      <p:cxnSp>
        <p:nvCxnSpPr>
          <p:cNvPr id="33" name="Conector recto 32">
            <a:extLst>
              <a:ext uri="{FF2B5EF4-FFF2-40B4-BE49-F238E27FC236}">
                <a16:creationId xmlns:a16="http://schemas.microsoft.com/office/drawing/2014/main" id="{3ACCF247-0305-4303-89F1-21BB309E3A6E}"/>
              </a:ext>
            </a:extLst>
          </p:cNvPr>
          <p:cNvCxnSpPr>
            <a:cxnSpLocks/>
          </p:cNvCxnSpPr>
          <p:nvPr/>
        </p:nvCxnSpPr>
        <p:spPr>
          <a:xfrm flipV="1">
            <a:off x="2253584" y="5137848"/>
            <a:ext cx="4379169" cy="1280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334057C1-C681-46CC-984E-67AC5FC357C5}"/>
              </a:ext>
            </a:extLst>
          </p:cNvPr>
          <p:cNvCxnSpPr>
            <a:cxnSpLocks/>
          </p:cNvCxnSpPr>
          <p:nvPr/>
        </p:nvCxnSpPr>
        <p:spPr>
          <a:xfrm flipV="1">
            <a:off x="7331943" y="5137848"/>
            <a:ext cx="2910511" cy="640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0" name="Rectangle 38">
            <a:extLst>
              <a:ext uri="{FF2B5EF4-FFF2-40B4-BE49-F238E27FC236}">
                <a16:creationId xmlns:a16="http://schemas.microsoft.com/office/drawing/2014/main" id="{36D7B525-52A7-4CCD-91B2-72CC53259626}"/>
              </a:ext>
            </a:extLst>
          </p:cNvPr>
          <p:cNvSpPr/>
          <p:nvPr/>
        </p:nvSpPr>
        <p:spPr>
          <a:xfrm>
            <a:off x="3378200" y="1812806"/>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La juguetería desea maximizar las utilidades semanales. </a:t>
            </a:r>
          </a:p>
        </p:txBody>
      </p:sp>
      <p:sp>
        <p:nvSpPr>
          <p:cNvPr id="68" name="CuadroTexto 67">
            <a:extLst>
              <a:ext uri="{FF2B5EF4-FFF2-40B4-BE49-F238E27FC236}">
                <a16:creationId xmlns:a16="http://schemas.microsoft.com/office/drawing/2014/main" id="{FB69D7B7-D71C-4C2B-875E-DA70D95B52CC}"/>
              </a:ext>
            </a:extLst>
          </p:cNvPr>
          <p:cNvSpPr txBox="1"/>
          <p:nvPr/>
        </p:nvSpPr>
        <p:spPr>
          <a:xfrm>
            <a:off x="9180456" y="4609086"/>
            <a:ext cx="2212505" cy="338554"/>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tren utiliza $9 de MP</a:t>
            </a:r>
          </a:p>
        </p:txBody>
      </p:sp>
    </p:spTree>
    <p:extLst>
      <p:ext uri="{BB962C8B-B14F-4D97-AF65-F5344CB8AC3E}">
        <p14:creationId xmlns:p14="http://schemas.microsoft.com/office/powerpoint/2010/main" val="34693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3" grpId="0"/>
      <p:bldP spid="23" grpId="0"/>
      <p:bldP spid="24" grpId="0"/>
      <p:bldP spid="28" grpId="0"/>
      <p:bldP spid="6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145409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mc:AlternateContent xmlns:mc="http://schemas.openxmlformats.org/markup-compatibility/2006" xmlns:a14="http://schemas.microsoft.com/office/drawing/2010/main">
        <mc:Choice Requires="a14">
          <p:sp>
            <p:nvSpPr>
              <p:cNvPr id="78" name="CuadroTexto 77">
                <a:extLst>
                  <a:ext uri="{FF2B5EF4-FFF2-40B4-BE49-F238E27FC236}">
                    <a16:creationId xmlns:a16="http://schemas.microsoft.com/office/drawing/2014/main" id="{617A0485-0186-478C-9DEA-EF32763E37AF}"/>
                  </a:ext>
                </a:extLst>
              </p:cNvPr>
              <p:cNvSpPr txBox="1"/>
              <p:nvPr/>
            </p:nvSpPr>
            <p:spPr>
              <a:xfrm>
                <a:off x="1030227" y="3614133"/>
                <a:ext cx="1727200" cy="574644"/>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lang="es-CO" sz="1867" b="1" i="1">
                          <a:solidFill>
                            <a:srgbClr val="62A39F">
                              <a:lumMod val="75000"/>
                            </a:srgbClr>
                          </a:solidFill>
                          <a:latin typeface="Cambria Math" panose="02040503050406030204" pitchFamily="18" charset="0"/>
                        </a:rPr>
                        <m:t>𝑶𝒕𝒓𝒐𝒔</m:t>
                      </m:r>
                      <m:r>
                        <a:rPr lang="es-CO" sz="1867" b="1" i="1">
                          <a:solidFill>
                            <a:srgbClr val="62A39F">
                              <a:lumMod val="75000"/>
                            </a:srgbClr>
                          </a:solidFill>
                          <a:latin typeface="Cambria Math" panose="02040503050406030204" pitchFamily="18" charset="0"/>
                        </a:rPr>
                        <m:t> </m:t>
                      </m:r>
                      <m:r>
                        <a:rPr lang="es-CO" sz="1867" b="1" i="1">
                          <a:solidFill>
                            <a:srgbClr val="62A39F">
                              <a:lumMod val="75000"/>
                            </a:srgbClr>
                          </a:solidFill>
                          <a:latin typeface="Cambria Math" panose="02040503050406030204" pitchFamily="18" charset="0"/>
                        </a:rPr>
                        <m:t>𝒄𝒐𝒔𝒕𝒐𝒔</m:t>
                      </m:r>
                      <m:r>
                        <a:rPr lang="es-CO" sz="1867" b="1" i="1">
                          <a:solidFill>
                            <a:srgbClr val="62A39F">
                              <a:lumMod val="75000"/>
                            </a:srgbClr>
                          </a:solidFill>
                          <a:latin typeface="Cambria Math" panose="02040503050406030204" pitchFamily="18" charset="0"/>
                        </a:rPr>
                        <m:t> </m:t>
                      </m:r>
                    </m:oMath>
                  </m:oMathPara>
                </a14:m>
                <a:endParaRPr lang="es-CO" sz="1867" b="1" i="1" dirty="0">
                  <a:solidFill>
                    <a:srgbClr val="62A39F">
                      <a:lumMod val="75000"/>
                    </a:srgbClr>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s-CO" sz="1867" b="1" i="1">
                          <a:solidFill>
                            <a:srgbClr val="62A39F">
                              <a:lumMod val="75000"/>
                            </a:srgbClr>
                          </a:solidFill>
                          <a:latin typeface="Cambria Math" panose="02040503050406030204" pitchFamily="18" charset="0"/>
                        </a:rPr>
                        <m:t>𝒗𝒂𝒓𝒊𝒂𝒃𝒍𝒆𝒔</m:t>
                      </m:r>
                    </m:oMath>
                  </m:oMathPara>
                </a14:m>
                <a:endParaRPr lang="es-CO" sz="1867" dirty="0"/>
              </a:p>
            </p:txBody>
          </p:sp>
        </mc:Choice>
        <mc:Fallback xmlns="">
          <p:sp>
            <p:nvSpPr>
              <p:cNvPr id="78" name="CuadroTexto 77">
                <a:extLst>
                  <a:ext uri="{FF2B5EF4-FFF2-40B4-BE49-F238E27FC236}">
                    <a16:creationId xmlns:a16="http://schemas.microsoft.com/office/drawing/2014/main" id="{617A0485-0186-478C-9DEA-EF32763E37AF}"/>
                  </a:ext>
                </a:extLst>
              </p:cNvPr>
              <p:cNvSpPr txBox="1">
                <a:spLocks noRot="1" noChangeAspect="1" noMove="1" noResize="1" noEditPoints="1" noAdjustHandles="1" noChangeArrowheads="1" noChangeShapeType="1" noTextEdit="1"/>
              </p:cNvSpPr>
              <p:nvPr/>
            </p:nvSpPr>
            <p:spPr>
              <a:xfrm>
                <a:off x="1030227" y="3614133"/>
                <a:ext cx="1727200" cy="574644"/>
              </a:xfrm>
              <a:prstGeom prst="rect">
                <a:avLst/>
              </a:prstGeom>
              <a:blipFill>
                <a:blip r:embed="rId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9" name="CuadroTexto 78">
                <a:extLst>
                  <a:ext uri="{FF2B5EF4-FFF2-40B4-BE49-F238E27FC236}">
                    <a16:creationId xmlns:a16="http://schemas.microsoft.com/office/drawing/2014/main" id="{840ADBE8-6A3C-45BE-AAA7-70B8D53EA31A}"/>
                  </a:ext>
                </a:extLst>
              </p:cNvPr>
              <p:cNvSpPr txBox="1"/>
              <p:nvPr/>
            </p:nvSpPr>
            <p:spPr>
              <a:xfrm>
                <a:off x="7480605" y="3408844"/>
                <a:ext cx="2985600" cy="1003200"/>
              </a:xfrm>
              <a:prstGeom prst="rect">
                <a:avLst/>
              </a:prstGeom>
              <a:noFill/>
            </p:spPr>
            <p:txBody>
              <a:bodyPr wrap="square" anchor="ctr">
                <a:noAutofit/>
              </a:bodyPr>
              <a:lstStyle/>
              <a:p>
                <a:pPr algn="ctr"/>
                <a14:m>
                  <m:oMathPara xmlns:m="http://schemas.openxmlformats.org/officeDocument/2006/math">
                    <m:oMathParaPr>
                      <m:jc m:val="center"/>
                    </m:oMathParaPr>
                    <m:oMath xmlns:m="http://schemas.openxmlformats.org/officeDocument/2006/math">
                      <m:r>
                        <a:rPr lang="es-CO" sz="1867" b="1" i="1">
                          <a:latin typeface="Cambria Math" panose="02040503050406030204" pitchFamily="18" charset="0"/>
                        </a:rPr>
                        <m:t>𝑶𝒕𝒓𝒐𝒔</m:t>
                      </m:r>
                      <m:r>
                        <a:rPr lang="es-CO" sz="1867" b="1" i="1">
                          <a:latin typeface="Cambria Math" panose="02040503050406030204" pitchFamily="18" charset="0"/>
                        </a:rPr>
                        <m:t> </m:t>
                      </m:r>
                      <m:r>
                        <a:rPr lang="es-CO" sz="1867" b="1" i="1">
                          <a:latin typeface="Cambria Math" panose="02040503050406030204" pitchFamily="18" charset="0"/>
                        </a:rPr>
                        <m:t>𝒄𝒐𝒔𝒕𝒐𝒔</m:t>
                      </m:r>
                      <m:r>
                        <a:rPr lang="es-CO" sz="1867" b="1" i="1">
                          <a:latin typeface="Cambria Math" panose="02040503050406030204" pitchFamily="18" charset="0"/>
                        </a:rPr>
                        <m:t> </m:t>
                      </m:r>
                      <m:r>
                        <a:rPr lang="es-CO" sz="1867" b="1" i="1">
                          <a:latin typeface="Cambria Math" panose="02040503050406030204" pitchFamily="18" charset="0"/>
                        </a:rPr>
                        <m:t>𝒅𝒆</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𝒕𝒓𝒆𝒏𝒆𝒔</m:t>
                      </m:r>
                    </m:oMath>
                  </m:oMathPara>
                </a14:m>
                <a:endParaRPr lang="es-ES" sz="1867" b="1" i="1" dirty="0">
                  <a:latin typeface="Cambria Math" panose="02040503050406030204" pitchFamily="18" charset="0"/>
                </a:endParaRPr>
              </a:p>
            </p:txBody>
          </p:sp>
        </mc:Choice>
        <mc:Fallback xmlns="">
          <p:sp>
            <p:nvSpPr>
              <p:cNvPr id="79" name="CuadroTexto 78">
                <a:extLst>
                  <a:ext uri="{FF2B5EF4-FFF2-40B4-BE49-F238E27FC236}">
                    <a16:creationId xmlns:a16="http://schemas.microsoft.com/office/drawing/2014/main" id="{840ADBE8-6A3C-45BE-AAA7-70B8D53EA31A}"/>
                  </a:ext>
                </a:extLst>
              </p:cNvPr>
              <p:cNvSpPr txBox="1">
                <a:spLocks noRot="1" noChangeAspect="1" noMove="1" noResize="1" noEditPoints="1" noAdjustHandles="1" noChangeArrowheads="1" noChangeShapeType="1" noTextEdit="1"/>
              </p:cNvSpPr>
              <p:nvPr/>
            </p:nvSpPr>
            <p:spPr>
              <a:xfrm>
                <a:off x="7480605" y="3408844"/>
                <a:ext cx="2985600"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0" name="CuadroTexto 79">
                <a:extLst>
                  <a:ext uri="{FF2B5EF4-FFF2-40B4-BE49-F238E27FC236}">
                    <a16:creationId xmlns:a16="http://schemas.microsoft.com/office/drawing/2014/main" id="{D4BFB6E6-1BBC-4804-BE01-8A61D228AED9}"/>
                  </a:ext>
                </a:extLst>
              </p:cNvPr>
              <p:cNvSpPr txBox="1"/>
              <p:nvPr/>
            </p:nvSpPr>
            <p:spPr>
              <a:xfrm>
                <a:off x="3545552" y="3391107"/>
                <a:ext cx="2985600" cy="1003200"/>
              </a:xfrm>
              <a:prstGeom prst="rect">
                <a:avLst/>
              </a:prstGeom>
              <a:noFill/>
            </p:spPr>
            <p:txBody>
              <a:bodyPr wrap="square" anchor="ctr">
                <a:noAutofit/>
              </a:bodyPr>
              <a:lstStyle/>
              <a:p>
                <a:pPr algn="ctr"/>
                <a14:m>
                  <m:oMathPara xmlns:m="http://schemas.openxmlformats.org/officeDocument/2006/math">
                    <m:oMathParaPr>
                      <m:jc m:val="center"/>
                    </m:oMathParaPr>
                    <m:oMath xmlns:m="http://schemas.openxmlformats.org/officeDocument/2006/math">
                      <m:r>
                        <a:rPr lang="es-CO" sz="1867" b="1" i="1">
                          <a:latin typeface="Cambria Math" panose="02040503050406030204" pitchFamily="18" charset="0"/>
                        </a:rPr>
                        <m:t>𝑶𝒕𝒓𝒐𝒔</m:t>
                      </m:r>
                      <m:r>
                        <a:rPr lang="es-CO" sz="1867" b="1" i="1">
                          <a:latin typeface="Cambria Math" panose="02040503050406030204" pitchFamily="18" charset="0"/>
                        </a:rPr>
                        <m:t> </m:t>
                      </m:r>
                      <m:r>
                        <a:rPr lang="es-CO" sz="1867" b="1" i="1">
                          <a:latin typeface="Cambria Math" panose="02040503050406030204" pitchFamily="18" charset="0"/>
                        </a:rPr>
                        <m:t>𝒄𝒐𝒔𝒕𝒐𝒔</m:t>
                      </m:r>
                      <m:r>
                        <a:rPr lang="es-CO" sz="1867" b="1" i="1">
                          <a:latin typeface="Cambria Math" panose="02040503050406030204" pitchFamily="18" charset="0"/>
                        </a:rPr>
                        <m:t> </m:t>
                      </m:r>
                      <m:r>
                        <a:rPr lang="es-CO" sz="1867" b="1" i="1">
                          <a:latin typeface="Cambria Math" panose="02040503050406030204" pitchFamily="18" charset="0"/>
                        </a:rPr>
                        <m:t>𝒅𝒆</m:t>
                      </m:r>
                    </m:oMath>
                  </m:oMathPara>
                </a14:m>
                <a:endParaRPr lang="es-CO" sz="1867"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𝒍𝒐𝒔</m:t>
                      </m:r>
                      <m:r>
                        <a:rPr lang="es-CO" sz="1867" b="1" i="1">
                          <a:latin typeface="Cambria Math" panose="02040503050406030204" pitchFamily="18" charset="0"/>
                        </a:rPr>
                        <m:t> </m:t>
                      </m:r>
                      <m:r>
                        <a:rPr lang="es-CO" sz="1867" b="1" i="1">
                          <a:solidFill>
                            <a:srgbClr val="C00000"/>
                          </a:solidFill>
                          <a:latin typeface="Cambria Math" panose="02040503050406030204" pitchFamily="18" charset="0"/>
                        </a:rPr>
                        <m:t>𝒔𝒐𝒍𝒅𝒂𝒅𝒐𝒔</m:t>
                      </m:r>
                    </m:oMath>
                  </m:oMathPara>
                </a14:m>
                <a:endParaRPr lang="es-ES" sz="1867" b="1" i="1" dirty="0">
                  <a:latin typeface="Cambria Math" panose="02040503050406030204" pitchFamily="18" charset="0"/>
                </a:endParaRPr>
              </a:p>
            </p:txBody>
          </p:sp>
        </mc:Choice>
        <mc:Fallback xmlns="">
          <p:sp>
            <p:nvSpPr>
              <p:cNvPr id="80" name="CuadroTexto 79">
                <a:extLst>
                  <a:ext uri="{FF2B5EF4-FFF2-40B4-BE49-F238E27FC236}">
                    <a16:creationId xmlns:a16="http://schemas.microsoft.com/office/drawing/2014/main" id="{D4BFB6E6-1BBC-4804-BE01-8A61D228AED9}"/>
                  </a:ext>
                </a:extLst>
              </p:cNvPr>
              <p:cNvSpPr txBox="1">
                <a:spLocks noRot="1" noChangeAspect="1" noMove="1" noResize="1" noEditPoints="1" noAdjustHandles="1" noChangeArrowheads="1" noChangeShapeType="1" noTextEdit="1"/>
              </p:cNvSpPr>
              <p:nvPr/>
            </p:nvSpPr>
            <p:spPr>
              <a:xfrm>
                <a:off x="3545552" y="3391107"/>
                <a:ext cx="2985600"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1" name="CuadroTexto 80">
                <a:extLst>
                  <a:ext uri="{FF2B5EF4-FFF2-40B4-BE49-F238E27FC236}">
                    <a16:creationId xmlns:a16="http://schemas.microsoft.com/office/drawing/2014/main" id="{BB5E8B8A-565A-45F9-9CCC-2BBCF300392B}"/>
                  </a:ext>
                </a:extLst>
              </p:cNvPr>
              <p:cNvSpPr txBox="1"/>
              <p:nvPr/>
            </p:nvSpPr>
            <p:spPr>
              <a:xfrm>
                <a:off x="6754130" y="3687521"/>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oMath>
                  </m:oMathPara>
                </a14:m>
                <a:endParaRPr lang="es-ES" sz="1867" dirty="0"/>
              </a:p>
            </p:txBody>
          </p:sp>
        </mc:Choice>
        <mc:Fallback xmlns="">
          <p:sp>
            <p:nvSpPr>
              <p:cNvPr id="81" name="CuadroTexto 80">
                <a:extLst>
                  <a:ext uri="{FF2B5EF4-FFF2-40B4-BE49-F238E27FC236}">
                    <a16:creationId xmlns:a16="http://schemas.microsoft.com/office/drawing/2014/main" id="{BB5E8B8A-565A-45F9-9CCC-2BBCF300392B}"/>
                  </a:ext>
                </a:extLst>
              </p:cNvPr>
              <p:cNvSpPr txBox="1">
                <a:spLocks noRot="1" noChangeAspect="1" noMove="1" noResize="1" noEditPoints="1" noAdjustHandles="1" noChangeArrowheads="1" noChangeShapeType="1" noTextEdit="1"/>
              </p:cNvSpPr>
              <p:nvPr/>
            </p:nvSpPr>
            <p:spPr>
              <a:xfrm>
                <a:off x="6754130" y="3687521"/>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3" name="CuadroTexto 82">
                <a:extLst>
                  <a:ext uri="{FF2B5EF4-FFF2-40B4-BE49-F238E27FC236}">
                    <a16:creationId xmlns:a16="http://schemas.microsoft.com/office/drawing/2014/main" id="{323E8DE3-E677-4CC6-B2C1-A7882CE75D13}"/>
                  </a:ext>
                </a:extLst>
              </p:cNvPr>
              <p:cNvSpPr txBox="1"/>
              <p:nvPr/>
            </p:nvSpPr>
            <p:spPr>
              <a:xfrm>
                <a:off x="2753193" y="370526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83" name="CuadroTexto 82">
                <a:extLst>
                  <a:ext uri="{FF2B5EF4-FFF2-40B4-BE49-F238E27FC236}">
                    <a16:creationId xmlns:a16="http://schemas.microsoft.com/office/drawing/2014/main" id="{323E8DE3-E677-4CC6-B2C1-A7882CE75D13}"/>
                  </a:ext>
                </a:extLst>
              </p:cNvPr>
              <p:cNvSpPr txBox="1">
                <a:spLocks noRot="1" noChangeAspect="1" noMove="1" noResize="1" noEditPoints="1" noAdjustHandles="1" noChangeArrowheads="1" noChangeShapeType="1" noTextEdit="1"/>
              </p:cNvSpPr>
              <p:nvPr/>
            </p:nvSpPr>
            <p:spPr>
              <a:xfrm>
                <a:off x="2753193" y="3705260"/>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B5C7FF61-79D7-47C8-85FC-E50D5FCEB022}"/>
                  </a:ext>
                </a:extLst>
              </p:cNvPr>
              <p:cNvSpPr txBox="1"/>
              <p:nvPr/>
            </p:nvSpPr>
            <p:spPr>
              <a:xfrm>
                <a:off x="5486400" y="4400707"/>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𝟏𝟒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𝟏𝟎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23" name="CuadroTexto 22">
                <a:extLst>
                  <a:ext uri="{FF2B5EF4-FFF2-40B4-BE49-F238E27FC236}">
                    <a16:creationId xmlns:a16="http://schemas.microsoft.com/office/drawing/2014/main" id="{B5C7FF61-79D7-47C8-85FC-E50D5FCEB022}"/>
                  </a:ext>
                </a:extLst>
              </p:cNvPr>
              <p:cNvSpPr txBox="1">
                <a:spLocks noRot="1" noChangeAspect="1" noMove="1" noResize="1" noEditPoints="1" noAdjustHandles="1" noChangeArrowheads="1" noChangeShapeType="1" noTextEdit="1"/>
              </p:cNvSpPr>
              <p:nvPr/>
            </p:nvSpPr>
            <p:spPr>
              <a:xfrm>
                <a:off x="5486400" y="4400707"/>
                <a:ext cx="2985600"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EC6EAA52-E709-4C75-AF34-FB6D6BA53C6E}"/>
                  </a:ext>
                </a:extLst>
              </p:cNvPr>
              <p:cNvSpPr txBox="1"/>
              <p:nvPr/>
            </p:nvSpPr>
            <p:spPr>
              <a:xfrm>
                <a:off x="2753193" y="4697121"/>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24" name="CuadroTexto 23">
                <a:extLst>
                  <a:ext uri="{FF2B5EF4-FFF2-40B4-BE49-F238E27FC236}">
                    <a16:creationId xmlns:a16="http://schemas.microsoft.com/office/drawing/2014/main" id="{EC6EAA52-E709-4C75-AF34-FB6D6BA53C6E}"/>
                  </a:ext>
                </a:extLst>
              </p:cNvPr>
              <p:cNvSpPr txBox="1">
                <a:spLocks noRot="1" noChangeAspect="1" noMove="1" noResize="1" noEditPoints="1" noAdjustHandles="1" noChangeArrowheads="1" noChangeShapeType="1" noTextEdit="1"/>
              </p:cNvSpPr>
              <p:nvPr/>
            </p:nvSpPr>
            <p:spPr>
              <a:xfrm>
                <a:off x="2753193" y="4697121"/>
                <a:ext cx="569383" cy="379656"/>
              </a:xfrm>
              <a:prstGeom prst="rect">
                <a:avLst/>
              </a:prstGeom>
              <a:blipFill>
                <a:blip r:embed="rId9"/>
                <a:stretch>
                  <a:fillRect/>
                </a:stretch>
              </a:blipFill>
            </p:spPr>
            <p:txBody>
              <a:bodyPr/>
              <a:lstStyle/>
              <a:p>
                <a:r>
                  <a:rPr lang="es-CO">
                    <a:noFill/>
                  </a:rPr>
                  <a:t> </a:t>
                </a:r>
              </a:p>
            </p:txBody>
          </p:sp>
        </mc:Fallback>
      </mc:AlternateContent>
      <p:sp>
        <p:nvSpPr>
          <p:cNvPr id="28" name="CuadroTexto 27">
            <a:extLst>
              <a:ext uri="{FF2B5EF4-FFF2-40B4-BE49-F238E27FC236}">
                <a16:creationId xmlns:a16="http://schemas.microsoft.com/office/drawing/2014/main" id="{9801F426-42EC-4D24-A831-D9F8E50EA45D}"/>
              </a:ext>
            </a:extLst>
          </p:cNvPr>
          <p:cNvSpPr txBox="1"/>
          <p:nvPr/>
        </p:nvSpPr>
        <p:spPr>
          <a:xfrm>
            <a:off x="786218" y="4335397"/>
            <a:ext cx="2124677" cy="830997"/>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soldado incrementa los costos globales en  $14</a:t>
            </a:r>
          </a:p>
        </p:txBody>
      </p:sp>
      <p:cxnSp>
        <p:nvCxnSpPr>
          <p:cNvPr id="33" name="Conector recto 32">
            <a:extLst>
              <a:ext uri="{FF2B5EF4-FFF2-40B4-BE49-F238E27FC236}">
                <a16:creationId xmlns:a16="http://schemas.microsoft.com/office/drawing/2014/main" id="{3ACCF247-0305-4303-89F1-21BB309E3A6E}"/>
              </a:ext>
            </a:extLst>
          </p:cNvPr>
          <p:cNvCxnSpPr>
            <a:cxnSpLocks/>
          </p:cNvCxnSpPr>
          <p:nvPr/>
        </p:nvCxnSpPr>
        <p:spPr>
          <a:xfrm flipV="1">
            <a:off x="2151984" y="5101091"/>
            <a:ext cx="4379169" cy="1280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334057C1-C681-46CC-984E-67AC5FC357C5}"/>
              </a:ext>
            </a:extLst>
          </p:cNvPr>
          <p:cNvCxnSpPr>
            <a:cxnSpLocks/>
          </p:cNvCxnSpPr>
          <p:nvPr/>
        </p:nvCxnSpPr>
        <p:spPr>
          <a:xfrm flipV="1">
            <a:off x="7230343" y="5101091"/>
            <a:ext cx="2910511" cy="6400"/>
          </a:xfrm>
          <a:prstGeom prst="line">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0" name="Rectangle 38">
            <a:extLst>
              <a:ext uri="{FF2B5EF4-FFF2-40B4-BE49-F238E27FC236}">
                <a16:creationId xmlns:a16="http://schemas.microsoft.com/office/drawing/2014/main" id="{36D7B525-52A7-4CCD-91B2-72CC53259626}"/>
              </a:ext>
            </a:extLst>
          </p:cNvPr>
          <p:cNvSpPr/>
          <p:nvPr/>
        </p:nvSpPr>
        <p:spPr>
          <a:xfrm>
            <a:off x="3378200" y="1812806"/>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La juguetería desea maximizar las utilidades semanales. </a:t>
            </a:r>
          </a:p>
        </p:txBody>
      </p:sp>
      <p:sp>
        <p:nvSpPr>
          <p:cNvPr id="68" name="CuadroTexto 67">
            <a:extLst>
              <a:ext uri="{FF2B5EF4-FFF2-40B4-BE49-F238E27FC236}">
                <a16:creationId xmlns:a16="http://schemas.microsoft.com/office/drawing/2014/main" id="{FB69D7B7-D71C-4C2B-875E-DA70D95B52CC}"/>
              </a:ext>
            </a:extLst>
          </p:cNvPr>
          <p:cNvSpPr txBox="1"/>
          <p:nvPr/>
        </p:nvSpPr>
        <p:spPr>
          <a:xfrm>
            <a:off x="9421454" y="4246493"/>
            <a:ext cx="2028116" cy="830997"/>
          </a:xfrm>
          <a:prstGeom prst="rect">
            <a:avLst/>
          </a:prstGeom>
          <a:noFill/>
          <a:ln>
            <a:noFill/>
          </a:ln>
        </p:spPr>
        <p:txBody>
          <a:bodyPr wrap="square">
            <a:spAutoFit/>
          </a:bodyPr>
          <a:lstStyle/>
          <a:p>
            <a:pPr algn="ctr"/>
            <a:r>
              <a:rPr lang="es-ES" sz="1600" dirty="0">
                <a:solidFill>
                  <a:schemeClr val="accent3"/>
                </a:solidFill>
                <a:latin typeface="Ancizar Sans" panose="020B0602040300000003" pitchFamily="34" charset="0"/>
              </a:rPr>
              <a:t>Un tren incrementa los costos globales en  $10</a:t>
            </a:r>
          </a:p>
        </p:txBody>
      </p:sp>
    </p:spTree>
    <p:extLst>
      <p:ext uri="{BB962C8B-B14F-4D97-AF65-F5344CB8AC3E}">
        <p14:creationId xmlns:p14="http://schemas.microsoft.com/office/powerpoint/2010/main" val="384684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3" grpId="0"/>
      <p:bldP spid="23" grpId="0"/>
      <p:bldP spid="24" grpId="0"/>
      <p:bldP spid="28" grpId="0"/>
      <p:bldP spid="6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145409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77" name="Rectangle 38">
            <a:extLst>
              <a:ext uri="{FF2B5EF4-FFF2-40B4-BE49-F238E27FC236}">
                <a16:creationId xmlns:a16="http://schemas.microsoft.com/office/drawing/2014/main" id="{BF28E59C-F009-4BC1-B92C-BAB5E05995EE}"/>
              </a:ext>
            </a:extLst>
          </p:cNvPr>
          <p:cNvSpPr/>
          <p:nvPr/>
        </p:nvSpPr>
        <p:spPr>
          <a:xfrm>
            <a:off x="3378200" y="1812806"/>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La juguetería desea maximizar las </a:t>
            </a:r>
            <a:r>
              <a:rPr lang="es-ES" sz="2400" dirty="0">
                <a:solidFill>
                  <a:srgbClr val="C00000"/>
                </a:solidFill>
                <a:latin typeface="Ancizar Sans" panose="020B0602040300000003" pitchFamily="34" charset="0"/>
              </a:rPr>
              <a:t>utilidades semanales. </a:t>
            </a:r>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AF307A1E-F96C-40A6-A7AB-2EC65329CFAF}"/>
                  </a:ext>
                </a:extLst>
              </p:cNvPr>
              <p:cNvSpPr txBox="1"/>
              <p:nvPr/>
            </p:nvSpPr>
            <p:spPr>
              <a:xfrm>
                <a:off x="3457848" y="4315869"/>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r>
                            <a:rPr lang="es-CO" sz="1867" b="1" i="1">
                              <a:latin typeface="Cambria Math" panose="02040503050406030204" pitchFamily="18" charset="0"/>
                            </a:rPr>
                            <m:t>𝟐𝟕</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𝟐𝟏</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e>
                      </m:d>
                    </m:oMath>
                  </m:oMathPara>
                </a14:m>
                <a:endParaRPr lang="es-ES" sz="1867" dirty="0"/>
              </a:p>
            </p:txBody>
          </p:sp>
        </mc:Choice>
        <mc:Fallback xmlns="">
          <p:sp>
            <p:nvSpPr>
              <p:cNvPr id="19" name="CuadroTexto 18">
                <a:extLst>
                  <a:ext uri="{FF2B5EF4-FFF2-40B4-BE49-F238E27FC236}">
                    <a16:creationId xmlns:a16="http://schemas.microsoft.com/office/drawing/2014/main" id="{AF307A1E-F96C-40A6-A7AB-2EC65329CFAF}"/>
                  </a:ext>
                </a:extLst>
              </p:cNvPr>
              <p:cNvSpPr txBox="1">
                <a:spLocks noRot="1" noChangeAspect="1" noMove="1" noResize="1" noEditPoints="1" noAdjustHandles="1" noChangeArrowheads="1" noChangeShapeType="1" noTextEdit="1"/>
              </p:cNvSpPr>
              <p:nvPr/>
            </p:nvSpPr>
            <p:spPr>
              <a:xfrm>
                <a:off x="3457848" y="4315869"/>
                <a:ext cx="2985600"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50A0A735-89C5-43AC-B5B7-64F8E16B939C}"/>
                  </a:ext>
                </a:extLst>
              </p:cNvPr>
              <p:cNvSpPr txBox="1"/>
              <p:nvPr/>
            </p:nvSpPr>
            <p:spPr>
              <a:xfrm>
                <a:off x="5869844" y="459947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20" name="CuadroTexto 19">
                <a:extLst>
                  <a:ext uri="{FF2B5EF4-FFF2-40B4-BE49-F238E27FC236}">
                    <a16:creationId xmlns:a16="http://schemas.microsoft.com/office/drawing/2014/main" id="{50A0A735-89C5-43AC-B5B7-64F8E16B939C}"/>
                  </a:ext>
                </a:extLst>
              </p:cNvPr>
              <p:cNvSpPr txBox="1">
                <a:spLocks noRot="1" noChangeAspect="1" noMove="1" noResize="1" noEditPoints="1" noAdjustHandles="1" noChangeArrowheads="1" noChangeShapeType="1" noTextEdit="1"/>
              </p:cNvSpPr>
              <p:nvPr/>
            </p:nvSpPr>
            <p:spPr>
              <a:xfrm>
                <a:off x="5869844" y="4599475"/>
                <a:ext cx="450141" cy="379656"/>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C17D4F2B-05FA-48A5-BCCA-F5DCCA767BD6}"/>
                  </a:ext>
                </a:extLst>
              </p:cNvPr>
              <p:cNvSpPr txBox="1"/>
              <p:nvPr/>
            </p:nvSpPr>
            <p:spPr>
              <a:xfrm>
                <a:off x="8736422" y="459947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21" name="CuadroTexto 20">
                <a:extLst>
                  <a:ext uri="{FF2B5EF4-FFF2-40B4-BE49-F238E27FC236}">
                    <a16:creationId xmlns:a16="http://schemas.microsoft.com/office/drawing/2014/main" id="{C17D4F2B-05FA-48A5-BCCA-F5DCCA767BD6}"/>
                  </a:ext>
                </a:extLst>
              </p:cNvPr>
              <p:cNvSpPr txBox="1">
                <a:spLocks noRot="1" noChangeAspect="1" noMove="1" noResize="1" noEditPoints="1" noAdjustHandles="1" noChangeArrowheads="1" noChangeShapeType="1" noTextEdit="1"/>
              </p:cNvSpPr>
              <p:nvPr/>
            </p:nvSpPr>
            <p:spPr>
              <a:xfrm>
                <a:off x="8736422" y="4599475"/>
                <a:ext cx="450141" cy="379656"/>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5A3E197C-442C-4220-B63D-05D761858F37}"/>
                  </a:ext>
                </a:extLst>
              </p:cNvPr>
              <p:cNvSpPr txBox="1"/>
              <p:nvPr/>
            </p:nvSpPr>
            <p:spPr>
              <a:xfrm>
                <a:off x="6260000" y="4303059"/>
                <a:ext cx="27824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𝟏𝟎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𝟗</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r>
                        <a:rPr lang="es-CO" sz="1867" b="1" i="1">
                          <a:latin typeface="Cambria Math" panose="02040503050406030204" pitchFamily="18" charset="0"/>
                        </a:rPr>
                        <m:t>)</m:t>
                      </m:r>
                    </m:oMath>
                  </m:oMathPara>
                </a14:m>
                <a:endParaRPr lang="es-ES" sz="1867" dirty="0"/>
              </a:p>
            </p:txBody>
          </p:sp>
        </mc:Choice>
        <mc:Fallback xmlns="">
          <p:sp>
            <p:nvSpPr>
              <p:cNvPr id="22" name="CuadroTexto 21">
                <a:extLst>
                  <a:ext uri="{FF2B5EF4-FFF2-40B4-BE49-F238E27FC236}">
                    <a16:creationId xmlns:a16="http://schemas.microsoft.com/office/drawing/2014/main" id="{5A3E197C-442C-4220-B63D-05D761858F37}"/>
                  </a:ext>
                </a:extLst>
              </p:cNvPr>
              <p:cNvSpPr txBox="1">
                <a:spLocks noRot="1" noChangeAspect="1" noMove="1" noResize="1" noEditPoints="1" noAdjustHandles="1" noChangeArrowheads="1" noChangeShapeType="1" noTextEdit="1"/>
              </p:cNvSpPr>
              <p:nvPr/>
            </p:nvSpPr>
            <p:spPr>
              <a:xfrm>
                <a:off x="6260000" y="4303059"/>
                <a:ext cx="2782400"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AA6D37B4-28AF-4DA3-BC8C-CBF477927B66}"/>
                  </a:ext>
                </a:extLst>
              </p:cNvPr>
              <p:cNvSpPr txBox="1"/>
              <p:nvPr/>
            </p:nvSpPr>
            <p:spPr>
              <a:xfrm>
                <a:off x="9432555" y="4303059"/>
                <a:ext cx="265784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𝟏𝟒</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latin typeface="Cambria Math" panose="02040503050406030204" pitchFamily="18" charset="0"/>
                        </a:rPr>
                        <m:t>𝟏𝟎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r>
                        <a:rPr lang="es-CO" sz="1867" b="1" i="1">
                          <a:latin typeface="Cambria Math" panose="02040503050406030204" pitchFamily="18" charset="0"/>
                        </a:rPr>
                        <m:t>)</m:t>
                      </m:r>
                    </m:oMath>
                  </m:oMathPara>
                </a14:m>
                <a:endParaRPr lang="es-ES" sz="1867" dirty="0"/>
              </a:p>
            </p:txBody>
          </p:sp>
        </mc:Choice>
        <mc:Fallback xmlns="">
          <p:sp>
            <p:nvSpPr>
              <p:cNvPr id="23" name="CuadroTexto 22">
                <a:extLst>
                  <a:ext uri="{FF2B5EF4-FFF2-40B4-BE49-F238E27FC236}">
                    <a16:creationId xmlns:a16="http://schemas.microsoft.com/office/drawing/2014/main" id="{AA6D37B4-28AF-4DA3-BC8C-CBF477927B66}"/>
                  </a:ext>
                </a:extLst>
              </p:cNvPr>
              <p:cNvSpPr txBox="1">
                <a:spLocks noRot="1" noChangeAspect="1" noMove="1" noResize="1" noEditPoints="1" noAdjustHandles="1" noChangeArrowheads="1" noChangeShapeType="1" noTextEdit="1"/>
              </p:cNvSpPr>
              <p:nvPr/>
            </p:nvSpPr>
            <p:spPr>
              <a:xfrm>
                <a:off x="9432555" y="4303059"/>
                <a:ext cx="2657844" cy="1003200"/>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57C25A65-83CF-4A25-BEE1-74222B83AE8D}"/>
                  </a:ext>
                </a:extLst>
              </p:cNvPr>
              <p:cNvSpPr txBox="1"/>
              <p:nvPr/>
            </p:nvSpPr>
            <p:spPr>
              <a:xfrm>
                <a:off x="3361706" y="4612207"/>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4" name="CuadroTexto 23">
                <a:extLst>
                  <a:ext uri="{FF2B5EF4-FFF2-40B4-BE49-F238E27FC236}">
                    <a16:creationId xmlns:a16="http://schemas.microsoft.com/office/drawing/2014/main" id="{57C25A65-83CF-4A25-BEE1-74222B83AE8D}"/>
                  </a:ext>
                </a:extLst>
              </p:cNvPr>
              <p:cNvSpPr txBox="1">
                <a:spLocks noRot="1" noChangeAspect="1" noMove="1" noResize="1" noEditPoints="1" noAdjustHandles="1" noChangeArrowheads="1" noChangeShapeType="1" noTextEdit="1"/>
              </p:cNvSpPr>
              <p:nvPr/>
            </p:nvSpPr>
            <p:spPr>
              <a:xfrm>
                <a:off x="3361706" y="4612207"/>
                <a:ext cx="569383" cy="379656"/>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42211910-83BF-428E-B6D4-568545078315}"/>
                  </a:ext>
                </a:extLst>
              </p:cNvPr>
              <p:cNvSpPr txBox="1"/>
              <p:nvPr/>
            </p:nvSpPr>
            <p:spPr>
              <a:xfrm>
                <a:off x="3383673" y="5634916"/>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5" name="CuadroTexto 24">
                <a:extLst>
                  <a:ext uri="{FF2B5EF4-FFF2-40B4-BE49-F238E27FC236}">
                    <a16:creationId xmlns:a16="http://schemas.microsoft.com/office/drawing/2014/main" id="{42211910-83BF-428E-B6D4-568545078315}"/>
                  </a:ext>
                </a:extLst>
              </p:cNvPr>
              <p:cNvSpPr txBox="1">
                <a:spLocks noRot="1" noChangeAspect="1" noMove="1" noResize="1" noEditPoints="1" noAdjustHandles="1" noChangeArrowheads="1" noChangeShapeType="1" noTextEdit="1"/>
              </p:cNvSpPr>
              <p:nvPr/>
            </p:nvSpPr>
            <p:spPr>
              <a:xfrm>
                <a:off x="3383673" y="5634916"/>
                <a:ext cx="569383"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DF1B430F-BD25-4539-BD93-DB9F9024A36D}"/>
                  </a:ext>
                </a:extLst>
              </p:cNvPr>
              <p:cNvSpPr txBox="1"/>
              <p:nvPr/>
            </p:nvSpPr>
            <p:spPr>
              <a:xfrm>
                <a:off x="3923200" y="5363999"/>
                <a:ext cx="2985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rgbClr val="C00000"/>
                          </a:solidFill>
                          <a:latin typeface="Cambria Math" panose="02040503050406030204" pitchFamily="18" charset="0"/>
                        </a:rPr>
                        <m:t>𝟑</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r>
                        <a:rPr lang="es-CO" sz="1867" b="1" i="1">
                          <a:solidFill>
                            <a:srgbClr val="C00000"/>
                          </a:solidFill>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26" name="CuadroTexto 25">
                <a:extLst>
                  <a:ext uri="{FF2B5EF4-FFF2-40B4-BE49-F238E27FC236}">
                    <a16:creationId xmlns:a16="http://schemas.microsoft.com/office/drawing/2014/main" id="{DF1B430F-BD25-4539-BD93-DB9F9024A36D}"/>
                  </a:ext>
                </a:extLst>
              </p:cNvPr>
              <p:cNvSpPr txBox="1">
                <a:spLocks noRot="1" noChangeAspect="1" noMove="1" noResize="1" noEditPoints="1" noAdjustHandles="1" noChangeArrowheads="1" noChangeShapeType="1" noTextEdit="1"/>
              </p:cNvSpPr>
              <p:nvPr/>
            </p:nvSpPr>
            <p:spPr>
              <a:xfrm>
                <a:off x="3923200" y="5363999"/>
                <a:ext cx="2985600" cy="1003200"/>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D05B3574-2AE5-45A7-83DF-63878B149B5A}"/>
                  </a:ext>
                </a:extLst>
              </p:cNvPr>
              <p:cNvSpPr txBox="1"/>
              <p:nvPr/>
            </p:nvSpPr>
            <p:spPr>
              <a:xfrm>
                <a:off x="2053117" y="5670776"/>
                <a:ext cx="1526052" cy="32823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𝑴𝒂𝒙</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27" name="CuadroTexto 26">
                <a:extLst>
                  <a:ext uri="{FF2B5EF4-FFF2-40B4-BE49-F238E27FC236}">
                    <a16:creationId xmlns:a16="http://schemas.microsoft.com/office/drawing/2014/main" id="{D05B3574-2AE5-45A7-83DF-63878B149B5A}"/>
                  </a:ext>
                </a:extLst>
              </p:cNvPr>
              <p:cNvSpPr txBox="1">
                <a:spLocks noRot="1" noChangeAspect="1" noMove="1" noResize="1" noEditPoints="1" noAdjustHandles="1" noChangeArrowheads="1" noChangeShapeType="1" noTextEdit="1"/>
              </p:cNvSpPr>
              <p:nvPr/>
            </p:nvSpPr>
            <p:spPr>
              <a:xfrm>
                <a:off x="2053117" y="5670776"/>
                <a:ext cx="1526052" cy="328231"/>
              </a:xfrm>
              <a:prstGeom prst="rect">
                <a:avLst/>
              </a:prstGeom>
              <a:blipFill>
                <a:blip r:embed="rId11"/>
                <a:stretch>
                  <a:fillRect b="-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259BA896-D465-43AE-9535-2540010D8737}"/>
                  </a:ext>
                </a:extLst>
              </p:cNvPr>
              <p:cNvSpPr txBox="1"/>
              <p:nvPr/>
            </p:nvSpPr>
            <p:spPr>
              <a:xfrm>
                <a:off x="809150" y="3499456"/>
                <a:ext cx="1526052"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𝑼𝒕𝒊𝒍𝒊𝒅𝒂𝒅𝒆𝒔</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𝒔𝒆𝒎𝒂𝒏𝒂𝒍𝒆𝒔</m:t>
                      </m:r>
                    </m:oMath>
                  </m:oMathPara>
                </a14:m>
                <a:endParaRPr lang="es-ES" sz="1867" dirty="0">
                  <a:solidFill>
                    <a:schemeClr val="accent2"/>
                  </a:solidFill>
                </a:endParaRPr>
              </a:p>
            </p:txBody>
          </p:sp>
        </mc:Choice>
        <mc:Fallback xmlns="">
          <p:sp>
            <p:nvSpPr>
              <p:cNvPr id="28" name="CuadroTexto 27">
                <a:extLst>
                  <a:ext uri="{FF2B5EF4-FFF2-40B4-BE49-F238E27FC236}">
                    <a16:creationId xmlns:a16="http://schemas.microsoft.com/office/drawing/2014/main" id="{259BA896-D465-43AE-9535-2540010D8737}"/>
                  </a:ext>
                </a:extLst>
              </p:cNvPr>
              <p:cNvSpPr txBox="1">
                <a:spLocks noRot="1" noChangeAspect="1" noMove="1" noResize="1" noEditPoints="1" noAdjustHandles="1" noChangeArrowheads="1" noChangeShapeType="1" noTextEdit="1"/>
              </p:cNvSpPr>
              <p:nvPr/>
            </p:nvSpPr>
            <p:spPr>
              <a:xfrm>
                <a:off x="809150" y="3499456"/>
                <a:ext cx="1526052" cy="574644"/>
              </a:xfrm>
              <a:prstGeom prst="rect">
                <a:avLst/>
              </a:prstGeom>
              <a:blipFill>
                <a:blip r:embed="rId12"/>
                <a:stretch>
                  <a:fillRect b="-425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EB8F515C-408B-4A3A-B416-6BFBEA773FBD}"/>
                  </a:ext>
                </a:extLst>
              </p:cNvPr>
              <p:cNvSpPr txBox="1"/>
              <p:nvPr/>
            </p:nvSpPr>
            <p:spPr>
              <a:xfrm>
                <a:off x="6576500" y="3285115"/>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𝑪𝒐𝒔𝒕𝒐𝒔</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𝒅𝒆</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𝒍𝒂</m:t>
                      </m:r>
                      <m:r>
                        <a:rPr lang="es-CO" sz="1867" b="1" i="1">
                          <a:solidFill>
                            <a:schemeClr val="accent5">
                              <a:lumMod val="60000"/>
                              <a:lumOff val="40000"/>
                            </a:schemeClr>
                          </a:solidFill>
                          <a:latin typeface="Cambria Math" panose="02040503050406030204" pitchFamily="18" charset="0"/>
                        </a:rPr>
                        <m:t> </m:t>
                      </m:r>
                    </m:oMath>
                  </m:oMathPara>
                </a14:m>
                <a:endParaRPr lang="es-CO" sz="1867" b="1" i="1" dirty="0">
                  <a:solidFill>
                    <a:schemeClr val="accent5">
                      <a:lumMod val="60000"/>
                      <a:lumOff val="40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5">
                              <a:lumMod val="60000"/>
                              <a:lumOff val="40000"/>
                            </a:schemeClr>
                          </a:solidFill>
                          <a:latin typeface="Cambria Math" panose="02040503050406030204" pitchFamily="18" charset="0"/>
                        </a:rPr>
                        <m:t>𝒎𝒂𝒕𝒆𝒓𝒊𝒂</m:t>
                      </m:r>
                      <m:r>
                        <a:rPr lang="es-CO" sz="1867" b="1" i="1">
                          <a:solidFill>
                            <a:schemeClr val="accent5">
                              <a:lumMod val="60000"/>
                              <a:lumOff val="40000"/>
                            </a:schemeClr>
                          </a:solidFill>
                          <a:latin typeface="Cambria Math" panose="02040503050406030204" pitchFamily="18" charset="0"/>
                        </a:rPr>
                        <m:t> </m:t>
                      </m:r>
                      <m:r>
                        <a:rPr lang="es-CO" sz="1867" b="1" i="1">
                          <a:solidFill>
                            <a:schemeClr val="accent5">
                              <a:lumMod val="60000"/>
                              <a:lumOff val="40000"/>
                            </a:schemeClr>
                          </a:solidFill>
                          <a:latin typeface="Cambria Math" panose="02040503050406030204" pitchFamily="18" charset="0"/>
                        </a:rPr>
                        <m:t>𝒑𝒓𝒊𝒎𝒂</m:t>
                      </m:r>
                    </m:oMath>
                  </m:oMathPara>
                </a14:m>
                <a:endParaRPr lang="es-ES" sz="1867" b="1" i="1" dirty="0">
                  <a:solidFill>
                    <a:schemeClr val="accent5">
                      <a:lumMod val="60000"/>
                      <a:lumOff val="40000"/>
                    </a:schemeClr>
                  </a:solidFill>
                  <a:latin typeface="Cambria Math" panose="02040503050406030204" pitchFamily="18" charset="0"/>
                </a:endParaRPr>
              </a:p>
            </p:txBody>
          </p:sp>
        </mc:Choice>
        <mc:Fallback xmlns="">
          <p:sp>
            <p:nvSpPr>
              <p:cNvPr id="29" name="CuadroTexto 28">
                <a:extLst>
                  <a:ext uri="{FF2B5EF4-FFF2-40B4-BE49-F238E27FC236}">
                    <a16:creationId xmlns:a16="http://schemas.microsoft.com/office/drawing/2014/main" id="{EB8F515C-408B-4A3A-B416-6BFBEA773FBD}"/>
                  </a:ext>
                </a:extLst>
              </p:cNvPr>
              <p:cNvSpPr txBox="1">
                <a:spLocks noRot="1" noChangeAspect="1" noMove="1" noResize="1" noEditPoints="1" noAdjustHandles="1" noChangeArrowheads="1" noChangeShapeType="1" noTextEdit="1"/>
              </p:cNvSpPr>
              <p:nvPr/>
            </p:nvSpPr>
            <p:spPr>
              <a:xfrm>
                <a:off x="6576500" y="3285115"/>
                <a:ext cx="2135672" cy="1003200"/>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F160CD49-4DC8-454B-9D40-677C071F0629}"/>
                  </a:ext>
                </a:extLst>
              </p:cNvPr>
              <p:cNvSpPr txBox="1"/>
              <p:nvPr/>
            </p:nvSpPr>
            <p:spPr>
              <a:xfrm>
                <a:off x="4184011" y="3285115"/>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𝑰𝒏𝒈𝒓𝒆𝒔𝒐𝒔</m:t>
                      </m:r>
                      <m:r>
                        <a:rPr lang="es-CO" sz="1867" b="1" i="1">
                          <a:solidFill>
                            <a:schemeClr val="accent2">
                              <a:lumMod val="60000"/>
                              <a:lumOff val="40000"/>
                            </a:schemeClr>
                          </a:solidFill>
                          <a:latin typeface="Cambria Math" panose="02040503050406030204" pitchFamily="18" charset="0"/>
                        </a:rPr>
                        <m:t> </m:t>
                      </m:r>
                    </m:oMath>
                  </m:oMathPara>
                </a14:m>
                <a:endParaRPr lang="es-CO" sz="1867" b="1" i="1" dirty="0">
                  <a:solidFill>
                    <a:schemeClr val="accent2">
                      <a:lumMod val="60000"/>
                      <a:lumOff val="40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2">
                              <a:lumMod val="60000"/>
                              <a:lumOff val="40000"/>
                            </a:schemeClr>
                          </a:solidFill>
                          <a:latin typeface="Cambria Math" panose="02040503050406030204" pitchFamily="18" charset="0"/>
                        </a:rPr>
                        <m:t>𝒔𝒆𝒎𝒂𝒏𝒂𝒍𝒆𝒔</m:t>
                      </m:r>
                    </m:oMath>
                  </m:oMathPara>
                </a14:m>
                <a:endParaRPr lang="es-ES" sz="1867" dirty="0">
                  <a:solidFill>
                    <a:schemeClr val="accent2">
                      <a:lumMod val="60000"/>
                      <a:lumOff val="40000"/>
                    </a:schemeClr>
                  </a:solidFill>
                </a:endParaRPr>
              </a:p>
            </p:txBody>
          </p:sp>
        </mc:Choice>
        <mc:Fallback xmlns="">
          <p:sp>
            <p:nvSpPr>
              <p:cNvPr id="30" name="CuadroTexto 29">
                <a:extLst>
                  <a:ext uri="{FF2B5EF4-FFF2-40B4-BE49-F238E27FC236}">
                    <a16:creationId xmlns:a16="http://schemas.microsoft.com/office/drawing/2014/main" id="{F160CD49-4DC8-454B-9D40-677C071F0629}"/>
                  </a:ext>
                </a:extLst>
              </p:cNvPr>
              <p:cNvSpPr txBox="1">
                <a:spLocks noRot="1" noChangeAspect="1" noMove="1" noResize="1" noEditPoints="1" noAdjustHandles="1" noChangeArrowheads="1" noChangeShapeType="1" noTextEdit="1"/>
              </p:cNvSpPr>
              <p:nvPr/>
            </p:nvSpPr>
            <p:spPr>
              <a:xfrm>
                <a:off x="4184011" y="3285115"/>
                <a:ext cx="1661584" cy="1003200"/>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D0675AF2-A8FB-46A9-B16E-669339C82B13}"/>
                  </a:ext>
                </a:extLst>
              </p:cNvPr>
              <p:cNvSpPr txBox="1"/>
              <p:nvPr/>
            </p:nvSpPr>
            <p:spPr>
              <a:xfrm>
                <a:off x="5899788" y="3581529"/>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1" name="CuadroTexto 30">
                <a:extLst>
                  <a:ext uri="{FF2B5EF4-FFF2-40B4-BE49-F238E27FC236}">
                    <a16:creationId xmlns:a16="http://schemas.microsoft.com/office/drawing/2014/main" id="{D0675AF2-A8FB-46A9-B16E-669339C82B13}"/>
                  </a:ext>
                </a:extLst>
              </p:cNvPr>
              <p:cNvSpPr txBox="1">
                <a:spLocks noRot="1" noChangeAspect="1" noMove="1" noResize="1" noEditPoints="1" noAdjustHandles="1" noChangeArrowheads="1" noChangeShapeType="1" noTextEdit="1"/>
              </p:cNvSpPr>
              <p:nvPr/>
            </p:nvSpPr>
            <p:spPr>
              <a:xfrm>
                <a:off x="5899788" y="3581529"/>
                <a:ext cx="450141" cy="379656"/>
              </a:xfrm>
              <a:prstGeom prst="rect">
                <a:avLst/>
              </a:prstGeom>
              <a:blipFill>
                <a:blip r:embed="rId1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B017FA1A-D8E3-4AB8-8CC5-28667C0E08EB}"/>
                  </a:ext>
                </a:extLst>
              </p:cNvPr>
              <p:cNvSpPr txBox="1"/>
              <p:nvPr/>
            </p:nvSpPr>
            <p:spPr>
              <a:xfrm>
                <a:off x="3391651" y="3599268"/>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32" name="CuadroTexto 31">
                <a:extLst>
                  <a:ext uri="{FF2B5EF4-FFF2-40B4-BE49-F238E27FC236}">
                    <a16:creationId xmlns:a16="http://schemas.microsoft.com/office/drawing/2014/main" id="{B017FA1A-D8E3-4AB8-8CC5-28667C0E08EB}"/>
                  </a:ext>
                </a:extLst>
              </p:cNvPr>
              <p:cNvSpPr txBox="1">
                <a:spLocks noRot="1" noChangeAspect="1" noMove="1" noResize="1" noEditPoints="1" noAdjustHandles="1" noChangeArrowheads="1" noChangeShapeType="1" noTextEdit="1"/>
              </p:cNvSpPr>
              <p:nvPr/>
            </p:nvSpPr>
            <p:spPr>
              <a:xfrm>
                <a:off x="3391651" y="3599268"/>
                <a:ext cx="569383" cy="379656"/>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529F145D-4F72-4472-994F-D5C735502AD8}"/>
                  </a:ext>
                </a:extLst>
              </p:cNvPr>
              <p:cNvSpPr txBox="1"/>
              <p:nvPr/>
            </p:nvSpPr>
            <p:spPr>
              <a:xfrm>
                <a:off x="9443077" y="3285115"/>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lumMod val="75000"/>
                            </a:schemeClr>
                          </a:solidFill>
                          <a:latin typeface="Cambria Math" panose="02040503050406030204" pitchFamily="18" charset="0"/>
                        </a:rPr>
                        <m:t>𝑶𝒕𝒓𝒐𝒔</m:t>
                      </m:r>
                      <m:r>
                        <a:rPr lang="es-CO" sz="1867" b="1" i="1">
                          <a:solidFill>
                            <a:schemeClr val="accent6">
                              <a:lumMod val="75000"/>
                            </a:schemeClr>
                          </a:solidFill>
                          <a:latin typeface="Cambria Math" panose="02040503050406030204" pitchFamily="18" charset="0"/>
                        </a:rPr>
                        <m:t> </m:t>
                      </m:r>
                      <m:r>
                        <a:rPr lang="es-CO" sz="1867" b="1" i="1">
                          <a:solidFill>
                            <a:schemeClr val="accent6">
                              <a:lumMod val="75000"/>
                            </a:schemeClr>
                          </a:solidFill>
                          <a:latin typeface="Cambria Math" panose="02040503050406030204" pitchFamily="18" charset="0"/>
                        </a:rPr>
                        <m:t>𝒄𝒐𝒔𝒕𝒐𝒔</m:t>
                      </m:r>
                      <m:r>
                        <a:rPr lang="es-CO" sz="1867" b="1" i="1">
                          <a:solidFill>
                            <a:schemeClr val="accent6">
                              <a:lumMod val="75000"/>
                            </a:schemeClr>
                          </a:solidFill>
                          <a:latin typeface="Cambria Math" panose="02040503050406030204" pitchFamily="18" charset="0"/>
                        </a:rPr>
                        <m:t> </m:t>
                      </m:r>
                    </m:oMath>
                  </m:oMathPara>
                </a14:m>
                <a:endParaRPr lang="es-CO" sz="1867" b="1" i="1" dirty="0">
                  <a:solidFill>
                    <a:schemeClr val="accent6">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lumMod val="75000"/>
                            </a:schemeClr>
                          </a:solidFill>
                          <a:latin typeface="Cambria Math" panose="02040503050406030204" pitchFamily="18" charset="0"/>
                        </a:rPr>
                        <m:t>𝒗𝒂𝒓𝒊𝒂𝒃𝒍𝒆𝒔</m:t>
                      </m:r>
                    </m:oMath>
                  </m:oMathPara>
                </a14:m>
                <a:endParaRPr lang="es-ES" sz="1867" b="1" i="1" dirty="0">
                  <a:solidFill>
                    <a:schemeClr val="accent6">
                      <a:lumMod val="75000"/>
                    </a:schemeClr>
                  </a:solidFill>
                  <a:latin typeface="Cambria Math" panose="02040503050406030204" pitchFamily="18" charset="0"/>
                </a:endParaRPr>
              </a:p>
            </p:txBody>
          </p:sp>
        </mc:Choice>
        <mc:Fallback xmlns="">
          <p:sp>
            <p:nvSpPr>
              <p:cNvPr id="33" name="CuadroTexto 32">
                <a:extLst>
                  <a:ext uri="{FF2B5EF4-FFF2-40B4-BE49-F238E27FC236}">
                    <a16:creationId xmlns:a16="http://schemas.microsoft.com/office/drawing/2014/main" id="{529F145D-4F72-4472-994F-D5C735502AD8}"/>
                  </a:ext>
                </a:extLst>
              </p:cNvPr>
              <p:cNvSpPr txBox="1">
                <a:spLocks noRot="1" noChangeAspect="1" noMove="1" noResize="1" noEditPoints="1" noAdjustHandles="1" noChangeArrowheads="1" noChangeShapeType="1" noTextEdit="1"/>
              </p:cNvSpPr>
              <p:nvPr/>
            </p:nvSpPr>
            <p:spPr>
              <a:xfrm>
                <a:off x="9443077" y="3285115"/>
                <a:ext cx="2135672" cy="1003200"/>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87A3609-DA3E-45DB-91A3-3E07EF5F68BF}"/>
                  </a:ext>
                </a:extLst>
              </p:cNvPr>
              <p:cNvSpPr txBox="1"/>
              <p:nvPr/>
            </p:nvSpPr>
            <p:spPr>
              <a:xfrm>
                <a:off x="8766366" y="3581529"/>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4" name="CuadroTexto 33">
                <a:extLst>
                  <a:ext uri="{FF2B5EF4-FFF2-40B4-BE49-F238E27FC236}">
                    <a16:creationId xmlns:a16="http://schemas.microsoft.com/office/drawing/2014/main" id="{587A3609-DA3E-45DB-91A3-3E07EF5F68BF}"/>
                  </a:ext>
                </a:extLst>
              </p:cNvPr>
              <p:cNvSpPr txBox="1">
                <a:spLocks noRot="1" noChangeAspect="1" noMove="1" noResize="1" noEditPoints="1" noAdjustHandles="1" noChangeArrowheads="1" noChangeShapeType="1" noTextEdit="1"/>
              </p:cNvSpPr>
              <p:nvPr/>
            </p:nvSpPr>
            <p:spPr>
              <a:xfrm>
                <a:off x="8766366" y="3581529"/>
                <a:ext cx="450141" cy="379656"/>
              </a:xfrm>
              <a:prstGeom prst="rect">
                <a:avLst/>
              </a:prstGeom>
              <a:blipFill>
                <a:blip r:embed="rId1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A5BF7588-A98E-40B4-BF9C-1315BBE5E6D3}"/>
                  </a:ext>
                </a:extLst>
              </p:cNvPr>
              <p:cNvSpPr txBox="1"/>
              <p:nvPr/>
            </p:nvSpPr>
            <p:spPr>
              <a:xfrm>
                <a:off x="2220923" y="3599267"/>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35" name="CuadroTexto 34">
                <a:extLst>
                  <a:ext uri="{FF2B5EF4-FFF2-40B4-BE49-F238E27FC236}">
                    <a16:creationId xmlns:a16="http://schemas.microsoft.com/office/drawing/2014/main" id="{A5BF7588-A98E-40B4-BF9C-1315BBE5E6D3}"/>
                  </a:ext>
                </a:extLst>
              </p:cNvPr>
              <p:cNvSpPr txBox="1">
                <a:spLocks noRot="1" noChangeAspect="1" noMove="1" noResize="1" noEditPoints="1" noAdjustHandles="1" noChangeArrowheads="1" noChangeShapeType="1" noTextEdit="1"/>
              </p:cNvSpPr>
              <p:nvPr/>
            </p:nvSpPr>
            <p:spPr>
              <a:xfrm>
                <a:off x="2220923" y="3599267"/>
                <a:ext cx="569383" cy="379656"/>
              </a:xfrm>
              <a:prstGeom prst="rect">
                <a:avLst/>
              </a:prstGeom>
              <a:blipFill>
                <a:blip r:embed="rId1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2D426B87-6D24-42BC-9430-7C2123904FAD}"/>
                  </a:ext>
                </a:extLst>
              </p:cNvPr>
              <p:cNvSpPr txBox="1"/>
              <p:nvPr/>
            </p:nvSpPr>
            <p:spPr>
              <a:xfrm>
                <a:off x="2880240" y="3581530"/>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36" name="CuadroTexto 35">
                <a:extLst>
                  <a:ext uri="{FF2B5EF4-FFF2-40B4-BE49-F238E27FC236}">
                    <a16:creationId xmlns:a16="http://schemas.microsoft.com/office/drawing/2014/main" id="{2D426B87-6D24-42BC-9430-7C2123904FAD}"/>
                  </a:ext>
                </a:extLst>
              </p:cNvPr>
              <p:cNvSpPr txBox="1">
                <a:spLocks noRot="1" noChangeAspect="1" noMove="1" noResize="1" noEditPoints="1" noAdjustHandles="1" noChangeArrowheads="1" noChangeShapeType="1" noTextEdit="1"/>
              </p:cNvSpPr>
              <p:nvPr/>
            </p:nvSpPr>
            <p:spPr>
              <a:xfrm>
                <a:off x="2880240" y="3581530"/>
                <a:ext cx="606917" cy="410433"/>
              </a:xfrm>
              <a:prstGeom prst="rect">
                <a:avLst/>
              </a:prstGeom>
              <a:blipFill>
                <a:blip r:embed="rId2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07935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3378200" y="2103105"/>
                <a:ext cx="8679504" cy="287323"/>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𝟏</m:t>
                          </m:r>
                        </m:sub>
                      </m:sSub>
                      <m:r>
                        <a:rPr lang="es-CO" sz="1867" b="1" i="1">
                          <a:solidFill>
                            <a:srgbClr val="42BA97"/>
                          </a:solidFill>
                          <a:latin typeface="Cambria Math" panose="02040503050406030204" pitchFamily="18" charset="0"/>
                        </a:rPr>
                        <m:t>:</m:t>
                      </m:r>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𝑠𝑜𝑙𝑑𝑎𝑑𝑜𝑠</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𝑓𝑎𝑏𝑟𝑖𝑐𝑎𝑑𝑜𝑠</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m:oMathPara>
                </a14:m>
                <a:endParaRPr lang="es-ES" sz="1867" dirty="0">
                  <a:solidFill>
                    <a:srgbClr val="42BA97"/>
                  </a:solidFill>
                </a:endParaRPr>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3378200" y="2103105"/>
                <a:ext cx="8679504" cy="287323"/>
              </a:xfrm>
              <a:prstGeom prst="rect">
                <a:avLst/>
              </a:prstGeom>
              <a:blipFill>
                <a:blip r:embed="rId3"/>
                <a:stretch>
                  <a:fillRect l="-702" b="-319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8326091D-D549-4DDD-BEB8-8E19200F68CF}"/>
                  </a:ext>
                </a:extLst>
              </p:cNvPr>
              <p:cNvSpPr txBox="1"/>
              <p:nvPr/>
            </p:nvSpPr>
            <p:spPr>
              <a:xfrm>
                <a:off x="3378200" y="2451061"/>
                <a:ext cx="8679504" cy="287323"/>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𝟐</m:t>
                        </m:r>
                      </m:sub>
                    </m:sSub>
                  </m:oMath>
                </a14:m>
                <a:r>
                  <a:rPr lang="es-ES" sz="1867" i="1" dirty="0">
                    <a:solidFill>
                      <a:srgbClr val="42BA97"/>
                    </a:solidFill>
                    <a:latin typeface="Cambria Math" panose="02040503050406030204" pitchFamily="18" charset="0"/>
                  </a:rPr>
                  <a:t>: </a:t>
                </a:r>
                <a14:m>
                  <m:oMath xmlns:m="http://schemas.openxmlformats.org/officeDocument/2006/math">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𝑡𝑟𝑒𝑛𝑒𝑠</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𝑓𝑎𝑏𝑟𝑖𝑐𝑎𝑑𝑜𝑠</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a14:m>
                <a:endParaRPr lang="es-ES" sz="1867" i="1" dirty="0">
                  <a:solidFill>
                    <a:srgbClr val="42BA97"/>
                  </a:solidFill>
                  <a:latin typeface="Cambria Math" panose="02040503050406030204" pitchFamily="18" charset="0"/>
                </a:endParaRPr>
              </a:p>
            </p:txBody>
          </p:sp>
        </mc:Choice>
        <mc:Fallback xmlns="">
          <p:sp>
            <p:nvSpPr>
              <p:cNvPr id="35" name="CuadroTexto 34">
                <a:extLst>
                  <a:ext uri="{FF2B5EF4-FFF2-40B4-BE49-F238E27FC236}">
                    <a16:creationId xmlns:a16="http://schemas.microsoft.com/office/drawing/2014/main" id="{8326091D-D549-4DDD-BEB8-8E19200F68CF}"/>
                  </a:ext>
                </a:extLst>
              </p:cNvPr>
              <p:cNvSpPr txBox="1">
                <a:spLocks noRot="1" noChangeAspect="1" noMove="1" noResize="1" noEditPoints="1" noAdjustHandles="1" noChangeArrowheads="1" noChangeShapeType="1" noTextEdit="1"/>
              </p:cNvSpPr>
              <p:nvPr/>
            </p:nvSpPr>
            <p:spPr>
              <a:xfrm>
                <a:off x="3378200" y="2451061"/>
                <a:ext cx="8679504" cy="287323"/>
              </a:xfrm>
              <a:prstGeom prst="rect">
                <a:avLst/>
              </a:prstGeom>
              <a:blipFill>
                <a:blip r:embed="rId4"/>
                <a:stretch>
                  <a:fillRect l="-702" t="-25532" b="-51064"/>
                </a:stretch>
              </a:blipFill>
            </p:spPr>
            <p:txBody>
              <a:bodyPr/>
              <a:lstStyle/>
              <a:p>
                <a:r>
                  <a:rPr lang="es-CO">
                    <a:noFill/>
                  </a:rPr>
                  <a:t> </a:t>
                </a:r>
              </a:p>
            </p:txBody>
          </p:sp>
        </mc:Fallback>
      </mc:AlternateContent>
      <p:sp>
        <p:nvSpPr>
          <p:cNvPr id="41" name="Freeform 44">
            <a:extLst>
              <a:ext uri="{FF2B5EF4-FFF2-40B4-BE49-F238E27FC236}">
                <a16:creationId xmlns:a16="http://schemas.microsoft.com/office/drawing/2014/main" id="{6C327779-2E06-4DD6-A271-ACAFFEF4D598}"/>
              </a:ext>
            </a:extLst>
          </p:cNvPr>
          <p:cNvSpPr>
            <a:spLocks/>
          </p:cNvSpPr>
          <p:nvPr/>
        </p:nvSpPr>
        <p:spPr bwMode="auto">
          <a:xfrm>
            <a:off x="514352" y="1957795"/>
            <a:ext cx="2595033" cy="889764"/>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5" name="Freeform 45">
            <a:extLst>
              <a:ext uri="{FF2B5EF4-FFF2-40B4-BE49-F238E27FC236}">
                <a16:creationId xmlns:a16="http://schemas.microsoft.com/office/drawing/2014/main" id="{5B91FB29-D0EA-4ADC-B404-D98B05A7B3A4}"/>
              </a:ext>
            </a:extLst>
          </p:cNvPr>
          <p:cNvSpPr>
            <a:spLocks/>
          </p:cNvSpPr>
          <p:nvPr/>
        </p:nvSpPr>
        <p:spPr bwMode="auto">
          <a:xfrm>
            <a:off x="514351" y="1701800"/>
            <a:ext cx="742951" cy="882309"/>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2315689"/>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9" name="Freeform 47">
            <a:extLst>
              <a:ext uri="{FF2B5EF4-FFF2-40B4-BE49-F238E27FC236}">
                <a16:creationId xmlns:a16="http://schemas.microsoft.com/office/drawing/2014/main" id="{DCAA39FB-66B7-464D-8073-F0776439F931}"/>
              </a:ext>
            </a:extLst>
          </p:cNvPr>
          <p:cNvSpPr>
            <a:spLocks noEditPoints="1"/>
          </p:cNvSpPr>
          <p:nvPr/>
        </p:nvSpPr>
        <p:spPr bwMode="auto">
          <a:xfrm flipH="1">
            <a:off x="2766484" y="2495493"/>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TextBox 50">
            <a:extLst>
              <a:ext uri="{FF2B5EF4-FFF2-40B4-BE49-F238E27FC236}">
                <a16:creationId xmlns:a16="http://schemas.microsoft.com/office/drawing/2014/main" id="{D9C6B94E-9C64-485E-97A4-C5A8B63BE32C}"/>
              </a:ext>
            </a:extLst>
          </p:cNvPr>
          <p:cNvSpPr txBox="1"/>
          <p:nvPr/>
        </p:nvSpPr>
        <p:spPr>
          <a:xfrm>
            <a:off x="675314" y="18012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
        <p:nvSpPr>
          <p:cNvPr id="51" name="TextBox 51">
            <a:extLst>
              <a:ext uri="{FF2B5EF4-FFF2-40B4-BE49-F238E27FC236}">
                <a16:creationId xmlns:a16="http://schemas.microsoft.com/office/drawing/2014/main" id="{495B8B9C-177B-4C9B-B0DD-9AA9034B7688}"/>
              </a:ext>
            </a:extLst>
          </p:cNvPr>
          <p:cNvSpPr txBox="1"/>
          <p:nvPr/>
        </p:nvSpPr>
        <p:spPr>
          <a:xfrm>
            <a:off x="1447800" y="2070100"/>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2578099"/>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337396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2677581"/>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2946399"/>
            <a:ext cx="1549401"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92B40D90-FED2-47F6-8197-34FFD33725C2}"/>
                  </a:ext>
                </a:extLst>
              </p:cNvPr>
              <p:cNvSpPr txBox="1"/>
              <p:nvPr/>
            </p:nvSpPr>
            <p:spPr>
              <a:xfrm>
                <a:off x="4165601" y="3055451"/>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solidFill>
                            <a:srgbClr val="1D6295"/>
                          </a:solidFill>
                          <a:latin typeface="Cambria Math" panose="02040503050406030204" pitchFamily="18" charset="0"/>
                          <a:ea typeface="Cambria Math" panose="02040503050406030204" pitchFamily="18" charset="0"/>
                        </a:rPr>
                        <m:t>=</m:t>
                      </m:r>
                    </m:oMath>
                  </m:oMathPara>
                </a14:m>
                <a:endParaRPr lang="es-ES" sz="1867" dirty="0">
                  <a:solidFill>
                    <a:srgbClr val="1D6295"/>
                  </a:solidFill>
                </a:endParaRPr>
              </a:p>
            </p:txBody>
          </p:sp>
        </mc:Choice>
        <mc:Fallback xmlns="">
          <p:sp>
            <p:nvSpPr>
              <p:cNvPr id="37" name="CuadroTexto 36">
                <a:extLst>
                  <a:ext uri="{FF2B5EF4-FFF2-40B4-BE49-F238E27FC236}">
                    <a16:creationId xmlns:a16="http://schemas.microsoft.com/office/drawing/2014/main" id="{92B40D90-FED2-47F6-8197-34FFD33725C2}"/>
                  </a:ext>
                </a:extLst>
              </p:cNvPr>
              <p:cNvSpPr txBox="1">
                <a:spLocks noRot="1" noChangeAspect="1" noMove="1" noResize="1" noEditPoints="1" noAdjustHandles="1" noChangeArrowheads="1" noChangeShapeType="1" noTextEdit="1"/>
              </p:cNvSpPr>
              <p:nvPr/>
            </p:nvSpPr>
            <p:spPr>
              <a:xfrm>
                <a:off x="4165601" y="3055451"/>
                <a:ext cx="569383" cy="379656"/>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B1E638B4-5539-42ED-A109-C0FD44D192BA}"/>
                  </a:ext>
                </a:extLst>
              </p:cNvPr>
              <p:cNvSpPr txBox="1"/>
              <p:nvPr/>
            </p:nvSpPr>
            <p:spPr>
              <a:xfrm>
                <a:off x="4450291" y="302975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rgbClr val="1D6295"/>
                          </a:solidFill>
                          <a:latin typeface="Cambria Math" panose="02040503050406030204" pitchFamily="18" charset="0"/>
                        </a:rPr>
                        <m:t>𝟑</m:t>
                      </m:r>
                      <m:sSub>
                        <m:sSubPr>
                          <m:ctrlPr>
                            <a:rPr lang="es-CO" sz="1867" b="1" i="1">
                              <a:solidFill>
                                <a:srgbClr val="1D6295"/>
                              </a:solidFill>
                              <a:latin typeface="Cambria Math" panose="02040503050406030204" pitchFamily="18" charset="0"/>
                            </a:rPr>
                          </m:ctrlPr>
                        </m:sSubPr>
                        <m:e>
                          <m:r>
                            <a:rPr lang="es-CO" sz="1867" b="1" i="1">
                              <a:solidFill>
                                <a:srgbClr val="1D6295"/>
                              </a:solidFill>
                              <a:latin typeface="Cambria Math" panose="02040503050406030204" pitchFamily="18" charset="0"/>
                            </a:rPr>
                            <m:t>𝒙</m:t>
                          </m:r>
                        </m:e>
                        <m:sub>
                          <m:r>
                            <a:rPr lang="es-CO" sz="1867" b="1" i="1">
                              <a:solidFill>
                                <a:srgbClr val="1D6295"/>
                              </a:solidFill>
                              <a:latin typeface="Cambria Math" panose="02040503050406030204" pitchFamily="18" charset="0"/>
                            </a:rPr>
                            <m:t>𝟏</m:t>
                          </m:r>
                        </m:sub>
                      </m:sSub>
                      <m:r>
                        <a:rPr lang="es-CO" sz="1867" b="1" i="1">
                          <a:solidFill>
                            <a:srgbClr val="1D6295"/>
                          </a:solidFill>
                          <a:latin typeface="Cambria Math" panose="02040503050406030204" pitchFamily="18" charset="0"/>
                        </a:rPr>
                        <m:t>+</m:t>
                      </m:r>
                      <m:r>
                        <a:rPr lang="es-CO" sz="1867" b="1" i="1">
                          <a:solidFill>
                            <a:srgbClr val="1D6295"/>
                          </a:solidFill>
                          <a:latin typeface="Cambria Math" panose="02040503050406030204" pitchFamily="18" charset="0"/>
                        </a:rPr>
                        <m:t>𝟐</m:t>
                      </m:r>
                      <m:sSub>
                        <m:sSubPr>
                          <m:ctrlPr>
                            <a:rPr lang="es-CO" sz="1867" b="1" i="1">
                              <a:solidFill>
                                <a:srgbClr val="1D6295"/>
                              </a:solidFill>
                              <a:latin typeface="Cambria Math" panose="02040503050406030204" pitchFamily="18" charset="0"/>
                            </a:rPr>
                          </m:ctrlPr>
                        </m:sSubPr>
                        <m:e>
                          <m:r>
                            <a:rPr lang="es-CO" sz="1867" b="1" i="1">
                              <a:solidFill>
                                <a:srgbClr val="1D6295"/>
                              </a:solidFill>
                              <a:latin typeface="Cambria Math" panose="02040503050406030204" pitchFamily="18" charset="0"/>
                            </a:rPr>
                            <m:t>𝒙</m:t>
                          </m:r>
                        </m:e>
                        <m:sub>
                          <m:r>
                            <a:rPr lang="es-CO" sz="1867" b="1" i="1">
                              <a:solidFill>
                                <a:srgbClr val="1D6295"/>
                              </a:solidFill>
                              <a:latin typeface="Cambria Math" panose="02040503050406030204" pitchFamily="18" charset="0"/>
                            </a:rPr>
                            <m:t>𝟐</m:t>
                          </m:r>
                        </m:sub>
                      </m:sSub>
                    </m:oMath>
                  </m:oMathPara>
                </a14:m>
                <a:endParaRPr lang="es-ES" sz="1867" dirty="0">
                  <a:solidFill>
                    <a:srgbClr val="1D6295"/>
                  </a:solidFill>
                </a:endParaRPr>
              </a:p>
            </p:txBody>
          </p:sp>
        </mc:Choice>
        <mc:Fallback xmlns="">
          <p:sp>
            <p:nvSpPr>
              <p:cNvPr id="38" name="CuadroTexto 37">
                <a:extLst>
                  <a:ext uri="{FF2B5EF4-FFF2-40B4-BE49-F238E27FC236}">
                    <a16:creationId xmlns:a16="http://schemas.microsoft.com/office/drawing/2014/main" id="{B1E638B4-5539-42ED-A109-C0FD44D192BA}"/>
                  </a:ext>
                </a:extLst>
              </p:cNvPr>
              <p:cNvSpPr txBox="1">
                <a:spLocks noRot="1" noChangeAspect="1" noMove="1" noResize="1" noEditPoints="1" noAdjustHandles="1" noChangeArrowheads="1" noChangeShapeType="1" noTextEdit="1"/>
              </p:cNvSpPr>
              <p:nvPr/>
            </p:nvSpPr>
            <p:spPr>
              <a:xfrm>
                <a:off x="4450291" y="3029754"/>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FEF95F4A-1029-45B6-90E2-9977AACB29E6}"/>
                  </a:ext>
                </a:extLst>
              </p:cNvPr>
              <p:cNvSpPr txBox="1"/>
              <p:nvPr/>
            </p:nvSpPr>
            <p:spPr>
              <a:xfrm>
                <a:off x="3031115" y="3091310"/>
                <a:ext cx="1526052" cy="28732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rgbClr val="1D6295"/>
                          </a:solidFill>
                          <a:latin typeface="Cambria Math" panose="02040503050406030204" pitchFamily="18" charset="0"/>
                        </a:rPr>
                        <m:t>𝑴𝒂𝒙</m:t>
                      </m:r>
                      <m:r>
                        <a:rPr lang="es-CO" sz="1867" b="1" i="1">
                          <a:solidFill>
                            <a:srgbClr val="1D6295"/>
                          </a:solidFill>
                          <a:latin typeface="Cambria Math" panose="02040503050406030204" pitchFamily="18" charset="0"/>
                        </a:rPr>
                        <m:t> </m:t>
                      </m:r>
                      <m:r>
                        <a:rPr lang="es-CO" sz="1867" b="1" i="1">
                          <a:solidFill>
                            <a:srgbClr val="1D6295"/>
                          </a:solidFill>
                          <a:latin typeface="Cambria Math" panose="02040503050406030204" pitchFamily="18" charset="0"/>
                        </a:rPr>
                        <m:t>𝒁</m:t>
                      </m:r>
                    </m:oMath>
                  </m:oMathPara>
                </a14:m>
                <a:endParaRPr lang="es-ES" sz="1867" dirty="0">
                  <a:solidFill>
                    <a:srgbClr val="1D6295"/>
                  </a:solidFill>
                </a:endParaRPr>
              </a:p>
            </p:txBody>
          </p:sp>
        </mc:Choice>
        <mc:Fallback xmlns="">
          <p:sp>
            <p:nvSpPr>
              <p:cNvPr id="39" name="CuadroTexto 38">
                <a:extLst>
                  <a:ext uri="{FF2B5EF4-FFF2-40B4-BE49-F238E27FC236}">
                    <a16:creationId xmlns:a16="http://schemas.microsoft.com/office/drawing/2014/main" id="{FEF95F4A-1029-45B6-90E2-9977AACB29E6}"/>
                  </a:ext>
                </a:extLst>
              </p:cNvPr>
              <p:cNvSpPr txBox="1">
                <a:spLocks noRot="1" noChangeAspect="1" noMove="1" noResize="1" noEditPoints="1" noAdjustHandles="1" noChangeArrowheads="1" noChangeShapeType="1" noTextEdit="1"/>
              </p:cNvSpPr>
              <p:nvPr/>
            </p:nvSpPr>
            <p:spPr>
              <a:xfrm>
                <a:off x="3031115" y="3091310"/>
                <a:ext cx="1526052" cy="287323"/>
              </a:xfrm>
              <a:prstGeom prst="rect">
                <a:avLst/>
              </a:prstGeom>
              <a:blipFill>
                <a:blip r:embed="rId7"/>
                <a:stretch>
                  <a:fillRect b="-6383"/>
                </a:stretch>
              </a:blipFill>
            </p:spPr>
            <p:txBody>
              <a:bodyPr/>
              <a:lstStyle/>
              <a:p>
                <a:r>
                  <a:rPr lang="es-CO">
                    <a:noFill/>
                  </a:rPr>
                  <a:t> </a:t>
                </a:r>
              </a:p>
            </p:txBody>
          </p:sp>
        </mc:Fallback>
      </mc:AlternateContent>
      <p:grpSp>
        <p:nvGrpSpPr>
          <p:cNvPr id="21" name="Group 70">
            <a:extLst>
              <a:ext uri="{FF2B5EF4-FFF2-40B4-BE49-F238E27FC236}">
                <a16:creationId xmlns:a16="http://schemas.microsoft.com/office/drawing/2014/main" id="{48C7CA18-D545-48C8-A3F6-BC6DD0B83C04}"/>
              </a:ext>
            </a:extLst>
          </p:cNvPr>
          <p:cNvGrpSpPr/>
          <p:nvPr/>
        </p:nvGrpSpPr>
        <p:grpSpPr>
          <a:xfrm>
            <a:off x="508000" y="3454399"/>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3553881"/>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3897655"/>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425026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3864634"/>
            <a:ext cx="7924800" cy="461665"/>
          </a:xfrm>
          <a:prstGeom prst="rect">
            <a:avLst/>
          </a:prstGeom>
          <a:noFill/>
        </p:spPr>
        <p:txBody>
          <a:bodyPr wrap="square">
            <a:spAutoFit/>
          </a:bodyPr>
          <a:lstStyle/>
          <a:p>
            <a:r>
              <a:rPr lang="es-ES" sz="2400" dirty="0">
                <a:solidFill>
                  <a:srgbClr val="1D9BA1"/>
                </a:solidFill>
                <a:latin typeface="Ancizar Sans" panose="020B0602040300000003" pitchFamily="34" charset="0"/>
              </a:rPr>
              <a:t>Limitaciones sobre los valores de las variables de decisión</a:t>
            </a:r>
          </a:p>
        </p:txBody>
      </p:sp>
    </p:spTree>
    <p:extLst>
      <p:ext uri="{BB962C8B-B14F-4D97-AF65-F5344CB8AC3E}">
        <p14:creationId xmlns:p14="http://schemas.microsoft.com/office/powerpoint/2010/main" val="292925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14583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461665"/>
          </a:xfrm>
          <a:prstGeom prst="rect">
            <a:avLst/>
          </a:prstGeom>
          <a:noFill/>
        </p:spPr>
        <p:txBody>
          <a:bodyPr wrap="square">
            <a:spAutoFit/>
          </a:bodyPr>
          <a:lstStyle/>
          <a:p>
            <a:r>
              <a:rPr lang="es-ES" sz="2400" dirty="0">
                <a:solidFill>
                  <a:srgbClr val="1D9BA1"/>
                </a:solidFill>
                <a:latin typeface="Ancizar Sans" panose="020B0602040300000003" pitchFamily="34" charset="0"/>
              </a:rPr>
              <a:t>Limitaciones sobre los valores de las variables de decisión</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rgbClr val="1D9BA1"/>
                </a:solidFill>
                <a:latin typeface="Ancizar Sans" panose="020B0602040300000003" pitchFamily="34" charset="0"/>
              </a:rPr>
              <a:t>Restricción 1: </a:t>
            </a:r>
            <a:r>
              <a:rPr lang="es-CO" sz="2133" dirty="0">
                <a:solidFill>
                  <a:srgbClr val="1D9BA1"/>
                </a:solidFill>
                <a:latin typeface="Ancizar Sans" panose="020B0602040300000003" pitchFamily="34" charset="0"/>
              </a:rPr>
              <a:t>Se pueden usar cada semana no más de 100 horas de tiempo de </a:t>
            </a:r>
            <a:r>
              <a:rPr lang="es-CO" sz="2133" dirty="0">
                <a:solidFill>
                  <a:srgbClr val="1D9BA1"/>
                </a:solidFill>
                <a:highlight>
                  <a:srgbClr val="FFFF00"/>
                </a:highlight>
                <a:latin typeface="Ancizar Sans" panose="020B0602040300000003" pitchFamily="34" charset="0"/>
              </a:rPr>
              <a:t>acabado</a:t>
            </a:r>
          </a:p>
        </p:txBody>
      </p:sp>
      <p:sp>
        <p:nvSpPr>
          <p:cNvPr id="34" name="TextBox 68">
            <a:extLst>
              <a:ext uri="{FF2B5EF4-FFF2-40B4-BE49-F238E27FC236}">
                <a16:creationId xmlns:a16="http://schemas.microsoft.com/office/drawing/2014/main" id="{085526DA-A344-49FD-B7FD-77B1F5426CDD}"/>
              </a:ext>
            </a:extLst>
          </p:cNvPr>
          <p:cNvSpPr txBox="1"/>
          <p:nvPr/>
        </p:nvSpPr>
        <p:spPr>
          <a:xfrm>
            <a:off x="812801" y="3754737"/>
            <a:ext cx="10482505" cy="420564"/>
          </a:xfrm>
          <a:prstGeom prst="rect">
            <a:avLst/>
          </a:prstGeom>
          <a:noFill/>
        </p:spPr>
        <p:txBody>
          <a:bodyPr wrap="square" rtlCol="0">
            <a:spAutoFit/>
          </a:bodyPr>
          <a:lstStyle/>
          <a:p>
            <a:pPr defTabSz="1219170">
              <a:defRPr/>
            </a:pPr>
            <a:r>
              <a:rPr lang="es-CO" sz="2133" b="1" dirty="0">
                <a:solidFill>
                  <a:srgbClr val="1D9BA1"/>
                </a:solidFill>
                <a:latin typeface="Ancizar Sans" panose="020B0602040300000003" pitchFamily="34" charset="0"/>
              </a:rPr>
              <a:t>Restricción 2: </a:t>
            </a:r>
            <a:r>
              <a:rPr lang="es-CO" sz="2133" dirty="0">
                <a:solidFill>
                  <a:srgbClr val="1D9BA1"/>
                </a:solidFill>
                <a:latin typeface="Ancizar Sans" panose="020B0602040300000003" pitchFamily="34" charset="0"/>
              </a:rPr>
              <a:t>Cada semana se pueden usar no más de 80 horas de tiempo en </a:t>
            </a:r>
            <a:r>
              <a:rPr lang="es-CO" sz="2133" dirty="0">
                <a:solidFill>
                  <a:srgbClr val="1D9BA1"/>
                </a:solidFill>
                <a:highlight>
                  <a:srgbClr val="FFFF00"/>
                </a:highlight>
                <a:latin typeface="Ancizar Sans" panose="020B0602040300000003" pitchFamily="34" charset="0"/>
              </a:rPr>
              <a:t>carpintería</a:t>
            </a:r>
          </a:p>
        </p:txBody>
      </p:sp>
      <p:sp>
        <p:nvSpPr>
          <p:cNvPr id="36" name="TextBox 68">
            <a:extLst>
              <a:ext uri="{FF2B5EF4-FFF2-40B4-BE49-F238E27FC236}">
                <a16:creationId xmlns:a16="http://schemas.microsoft.com/office/drawing/2014/main" id="{378C3794-A7B3-4A77-B1E7-E726FFD1220F}"/>
              </a:ext>
            </a:extLst>
          </p:cNvPr>
          <p:cNvSpPr txBox="1"/>
          <p:nvPr/>
        </p:nvSpPr>
        <p:spPr>
          <a:xfrm>
            <a:off x="850902" y="4588473"/>
            <a:ext cx="10482505" cy="748795"/>
          </a:xfrm>
          <a:prstGeom prst="rect">
            <a:avLst/>
          </a:prstGeom>
          <a:noFill/>
        </p:spPr>
        <p:txBody>
          <a:bodyPr wrap="square" rtlCol="0">
            <a:spAutoFit/>
          </a:bodyPr>
          <a:lstStyle/>
          <a:p>
            <a:pPr marL="1559945" indent="-1559945" defTabSz="1219170">
              <a:defRPr/>
            </a:pPr>
            <a:r>
              <a:rPr lang="es-CO" sz="2133" b="1" dirty="0">
                <a:solidFill>
                  <a:srgbClr val="1D9BA1"/>
                </a:solidFill>
                <a:latin typeface="Ancizar Sans" panose="020B0602040300000003" pitchFamily="34" charset="0"/>
              </a:rPr>
              <a:t>Restricción 3: </a:t>
            </a:r>
            <a:r>
              <a:rPr lang="es-CO" sz="2133" dirty="0">
                <a:solidFill>
                  <a:srgbClr val="1D9BA1"/>
                </a:solidFill>
                <a:latin typeface="Ancizar Sans" panose="020B0602040300000003" pitchFamily="34" charset="0"/>
              </a:rPr>
              <a:t>Debido a la </a:t>
            </a:r>
            <a:r>
              <a:rPr lang="es-CO" sz="2133" dirty="0">
                <a:solidFill>
                  <a:srgbClr val="1D9BA1"/>
                </a:solidFill>
                <a:highlight>
                  <a:srgbClr val="FFFF00"/>
                </a:highlight>
                <a:latin typeface="Ancizar Sans" panose="020B0602040300000003" pitchFamily="34" charset="0"/>
              </a:rPr>
              <a:t>demanda limitada</a:t>
            </a:r>
            <a:r>
              <a:rPr lang="es-CO" sz="2133" dirty="0">
                <a:solidFill>
                  <a:srgbClr val="1D9BA1"/>
                </a:solidFill>
                <a:latin typeface="Ancizar Sans" panose="020B0602040300000003" pitchFamily="34" charset="0"/>
              </a:rPr>
              <a:t>, cuando mucho se deben producir cada semana 40 soldados</a:t>
            </a:r>
          </a:p>
        </p:txBody>
      </p:sp>
      <p:sp>
        <p:nvSpPr>
          <p:cNvPr id="40" name="CuadroTexto 39">
            <a:extLst>
              <a:ext uri="{FF2B5EF4-FFF2-40B4-BE49-F238E27FC236}">
                <a16:creationId xmlns:a16="http://schemas.microsoft.com/office/drawing/2014/main" id="{45B832DC-CC12-4900-A828-F269F3796423}"/>
              </a:ext>
            </a:extLst>
          </p:cNvPr>
          <p:cNvSpPr txBox="1"/>
          <p:nvPr/>
        </p:nvSpPr>
        <p:spPr>
          <a:xfrm>
            <a:off x="850901" y="5751753"/>
            <a:ext cx="10361395" cy="748795"/>
          </a:xfrm>
          <a:prstGeom prst="rect">
            <a:avLst/>
          </a:prstGeom>
          <a:noFill/>
        </p:spPr>
        <p:txBody>
          <a:bodyPr wrap="square">
            <a:spAutoFit/>
          </a:bodyPr>
          <a:lstStyle/>
          <a:p>
            <a:pPr algn="just"/>
            <a:r>
              <a:rPr lang="es-CO" sz="2133" dirty="0">
                <a:solidFill>
                  <a:schemeClr val="accent3">
                    <a:lumMod val="50000"/>
                  </a:schemeClr>
                </a:solidFill>
                <a:latin typeface="Ancizar Sans" panose="020B0602040300000003" pitchFamily="34" charset="0"/>
              </a:rPr>
              <a:t>Considerar que la cantidad de materia prima en existencia es ilimitada, así que no hay restricción alguna relacionada con esto</a:t>
            </a:r>
            <a:endParaRPr lang="es-ES" sz="2133" dirty="0">
              <a:solidFill>
                <a:schemeClr val="accent3">
                  <a:lumMod val="50000"/>
                </a:schemeClr>
              </a:solidFill>
            </a:endParaRPr>
          </a:p>
        </p:txBody>
      </p:sp>
    </p:spTree>
    <p:extLst>
      <p:ext uri="{BB962C8B-B14F-4D97-AF65-F5344CB8AC3E}">
        <p14:creationId xmlns:p14="http://schemas.microsoft.com/office/powerpoint/2010/main" val="35625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p:bldP spid="4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14583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461665"/>
          </a:xfrm>
          <a:prstGeom prst="rect">
            <a:avLst/>
          </a:prstGeom>
          <a:noFill/>
        </p:spPr>
        <p:txBody>
          <a:bodyPr wrap="square">
            <a:spAutoFit/>
          </a:bodyPr>
          <a:lstStyle/>
          <a:p>
            <a:r>
              <a:rPr lang="es-ES" sz="2400" dirty="0">
                <a:solidFill>
                  <a:srgbClr val="1D9BA1"/>
                </a:solidFill>
                <a:latin typeface="Ancizar Sans" panose="020B0602040300000003" pitchFamily="34" charset="0"/>
              </a:rPr>
              <a:t>Limitaciones sobre los valores de las variables de decisión</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rgbClr val="1D9BA1"/>
                </a:solidFill>
                <a:latin typeface="Ancizar Sans" panose="020B0602040300000003" pitchFamily="34" charset="0"/>
              </a:rPr>
              <a:t>Restricción 1: </a:t>
            </a:r>
            <a:r>
              <a:rPr lang="es-CO" sz="2133" dirty="0">
                <a:solidFill>
                  <a:srgbClr val="1D9BA1"/>
                </a:solidFill>
                <a:latin typeface="Ancizar Sans" panose="020B0602040300000003" pitchFamily="34" charset="0"/>
              </a:rPr>
              <a:t>Se pueden usar cada semana </a:t>
            </a:r>
            <a:r>
              <a:rPr lang="es-CO" sz="2133" dirty="0">
                <a:solidFill>
                  <a:srgbClr val="1D9BA1"/>
                </a:solidFill>
                <a:highlight>
                  <a:srgbClr val="FFFF00"/>
                </a:highlight>
                <a:latin typeface="Ancizar Sans" panose="020B0602040300000003" pitchFamily="34" charset="0"/>
              </a:rPr>
              <a:t>no mas de 100</a:t>
            </a:r>
            <a:r>
              <a:rPr lang="es-CO" sz="2133" dirty="0">
                <a:solidFill>
                  <a:srgbClr val="1D9BA1"/>
                </a:solidFill>
                <a:latin typeface="Ancizar Sans" panose="020B0602040300000003" pitchFamily="34" charset="0"/>
              </a:rPr>
              <a:t> horas de tiempo de acabado</a:t>
            </a: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AAF28F21-C2ED-4297-9A3B-ECB45243E7B7}"/>
                  </a:ext>
                </a:extLst>
              </p:cNvPr>
              <p:cNvSpPr txBox="1"/>
              <p:nvPr/>
            </p:nvSpPr>
            <p:spPr>
              <a:xfrm>
                <a:off x="2881843" y="3613592"/>
                <a:ext cx="4673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733" b="1" i="1">
                              <a:latin typeface="Cambria Math" panose="02040503050406030204" pitchFamily="18" charset="0"/>
                            </a:rPr>
                          </m:ctrlPr>
                        </m:dPr>
                        <m:e>
                          <m:f>
                            <m:fPr>
                              <m:ctrlPr>
                                <a:rPr lang="es-CO" sz="1733" b="1" i="1">
                                  <a:latin typeface="Cambria Math" panose="02040503050406030204" pitchFamily="18" charset="0"/>
                                </a:rPr>
                              </m:ctrlPr>
                            </m:fPr>
                            <m:num>
                              <m:r>
                                <a:rPr lang="es-CO" sz="1733" b="1" i="1">
                                  <a:latin typeface="Cambria Math" panose="02040503050406030204" pitchFamily="18" charset="0"/>
                                </a:rPr>
                                <m:t>𝒉𝒐𝒓𝒂𝒔</m:t>
                              </m:r>
                              <m:r>
                                <a:rPr lang="es-CO" sz="1733" b="1" i="1">
                                  <a:latin typeface="Cambria Math" panose="02040503050406030204" pitchFamily="18" charset="0"/>
                                </a:rPr>
                                <m:t> </m:t>
                              </m:r>
                              <m:r>
                                <a:rPr lang="es-CO" sz="1733" b="1" i="1">
                                  <a:latin typeface="Cambria Math" panose="02040503050406030204" pitchFamily="18" charset="0"/>
                                </a:rPr>
                                <m:t>𝒂𝒄𝒂𝒃𝒂𝒅𝒐</m:t>
                              </m:r>
                            </m:num>
                            <m:den>
                              <m:r>
                                <a:rPr lang="es-CO" sz="1733" b="1" i="1">
                                  <a:latin typeface="Cambria Math" panose="02040503050406030204" pitchFamily="18" charset="0"/>
                                </a:rPr>
                                <m:t>𝒔𝒐𝒍𝒅𝒂𝒅𝒐</m:t>
                              </m:r>
                            </m:den>
                          </m:f>
                        </m:e>
                      </m:d>
                      <m:d>
                        <m:dPr>
                          <m:ctrlPr>
                            <a:rPr lang="es-CO" sz="1733" b="1" i="1">
                              <a:latin typeface="Cambria Math" panose="02040503050406030204" pitchFamily="18" charset="0"/>
                            </a:rPr>
                          </m:ctrlPr>
                        </m:dPr>
                        <m:e>
                          <m:f>
                            <m:fPr>
                              <m:ctrlPr>
                                <a:rPr lang="es-CO" sz="1733" b="1" i="1">
                                  <a:latin typeface="Cambria Math" panose="02040503050406030204" pitchFamily="18" charset="0"/>
                                </a:rPr>
                              </m:ctrlPr>
                            </m:fPr>
                            <m:num>
                              <m:r>
                                <a:rPr lang="es-CO" sz="1733" b="1" i="1">
                                  <a:latin typeface="Cambria Math" panose="02040503050406030204" pitchFamily="18" charset="0"/>
                                </a:rPr>
                                <m:t>𝑺𝒐𝒍𝒅𝒂𝒅𝒐𝒔</m:t>
                              </m:r>
                              <m:r>
                                <a:rPr lang="es-CO" sz="1733" b="1" i="1">
                                  <a:latin typeface="Cambria Math" panose="02040503050406030204" pitchFamily="18" charset="0"/>
                                </a:rPr>
                                <m:t> </m:t>
                              </m:r>
                              <m:r>
                                <a:rPr lang="es-CO" sz="1733" b="1" i="1">
                                  <a:latin typeface="Cambria Math" panose="02040503050406030204" pitchFamily="18" charset="0"/>
                                </a:rPr>
                                <m:t>𝒇𝒂𝒃𝒓𝒊𝒄𝒂𝒅𝒐𝒔</m:t>
                              </m:r>
                            </m:num>
                            <m:den>
                              <m:r>
                                <a:rPr lang="es-CO" sz="1733" b="1" i="1">
                                  <a:latin typeface="Cambria Math" panose="02040503050406030204" pitchFamily="18" charset="0"/>
                                </a:rPr>
                                <m:t>𝒔𝒆𝒎𝒂𝒏𝒂</m:t>
                              </m:r>
                            </m:den>
                          </m:f>
                        </m:e>
                      </m:d>
                    </m:oMath>
                  </m:oMathPara>
                </a14:m>
                <a:endParaRPr lang="es-ES" sz="1733" dirty="0"/>
              </a:p>
            </p:txBody>
          </p:sp>
        </mc:Choice>
        <mc:Fallback xmlns="">
          <p:sp>
            <p:nvSpPr>
              <p:cNvPr id="18" name="CuadroTexto 17">
                <a:extLst>
                  <a:ext uri="{FF2B5EF4-FFF2-40B4-BE49-F238E27FC236}">
                    <a16:creationId xmlns:a16="http://schemas.microsoft.com/office/drawing/2014/main" id="{AAF28F21-C2ED-4297-9A3B-ECB45243E7B7}"/>
                  </a:ext>
                </a:extLst>
              </p:cNvPr>
              <p:cNvSpPr txBox="1">
                <a:spLocks noRot="1" noChangeAspect="1" noMove="1" noResize="1" noEditPoints="1" noAdjustHandles="1" noChangeArrowheads="1" noChangeShapeType="1" noTextEdit="1"/>
              </p:cNvSpPr>
              <p:nvPr/>
            </p:nvSpPr>
            <p:spPr>
              <a:xfrm>
                <a:off x="2881843" y="3613592"/>
                <a:ext cx="4673600"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F9404FEF-71C5-4336-8762-768C18BC896B}"/>
                  </a:ext>
                </a:extLst>
              </p:cNvPr>
              <p:cNvSpPr txBox="1"/>
              <p:nvPr/>
            </p:nvSpPr>
            <p:spPr>
              <a:xfrm>
                <a:off x="7337022" y="3920267"/>
                <a:ext cx="450141" cy="359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oMath>
                  </m:oMathPara>
                </a14:m>
                <a:endParaRPr lang="es-ES" sz="1733" dirty="0"/>
              </a:p>
            </p:txBody>
          </p:sp>
        </mc:Choice>
        <mc:Fallback xmlns="">
          <p:sp>
            <p:nvSpPr>
              <p:cNvPr id="19" name="CuadroTexto 18">
                <a:extLst>
                  <a:ext uri="{FF2B5EF4-FFF2-40B4-BE49-F238E27FC236}">
                    <a16:creationId xmlns:a16="http://schemas.microsoft.com/office/drawing/2014/main" id="{F9404FEF-71C5-4336-8762-768C18BC896B}"/>
                  </a:ext>
                </a:extLst>
              </p:cNvPr>
              <p:cNvSpPr txBox="1">
                <a:spLocks noRot="1" noChangeAspect="1" noMove="1" noResize="1" noEditPoints="1" noAdjustHandles="1" noChangeArrowheads="1" noChangeShapeType="1" noTextEdit="1"/>
              </p:cNvSpPr>
              <p:nvPr/>
            </p:nvSpPr>
            <p:spPr>
              <a:xfrm>
                <a:off x="7337022" y="3920267"/>
                <a:ext cx="450141" cy="359009"/>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AA1436F2-B2C1-4E94-988B-BF66874A9756}"/>
                  </a:ext>
                </a:extLst>
              </p:cNvPr>
              <p:cNvSpPr txBox="1"/>
              <p:nvPr/>
            </p:nvSpPr>
            <p:spPr>
              <a:xfrm>
                <a:off x="285744" y="3800276"/>
                <a:ext cx="2711456" cy="599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CO" sz="1733" b="1" i="1">
                              <a:latin typeface="Cambria Math" panose="02040503050406030204" pitchFamily="18" charset="0"/>
                            </a:rPr>
                          </m:ctrlPr>
                        </m:fPr>
                        <m:num>
                          <m:r>
                            <a:rPr lang="es-CO" sz="1733" b="1" i="1">
                              <a:latin typeface="Cambria Math" panose="02040503050406030204" pitchFamily="18" charset="0"/>
                            </a:rPr>
                            <m:t>𝑻𝒐𝒕𝒂𝒍</m:t>
                          </m:r>
                          <m:r>
                            <a:rPr lang="es-CO" sz="1733" b="1" i="1">
                              <a:latin typeface="Cambria Math" panose="02040503050406030204" pitchFamily="18" charset="0"/>
                            </a:rPr>
                            <m:t> </m:t>
                          </m:r>
                          <m:r>
                            <a:rPr lang="es-CO" sz="1733" b="1" i="1">
                              <a:latin typeface="Cambria Math" panose="02040503050406030204" pitchFamily="18" charset="0"/>
                            </a:rPr>
                            <m:t>𝒉𝒐𝒓𝒂𝒔</m:t>
                          </m:r>
                          <m:r>
                            <a:rPr lang="es-CO" sz="1733" b="1" i="1">
                              <a:latin typeface="Cambria Math" panose="02040503050406030204" pitchFamily="18" charset="0"/>
                            </a:rPr>
                            <m:t> </m:t>
                          </m:r>
                          <m:r>
                            <a:rPr lang="es-CO" sz="1733" b="1" i="1">
                              <a:latin typeface="Cambria Math" panose="02040503050406030204" pitchFamily="18" charset="0"/>
                            </a:rPr>
                            <m:t>𝒂𝒄𝒂𝒃𝒂𝒅𝒐</m:t>
                          </m:r>
                        </m:num>
                        <m:den>
                          <m:r>
                            <a:rPr lang="es-CO" sz="1733" b="1" i="1">
                              <a:latin typeface="Cambria Math" panose="02040503050406030204" pitchFamily="18" charset="0"/>
                            </a:rPr>
                            <m:t>𝑺𝒆𝒎𝒂𝒏𝒂</m:t>
                          </m:r>
                        </m:den>
                      </m:f>
                      <m:r>
                        <a:rPr lang="es-CO" sz="1733" b="1" i="1">
                          <a:latin typeface="Cambria Math" panose="02040503050406030204" pitchFamily="18" charset="0"/>
                        </a:rPr>
                        <m:t>=</m:t>
                      </m:r>
                    </m:oMath>
                  </m:oMathPara>
                </a14:m>
                <a:endParaRPr lang="es-ES" sz="1733" dirty="0"/>
              </a:p>
            </p:txBody>
          </p:sp>
        </mc:Choice>
        <mc:Fallback xmlns="">
          <p:sp>
            <p:nvSpPr>
              <p:cNvPr id="29" name="CuadroTexto 28">
                <a:extLst>
                  <a:ext uri="{FF2B5EF4-FFF2-40B4-BE49-F238E27FC236}">
                    <a16:creationId xmlns:a16="http://schemas.microsoft.com/office/drawing/2014/main" id="{AA1436F2-B2C1-4E94-988B-BF66874A9756}"/>
                  </a:ext>
                </a:extLst>
              </p:cNvPr>
              <p:cNvSpPr txBox="1">
                <a:spLocks noRot="1" noChangeAspect="1" noMove="1" noResize="1" noEditPoints="1" noAdjustHandles="1" noChangeArrowheads="1" noChangeShapeType="1" noTextEdit="1"/>
              </p:cNvSpPr>
              <p:nvPr/>
            </p:nvSpPr>
            <p:spPr>
              <a:xfrm>
                <a:off x="285744" y="3800276"/>
                <a:ext cx="2711456" cy="599203"/>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5D80A664-3901-484C-ADE2-FBB5D46E41C5}"/>
                  </a:ext>
                </a:extLst>
              </p:cNvPr>
              <p:cNvSpPr txBox="1"/>
              <p:nvPr/>
            </p:nvSpPr>
            <p:spPr>
              <a:xfrm>
                <a:off x="7565437" y="3613592"/>
                <a:ext cx="431063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733" b="1" i="1">
                              <a:latin typeface="Cambria Math" panose="02040503050406030204" pitchFamily="18" charset="0"/>
                            </a:rPr>
                          </m:ctrlPr>
                        </m:dPr>
                        <m:e>
                          <m:f>
                            <m:fPr>
                              <m:ctrlPr>
                                <a:rPr lang="es-CO" sz="1733" b="1" i="1">
                                  <a:latin typeface="Cambria Math" panose="02040503050406030204" pitchFamily="18" charset="0"/>
                                </a:rPr>
                              </m:ctrlPr>
                            </m:fPr>
                            <m:num>
                              <m:r>
                                <a:rPr lang="es-CO" sz="1733" b="1" i="1">
                                  <a:latin typeface="Cambria Math" panose="02040503050406030204" pitchFamily="18" charset="0"/>
                                </a:rPr>
                                <m:t>𝒉𝒐𝒓𝒂𝒔</m:t>
                              </m:r>
                              <m:r>
                                <a:rPr lang="es-CO" sz="1733" b="1" i="1">
                                  <a:latin typeface="Cambria Math" panose="02040503050406030204" pitchFamily="18" charset="0"/>
                                </a:rPr>
                                <m:t> </m:t>
                              </m:r>
                              <m:r>
                                <a:rPr lang="es-CO" sz="1733" b="1" i="1">
                                  <a:latin typeface="Cambria Math" panose="02040503050406030204" pitchFamily="18" charset="0"/>
                                </a:rPr>
                                <m:t>𝒂𝒄𝒂𝒃𝒂𝒅𝒐</m:t>
                              </m:r>
                            </m:num>
                            <m:den>
                              <m:r>
                                <a:rPr lang="es-CO" sz="1733" b="1" i="1">
                                  <a:latin typeface="Cambria Math" panose="02040503050406030204" pitchFamily="18" charset="0"/>
                                </a:rPr>
                                <m:t>𝒕𝒓𝒆𝒏</m:t>
                              </m:r>
                            </m:den>
                          </m:f>
                        </m:e>
                      </m:d>
                      <m:d>
                        <m:dPr>
                          <m:ctrlPr>
                            <a:rPr lang="es-CO" sz="1733" b="1" i="1">
                              <a:latin typeface="Cambria Math" panose="02040503050406030204" pitchFamily="18" charset="0"/>
                            </a:rPr>
                          </m:ctrlPr>
                        </m:dPr>
                        <m:e>
                          <m:f>
                            <m:fPr>
                              <m:ctrlPr>
                                <a:rPr lang="es-CO" sz="1733" b="1" i="1">
                                  <a:latin typeface="Cambria Math" panose="02040503050406030204" pitchFamily="18" charset="0"/>
                                </a:rPr>
                              </m:ctrlPr>
                            </m:fPr>
                            <m:num>
                              <m:r>
                                <a:rPr lang="es-CO" sz="1733" b="1" i="1">
                                  <a:latin typeface="Cambria Math" panose="02040503050406030204" pitchFamily="18" charset="0"/>
                                </a:rPr>
                                <m:t>𝒕𝒓𝒆𝒏𝒆𝒔</m:t>
                              </m:r>
                              <m:r>
                                <a:rPr lang="es-CO" sz="1733" b="1" i="1">
                                  <a:latin typeface="Cambria Math" panose="02040503050406030204" pitchFamily="18" charset="0"/>
                                </a:rPr>
                                <m:t> </m:t>
                              </m:r>
                              <m:r>
                                <a:rPr lang="es-CO" sz="1733" b="1" i="1">
                                  <a:latin typeface="Cambria Math" panose="02040503050406030204" pitchFamily="18" charset="0"/>
                                </a:rPr>
                                <m:t>𝒇𝒂𝒃𝒓𝒊𝒄𝒂𝒅𝒐𝒔</m:t>
                              </m:r>
                            </m:num>
                            <m:den>
                              <m:r>
                                <a:rPr lang="es-CO" sz="1733" b="1" i="1">
                                  <a:latin typeface="Cambria Math" panose="02040503050406030204" pitchFamily="18" charset="0"/>
                                </a:rPr>
                                <m:t>𝒔𝒆𝒎𝒂𝒏𝒂</m:t>
                              </m:r>
                            </m:den>
                          </m:f>
                        </m:e>
                      </m:d>
                    </m:oMath>
                  </m:oMathPara>
                </a14:m>
                <a:endParaRPr lang="es-ES" sz="1733" dirty="0"/>
              </a:p>
            </p:txBody>
          </p:sp>
        </mc:Choice>
        <mc:Fallback xmlns="">
          <p:sp>
            <p:nvSpPr>
              <p:cNvPr id="30" name="CuadroTexto 29">
                <a:extLst>
                  <a:ext uri="{FF2B5EF4-FFF2-40B4-BE49-F238E27FC236}">
                    <a16:creationId xmlns:a16="http://schemas.microsoft.com/office/drawing/2014/main" id="{5D80A664-3901-484C-ADE2-FBB5D46E41C5}"/>
                  </a:ext>
                </a:extLst>
              </p:cNvPr>
              <p:cNvSpPr txBox="1">
                <a:spLocks noRot="1" noChangeAspect="1" noMove="1" noResize="1" noEditPoints="1" noAdjustHandles="1" noChangeArrowheads="1" noChangeShapeType="1" noTextEdit="1"/>
              </p:cNvSpPr>
              <p:nvPr/>
            </p:nvSpPr>
            <p:spPr>
              <a:xfrm>
                <a:off x="7565437" y="3613592"/>
                <a:ext cx="4310633"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6166449" y="4935965"/>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6166449" y="4935965"/>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496AE30E-8ED8-4A1B-A1E3-4B536C306B45}"/>
                  </a:ext>
                </a:extLst>
              </p:cNvPr>
              <p:cNvSpPr txBox="1"/>
              <p:nvPr/>
            </p:nvSpPr>
            <p:spPr>
              <a:xfrm>
                <a:off x="3759201" y="4831169"/>
                <a:ext cx="2823641" cy="599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CO" sz="1733" b="1" i="1">
                              <a:latin typeface="Cambria Math" panose="02040503050406030204" pitchFamily="18" charset="0"/>
                            </a:rPr>
                          </m:ctrlPr>
                        </m:fPr>
                        <m:num>
                          <m:r>
                            <a:rPr lang="es-CO" sz="1733" b="1" i="1">
                              <a:latin typeface="Cambria Math" panose="02040503050406030204" pitchFamily="18" charset="0"/>
                            </a:rPr>
                            <m:t>𝑻𝒐𝒕𝒂𝒍</m:t>
                          </m:r>
                          <m:r>
                            <a:rPr lang="es-CO" sz="1733" b="1" i="1">
                              <a:latin typeface="Cambria Math" panose="02040503050406030204" pitchFamily="18" charset="0"/>
                            </a:rPr>
                            <m:t> </m:t>
                          </m:r>
                          <m:r>
                            <a:rPr lang="es-CO" sz="1733" b="1" i="1">
                              <a:latin typeface="Cambria Math" panose="02040503050406030204" pitchFamily="18" charset="0"/>
                            </a:rPr>
                            <m:t>𝒉𝒐𝒓𝒂𝒔</m:t>
                          </m:r>
                          <m:r>
                            <a:rPr lang="es-CO" sz="1733" b="1" i="1">
                              <a:latin typeface="Cambria Math" panose="02040503050406030204" pitchFamily="18" charset="0"/>
                            </a:rPr>
                            <m:t> </m:t>
                          </m:r>
                          <m:r>
                            <a:rPr lang="es-CO" sz="1733" b="1" i="1">
                              <a:latin typeface="Cambria Math" panose="02040503050406030204" pitchFamily="18" charset="0"/>
                            </a:rPr>
                            <m:t>𝒂𝒄𝒂𝒃𝒂𝒅𝒐</m:t>
                          </m:r>
                        </m:num>
                        <m:den>
                          <m:r>
                            <a:rPr lang="es-CO" sz="1733" b="1" i="1">
                              <a:latin typeface="Cambria Math" panose="02040503050406030204" pitchFamily="18" charset="0"/>
                            </a:rPr>
                            <m:t>𝑺𝒆𝒎𝒂𝒏𝒂</m:t>
                          </m:r>
                        </m:den>
                      </m:f>
                      <m:r>
                        <a:rPr lang="es-CO" sz="1733" b="1" i="1">
                          <a:latin typeface="Cambria Math" panose="02040503050406030204" pitchFamily="18" charset="0"/>
                        </a:rPr>
                        <m:t>=</m:t>
                      </m:r>
                    </m:oMath>
                  </m:oMathPara>
                </a14:m>
                <a:endParaRPr lang="es-ES" sz="1733" dirty="0"/>
              </a:p>
            </p:txBody>
          </p:sp>
        </mc:Choice>
        <mc:Fallback xmlns="">
          <p:sp>
            <p:nvSpPr>
              <p:cNvPr id="32" name="CuadroTexto 31">
                <a:extLst>
                  <a:ext uri="{FF2B5EF4-FFF2-40B4-BE49-F238E27FC236}">
                    <a16:creationId xmlns:a16="http://schemas.microsoft.com/office/drawing/2014/main" id="{496AE30E-8ED8-4A1B-A1E3-4B536C306B45}"/>
                  </a:ext>
                </a:extLst>
              </p:cNvPr>
              <p:cNvSpPr txBox="1">
                <a:spLocks noRot="1" noChangeAspect="1" noMove="1" noResize="1" noEditPoints="1" noAdjustHandles="1" noChangeArrowheads="1" noChangeShapeType="1" noTextEdit="1"/>
              </p:cNvSpPr>
              <p:nvPr/>
            </p:nvSpPr>
            <p:spPr>
              <a:xfrm>
                <a:off x="3759201" y="4831169"/>
                <a:ext cx="2823641" cy="599203"/>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65FD198B-DA1C-4893-9A5C-B537C9139FFA}"/>
                  </a:ext>
                </a:extLst>
              </p:cNvPr>
              <p:cNvSpPr txBox="1"/>
              <p:nvPr/>
            </p:nvSpPr>
            <p:spPr>
              <a:xfrm>
                <a:off x="5486400" y="5664201"/>
                <a:ext cx="1422400" cy="461665"/>
              </a:xfrm>
              <a:prstGeom prst="rect">
                <a:avLst/>
              </a:prstGeom>
              <a:noFill/>
            </p:spPr>
            <p:txBody>
              <a:bodyPr wrap="square">
                <a:spAutoFit/>
              </a:bodyPr>
              <a:lstStyle/>
              <a:p>
                <a:r>
                  <a:rPr lang="es-ES" sz="2400" dirty="0">
                    <a:sym typeface="Symbol" pitchFamily="2" charset="2"/>
                  </a:rPr>
                  <a:t></a:t>
                </a:r>
                <a:r>
                  <a:rPr lang="es-CO" sz="1867" dirty="0"/>
                  <a:t> </a:t>
                </a:r>
                <a14:m>
                  <m:oMath xmlns:m="http://schemas.openxmlformats.org/officeDocument/2006/math">
                    <m:r>
                      <a:rPr lang="es-ES" sz="1733">
                        <a:latin typeface="Cambria Math" panose="02040503050406030204" pitchFamily="18" charset="0"/>
                      </a:rPr>
                      <m:t> </m:t>
                    </m:r>
                    <m:r>
                      <a:rPr lang="es-ES" sz="1733" b="1" i="1">
                        <a:latin typeface="Cambria Math" panose="02040503050406030204" pitchFamily="18" charset="0"/>
                      </a:rPr>
                      <m:t> </m:t>
                    </m:r>
                    <m:r>
                      <a:rPr lang="es-CO" sz="1733" b="1" i="1">
                        <a:latin typeface="Cambria Math" panose="02040503050406030204" pitchFamily="18" charset="0"/>
                      </a:rPr>
                      <m:t>𝟏𝟎𝟎</m:t>
                    </m:r>
                  </m:oMath>
                </a14:m>
                <a:endParaRPr lang="es-ES" sz="1733" dirty="0"/>
              </a:p>
            </p:txBody>
          </p:sp>
        </mc:Choice>
        <mc:Fallback xmlns="">
          <p:sp>
            <p:nvSpPr>
              <p:cNvPr id="35" name="CuadroTexto 34">
                <a:extLst>
                  <a:ext uri="{FF2B5EF4-FFF2-40B4-BE49-F238E27FC236}">
                    <a16:creationId xmlns:a16="http://schemas.microsoft.com/office/drawing/2014/main" id="{65FD198B-DA1C-4893-9A5C-B537C9139FFA}"/>
                  </a:ext>
                </a:extLst>
              </p:cNvPr>
              <p:cNvSpPr txBox="1">
                <a:spLocks noRot="1" noChangeAspect="1" noMove="1" noResize="1" noEditPoints="1" noAdjustHandles="1" noChangeArrowheads="1" noChangeShapeType="1" noTextEdit="1"/>
              </p:cNvSpPr>
              <p:nvPr/>
            </p:nvSpPr>
            <p:spPr>
              <a:xfrm>
                <a:off x="5486400" y="5664201"/>
                <a:ext cx="1422400" cy="461665"/>
              </a:xfrm>
              <a:prstGeom prst="rect">
                <a:avLst/>
              </a:prstGeom>
              <a:blipFill>
                <a:blip r:embed="rId9"/>
                <a:stretch>
                  <a:fillRect l="-6438" t="-10526" b="-2894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69F79777-75CE-4B3A-9891-FD29C8430AF3}"/>
                  </a:ext>
                </a:extLst>
              </p:cNvPr>
              <p:cNvSpPr txBox="1"/>
              <p:nvPr/>
            </p:nvSpPr>
            <p:spPr>
              <a:xfrm>
                <a:off x="3861261" y="576183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37" name="CuadroTexto 36">
                <a:extLst>
                  <a:ext uri="{FF2B5EF4-FFF2-40B4-BE49-F238E27FC236}">
                    <a16:creationId xmlns:a16="http://schemas.microsoft.com/office/drawing/2014/main" id="{69F79777-75CE-4B3A-9891-FD29C8430AF3}"/>
                  </a:ext>
                </a:extLst>
              </p:cNvPr>
              <p:cNvSpPr txBox="1">
                <a:spLocks noRot="1" noChangeAspect="1" noMove="1" noResize="1" noEditPoints="1" noAdjustHandles="1" noChangeArrowheads="1" noChangeShapeType="1" noTextEdit="1"/>
              </p:cNvSpPr>
              <p:nvPr/>
            </p:nvSpPr>
            <p:spPr>
              <a:xfrm>
                <a:off x="3861261" y="5761832"/>
                <a:ext cx="1726740" cy="410369"/>
              </a:xfrm>
              <a:prstGeom prst="rect">
                <a:avLst/>
              </a:prstGeom>
              <a:blipFill>
                <a:blip r:embed="rId10"/>
                <a:stretch>
                  <a:fillRect/>
                </a:stretch>
              </a:blipFill>
            </p:spPr>
            <p:txBody>
              <a:bodyPr/>
              <a:lstStyle/>
              <a:p>
                <a:r>
                  <a:rPr lang="es-CO">
                    <a:noFill/>
                  </a:rPr>
                  <a:t> </a:t>
                </a:r>
              </a:p>
            </p:txBody>
          </p:sp>
        </mc:Fallback>
      </mc:AlternateContent>
      <p:sp>
        <p:nvSpPr>
          <p:cNvPr id="34" name="Explosión: 14 puntos 26">
            <a:extLst>
              <a:ext uri="{FF2B5EF4-FFF2-40B4-BE49-F238E27FC236}">
                <a16:creationId xmlns:a16="http://schemas.microsoft.com/office/drawing/2014/main" id="{56608B69-A37F-1542-9FA4-C2EB64A74FC7}"/>
              </a:ext>
            </a:extLst>
          </p:cNvPr>
          <p:cNvSpPr/>
          <p:nvPr/>
        </p:nvSpPr>
        <p:spPr bwMode="auto">
          <a:xfrm>
            <a:off x="9347200" y="4851401"/>
            <a:ext cx="2985600" cy="2110673"/>
          </a:xfrm>
          <a:prstGeom prst="irregularSeal2">
            <a:avLst/>
          </a:prstGeom>
          <a:solidFill>
            <a:schemeClr val="accent1"/>
          </a:solidFill>
          <a:ln w="19050">
            <a:noFill/>
            <a:round/>
            <a:headEnd/>
            <a:tailEnd/>
          </a:ln>
        </p:spPr>
        <p:txBody>
          <a:bodyPr vert="horz" wrap="square" lIns="121920" tIns="60960" rIns="121920" bIns="60960" numCol="1" rtlCol="0" anchor="ctr" anchorCtr="1" compatLnSpc="1">
            <a:prstTxWarp prst="textNoShape">
              <a:avLst/>
            </a:prstTxWarp>
          </a:bodyPr>
          <a:lstStyle/>
          <a:p>
            <a:pPr algn="ctr"/>
            <a:r>
              <a:rPr lang="es-CO" sz="1600" b="1" dirty="0">
                <a:latin typeface="Ancizar Sans" panose="020B0602040300000003" pitchFamily="34" charset="0"/>
              </a:rPr>
              <a:t>Observe que las unidades de todos los términos sean iguales</a:t>
            </a:r>
            <a:endParaRPr lang="es-ES" sz="1600" b="1" dirty="0">
              <a:latin typeface="Ancizar Sans" panose="020B0602040300000003" pitchFamily="34" charset="0"/>
            </a:endParaRPr>
          </a:p>
        </p:txBody>
      </p:sp>
    </p:spTree>
    <p:extLst>
      <p:ext uri="{BB962C8B-B14F-4D97-AF65-F5344CB8AC3E}">
        <p14:creationId xmlns:p14="http://schemas.microsoft.com/office/powerpoint/2010/main" val="298203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8" grpId="0"/>
      <p:bldP spid="29" grpId="0"/>
      <p:bldP spid="30" grpId="0"/>
      <p:bldP spid="31" grpId="0"/>
      <p:bldP spid="32" grpId="0"/>
      <p:bldP spid="35" grpId="0"/>
      <p:bldP spid="37" grpId="0"/>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703854" y="27685"/>
            <a:ext cx="8853697" cy="360040"/>
          </a:xfrm>
        </p:spPr>
        <p:txBody>
          <a:bodyPr>
            <a:noAutofit/>
          </a:bodyPr>
          <a:lstStyle/>
          <a:p>
            <a:r>
              <a:rPr lang="es-CO" sz="2400" dirty="0"/>
              <a:t>Sectores de aplicación de la investigación de operaciones (2/2)</a:t>
            </a:r>
          </a:p>
        </p:txBody>
      </p:sp>
      <p:sp>
        <p:nvSpPr>
          <p:cNvPr id="3" name="2 Marcador de número de diapositiva"/>
          <p:cNvSpPr>
            <a:spLocks noGrp="1"/>
          </p:cNvSpPr>
          <p:nvPr>
            <p:ph type="sldNum" sz="quarter" idx="12"/>
          </p:nvPr>
        </p:nvSpPr>
        <p:spPr/>
        <p:txBody>
          <a:bodyPr/>
          <a:lstStyle/>
          <a:p>
            <a:endParaRPr lang="es-CO"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4958" y="404664"/>
            <a:ext cx="7558236" cy="6049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1 Título"/>
          <p:cNvSpPr txBox="1">
            <a:spLocks/>
          </p:cNvSpPr>
          <p:nvPr/>
        </p:nvSpPr>
        <p:spPr>
          <a:xfrm>
            <a:off x="2207569" y="6420396"/>
            <a:ext cx="8353355" cy="36004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r>
              <a:rPr lang="es-CO" sz="1200" i="1" dirty="0" err="1"/>
              <a:t>Source</a:t>
            </a:r>
            <a:r>
              <a:rPr lang="es-CO" sz="1200" i="1" dirty="0"/>
              <a:t> : </a:t>
            </a:r>
            <a:r>
              <a:rPr lang="en-US" sz="1200" i="1" dirty="0"/>
              <a:t>Hillier y Lieberman. </a:t>
            </a:r>
            <a:r>
              <a:rPr lang="en-US" sz="1200" i="1" dirty="0" err="1"/>
              <a:t>Introducción</a:t>
            </a:r>
            <a:r>
              <a:rPr lang="en-US" sz="1200" i="1" dirty="0"/>
              <a:t> a la </a:t>
            </a:r>
            <a:r>
              <a:rPr lang="en-US" sz="1200" i="1" dirty="0" err="1"/>
              <a:t>Investigación</a:t>
            </a:r>
            <a:r>
              <a:rPr lang="en-US" sz="1200" i="1" dirty="0"/>
              <a:t> de </a:t>
            </a:r>
            <a:r>
              <a:rPr lang="en-US" sz="1200" i="1" dirty="0" err="1"/>
              <a:t>Operaciones</a:t>
            </a:r>
            <a:r>
              <a:rPr lang="en-US" sz="1200" dirty="0"/>
              <a:t>. </a:t>
            </a:r>
            <a:endParaRPr lang="es-CO" sz="1200" dirty="0"/>
          </a:p>
        </p:txBody>
      </p:sp>
    </p:spTree>
    <p:extLst>
      <p:ext uri="{BB962C8B-B14F-4D97-AF65-F5344CB8AC3E}">
        <p14:creationId xmlns:p14="http://schemas.microsoft.com/office/powerpoint/2010/main" val="5658467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14583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461665"/>
          </a:xfrm>
          <a:prstGeom prst="rect">
            <a:avLst/>
          </a:prstGeom>
          <a:noFill/>
        </p:spPr>
        <p:txBody>
          <a:bodyPr wrap="square">
            <a:spAutoFit/>
          </a:bodyPr>
          <a:lstStyle/>
          <a:p>
            <a:r>
              <a:rPr lang="es-ES" sz="2400" dirty="0">
                <a:solidFill>
                  <a:srgbClr val="1D9BA1"/>
                </a:solidFill>
                <a:latin typeface="Ancizar Sans" panose="020B0602040300000003" pitchFamily="34" charset="0"/>
              </a:rPr>
              <a:t>Limitaciones sobre los valores de las variables de decisión</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rgbClr val="1D9BA1"/>
                </a:solidFill>
                <a:latin typeface="Ancizar Sans" panose="020B0602040300000003" pitchFamily="34" charset="0"/>
              </a:rPr>
              <a:t>Restricción 2: </a:t>
            </a:r>
            <a:r>
              <a:rPr lang="es-CO" sz="2133" dirty="0">
                <a:solidFill>
                  <a:srgbClr val="1D9BA1"/>
                </a:solidFill>
                <a:latin typeface="Ancizar Sans" panose="020B0602040300000003" pitchFamily="34" charset="0"/>
              </a:rPr>
              <a:t>Cada semana se pueden usar </a:t>
            </a:r>
            <a:r>
              <a:rPr lang="es-CO" sz="2133" dirty="0">
                <a:solidFill>
                  <a:srgbClr val="1D9BA1"/>
                </a:solidFill>
                <a:highlight>
                  <a:srgbClr val="FFFF00"/>
                </a:highlight>
                <a:latin typeface="Ancizar Sans" panose="020B0602040300000003" pitchFamily="34" charset="0"/>
              </a:rPr>
              <a:t>no mas de 80 horas </a:t>
            </a:r>
            <a:r>
              <a:rPr lang="es-CO" sz="2133" dirty="0">
                <a:solidFill>
                  <a:srgbClr val="1D9BA1"/>
                </a:solidFill>
                <a:latin typeface="Ancizar Sans" panose="020B0602040300000003" pitchFamily="34" charset="0"/>
              </a:rPr>
              <a:t>de tiempo en carpintería</a:t>
            </a: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AAF28F21-C2ED-4297-9A3B-ECB45243E7B7}"/>
                  </a:ext>
                </a:extLst>
              </p:cNvPr>
              <p:cNvSpPr txBox="1"/>
              <p:nvPr/>
            </p:nvSpPr>
            <p:spPr>
              <a:xfrm>
                <a:off x="2881843" y="3613592"/>
                <a:ext cx="4673600"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𝒉𝒐𝒓𝒂𝒔</m:t>
                              </m:r>
                              <m:r>
                                <a:rPr lang="es-CO" sz="1600" b="1" i="1">
                                  <a:latin typeface="Cambria Math" panose="02040503050406030204" pitchFamily="18" charset="0"/>
                                </a:rPr>
                                <m:t> </m:t>
                              </m:r>
                              <m:r>
                                <a:rPr lang="es-CO" sz="1600" b="1" i="1">
                                  <a:latin typeface="Cambria Math" panose="02040503050406030204" pitchFamily="18" charset="0"/>
                                </a:rPr>
                                <m:t>𝒄𝒂𝒓𝒑𝒊𝒏𝒕𝒆𝒓𝒊𝒂</m:t>
                              </m:r>
                            </m:num>
                            <m:den>
                              <m:r>
                                <a:rPr lang="es-CO" sz="1600" b="1" i="1">
                                  <a:latin typeface="Cambria Math" panose="02040503050406030204" pitchFamily="18" charset="0"/>
                                </a:rPr>
                                <m:t>𝒔𝒐𝒍𝒅𝒂𝒅𝒐</m:t>
                              </m:r>
                            </m:den>
                          </m:f>
                        </m:e>
                      </m:d>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𝑺𝒐𝒍𝒅𝒂𝒅𝒐𝒔</m:t>
                              </m:r>
                              <m:r>
                                <a:rPr lang="es-CO" sz="1600" b="1" i="1">
                                  <a:latin typeface="Cambria Math" panose="02040503050406030204" pitchFamily="18" charset="0"/>
                                </a:rPr>
                                <m:t> </m:t>
                              </m:r>
                              <m:r>
                                <a:rPr lang="es-CO" sz="1600" b="1" i="1">
                                  <a:latin typeface="Cambria Math" panose="02040503050406030204" pitchFamily="18" charset="0"/>
                                </a:rPr>
                                <m:t>𝒇𝒂𝒃𝒓𝒊𝒄𝒂𝒅𝒐𝒔</m:t>
                              </m:r>
                            </m:num>
                            <m:den>
                              <m:r>
                                <a:rPr lang="es-CO" sz="1600" b="1" i="1">
                                  <a:latin typeface="Cambria Math" panose="02040503050406030204" pitchFamily="18" charset="0"/>
                                </a:rPr>
                                <m:t>𝒔𝒆𝒎𝒂𝒏𝒂</m:t>
                              </m:r>
                            </m:den>
                          </m:f>
                        </m:e>
                      </m:d>
                    </m:oMath>
                  </m:oMathPara>
                </a14:m>
                <a:endParaRPr lang="es-ES" sz="1600" dirty="0"/>
              </a:p>
            </p:txBody>
          </p:sp>
        </mc:Choice>
        <mc:Fallback xmlns="">
          <p:sp>
            <p:nvSpPr>
              <p:cNvPr id="18" name="CuadroTexto 17">
                <a:extLst>
                  <a:ext uri="{FF2B5EF4-FFF2-40B4-BE49-F238E27FC236}">
                    <a16:creationId xmlns:a16="http://schemas.microsoft.com/office/drawing/2014/main" id="{AAF28F21-C2ED-4297-9A3B-ECB45243E7B7}"/>
                  </a:ext>
                </a:extLst>
              </p:cNvPr>
              <p:cNvSpPr txBox="1">
                <a:spLocks noRot="1" noChangeAspect="1" noMove="1" noResize="1" noEditPoints="1" noAdjustHandles="1" noChangeArrowheads="1" noChangeShapeType="1" noTextEdit="1"/>
              </p:cNvSpPr>
              <p:nvPr/>
            </p:nvSpPr>
            <p:spPr>
              <a:xfrm>
                <a:off x="2881843" y="3613592"/>
                <a:ext cx="4673600"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F9404FEF-71C5-4336-8762-768C18BC896B}"/>
                  </a:ext>
                </a:extLst>
              </p:cNvPr>
              <p:cNvSpPr txBox="1"/>
              <p:nvPr/>
            </p:nvSpPr>
            <p:spPr>
              <a:xfrm>
                <a:off x="7337022" y="3920267"/>
                <a:ext cx="450141"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oMath>
                  </m:oMathPara>
                </a14:m>
                <a:endParaRPr lang="es-ES" sz="1600" dirty="0"/>
              </a:p>
            </p:txBody>
          </p:sp>
        </mc:Choice>
        <mc:Fallback xmlns="">
          <p:sp>
            <p:nvSpPr>
              <p:cNvPr id="19" name="CuadroTexto 18">
                <a:extLst>
                  <a:ext uri="{FF2B5EF4-FFF2-40B4-BE49-F238E27FC236}">
                    <a16:creationId xmlns:a16="http://schemas.microsoft.com/office/drawing/2014/main" id="{F9404FEF-71C5-4336-8762-768C18BC896B}"/>
                  </a:ext>
                </a:extLst>
              </p:cNvPr>
              <p:cNvSpPr txBox="1">
                <a:spLocks noRot="1" noChangeAspect="1" noMove="1" noResize="1" noEditPoints="1" noAdjustHandles="1" noChangeArrowheads="1" noChangeShapeType="1" noTextEdit="1"/>
              </p:cNvSpPr>
              <p:nvPr/>
            </p:nvSpPr>
            <p:spPr>
              <a:xfrm>
                <a:off x="7337022" y="3920267"/>
                <a:ext cx="450141" cy="33855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AA1436F2-B2C1-4E94-988B-BF66874A9756}"/>
                  </a:ext>
                </a:extLst>
              </p:cNvPr>
              <p:cNvSpPr txBox="1"/>
              <p:nvPr/>
            </p:nvSpPr>
            <p:spPr>
              <a:xfrm>
                <a:off x="102711" y="3800248"/>
                <a:ext cx="3109384" cy="56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CO" sz="1600" b="1" i="1">
                              <a:latin typeface="Cambria Math" panose="02040503050406030204" pitchFamily="18" charset="0"/>
                            </a:rPr>
                          </m:ctrlPr>
                        </m:fPr>
                        <m:num>
                          <m:r>
                            <a:rPr lang="es-CO" sz="1600" b="1" i="1">
                              <a:latin typeface="Cambria Math" panose="02040503050406030204" pitchFamily="18" charset="0"/>
                            </a:rPr>
                            <m:t>𝑻𝒐𝒕𝒂𝒍</m:t>
                          </m:r>
                          <m:r>
                            <a:rPr lang="es-CO" sz="1600" b="1" i="1">
                              <a:latin typeface="Cambria Math" panose="02040503050406030204" pitchFamily="18" charset="0"/>
                            </a:rPr>
                            <m:t> </m:t>
                          </m:r>
                          <m:r>
                            <a:rPr lang="es-CO" sz="1600" b="1" i="1">
                              <a:latin typeface="Cambria Math" panose="02040503050406030204" pitchFamily="18" charset="0"/>
                            </a:rPr>
                            <m:t>𝒉𝒐𝒓𝒂𝒔</m:t>
                          </m:r>
                          <m:r>
                            <a:rPr lang="es-CO" sz="1600" b="1" i="1">
                              <a:latin typeface="Cambria Math" panose="02040503050406030204" pitchFamily="18" charset="0"/>
                            </a:rPr>
                            <m:t> </m:t>
                          </m:r>
                          <m:r>
                            <a:rPr lang="es-CO" sz="1600" b="1" i="1">
                              <a:latin typeface="Cambria Math" panose="02040503050406030204" pitchFamily="18" charset="0"/>
                            </a:rPr>
                            <m:t>𝒄𝒂𝒓𝒑𝒊𝒏𝒕𝒆𝒓𝒊𝒂</m:t>
                          </m:r>
                        </m:num>
                        <m:den>
                          <m:r>
                            <a:rPr lang="es-CO" sz="1600" b="1" i="1">
                              <a:latin typeface="Cambria Math" panose="02040503050406030204" pitchFamily="18" charset="0"/>
                            </a:rPr>
                            <m:t>𝑺𝒆𝒎𝒂𝒏𝒂</m:t>
                          </m:r>
                        </m:den>
                      </m:f>
                      <m:r>
                        <a:rPr lang="es-CO" sz="1600" b="1" i="1">
                          <a:latin typeface="Cambria Math" panose="02040503050406030204" pitchFamily="18" charset="0"/>
                        </a:rPr>
                        <m:t>=</m:t>
                      </m:r>
                    </m:oMath>
                  </m:oMathPara>
                </a14:m>
                <a:endParaRPr lang="es-ES" sz="1600" dirty="0"/>
              </a:p>
            </p:txBody>
          </p:sp>
        </mc:Choice>
        <mc:Fallback xmlns="">
          <p:sp>
            <p:nvSpPr>
              <p:cNvPr id="29" name="CuadroTexto 28">
                <a:extLst>
                  <a:ext uri="{FF2B5EF4-FFF2-40B4-BE49-F238E27FC236}">
                    <a16:creationId xmlns:a16="http://schemas.microsoft.com/office/drawing/2014/main" id="{AA1436F2-B2C1-4E94-988B-BF66874A9756}"/>
                  </a:ext>
                </a:extLst>
              </p:cNvPr>
              <p:cNvSpPr txBox="1">
                <a:spLocks noRot="1" noChangeAspect="1" noMove="1" noResize="1" noEditPoints="1" noAdjustHandles="1" noChangeArrowheads="1" noChangeShapeType="1" noTextEdit="1"/>
              </p:cNvSpPr>
              <p:nvPr/>
            </p:nvSpPr>
            <p:spPr>
              <a:xfrm>
                <a:off x="102711" y="3800248"/>
                <a:ext cx="3109384" cy="56009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5D80A664-3901-484C-ADE2-FBB5D46E41C5}"/>
                  </a:ext>
                </a:extLst>
              </p:cNvPr>
              <p:cNvSpPr txBox="1"/>
              <p:nvPr/>
            </p:nvSpPr>
            <p:spPr>
              <a:xfrm>
                <a:off x="7565437" y="3613592"/>
                <a:ext cx="431063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𝒉𝒐𝒓𝒂𝒔</m:t>
                              </m:r>
                              <m:r>
                                <a:rPr lang="es-CO" sz="1600" b="1" i="1">
                                  <a:latin typeface="Cambria Math" panose="02040503050406030204" pitchFamily="18" charset="0"/>
                                </a:rPr>
                                <m:t> </m:t>
                              </m:r>
                              <m:r>
                                <a:rPr lang="es-CO" sz="1600" b="1" i="1">
                                  <a:latin typeface="Cambria Math" panose="02040503050406030204" pitchFamily="18" charset="0"/>
                                </a:rPr>
                                <m:t>𝒄𝒂𝒓𝒑𝒊𝒏𝒕𝒆𝒓𝒊𝒂</m:t>
                              </m:r>
                            </m:num>
                            <m:den>
                              <m:r>
                                <a:rPr lang="es-CO" sz="1600" b="1" i="1">
                                  <a:latin typeface="Cambria Math" panose="02040503050406030204" pitchFamily="18" charset="0"/>
                                </a:rPr>
                                <m:t>𝒕𝒓𝒆𝒏</m:t>
                              </m:r>
                            </m:den>
                          </m:f>
                        </m:e>
                      </m:d>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𝒕𝒓𝒆𝒏𝒆𝒔</m:t>
                              </m:r>
                              <m:r>
                                <a:rPr lang="es-CO" sz="1600" b="1" i="1">
                                  <a:latin typeface="Cambria Math" panose="02040503050406030204" pitchFamily="18" charset="0"/>
                                </a:rPr>
                                <m:t> </m:t>
                              </m:r>
                              <m:r>
                                <a:rPr lang="es-CO" sz="1600" b="1" i="1">
                                  <a:latin typeface="Cambria Math" panose="02040503050406030204" pitchFamily="18" charset="0"/>
                                </a:rPr>
                                <m:t>𝒇𝒂𝒃𝒓𝒊𝒄𝒂𝒅𝒐𝒔</m:t>
                              </m:r>
                            </m:num>
                            <m:den>
                              <m:r>
                                <a:rPr lang="es-CO" sz="1600" b="1" i="1">
                                  <a:latin typeface="Cambria Math" panose="02040503050406030204" pitchFamily="18" charset="0"/>
                                </a:rPr>
                                <m:t>𝒔𝒆𝒎𝒂𝒏𝒂</m:t>
                              </m:r>
                            </m:den>
                          </m:f>
                        </m:e>
                      </m:d>
                    </m:oMath>
                  </m:oMathPara>
                </a14:m>
                <a:endParaRPr lang="es-ES" sz="1600" dirty="0"/>
              </a:p>
            </p:txBody>
          </p:sp>
        </mc:Choice>
        <mc:Fallback xmlns="">
          <p:sp>
            <p:nvSpPr>
              <p:cNvPr id="30" name="CuadroTexto 29">
                <a:extLst>
                  <a:ext uri="{FF2B5EF4-FFF2-40B4-BE49-F238E27FC236}">
                    <a16:creationId xmlns:a16="http://schemas.microsoft.com/office/drawing/2014/main" id="{5D80A664-3901-484C-ADE2-FBB5D46E41C5}"/>
                  </a:ext>
                </a:extLst>
              </p:cNvPr>
              <p:cNvSpPr txBox="1">
                <a:spLocks noRot="1" noChangeAspect="1" noMove="1" noResize="1" noEditPoints="1" noAdjustHandles="1" noChangeArrowheads="1" noChangeShapeType="1" noTextEdit="1"/>
              </p:cNvSpPr>
              <p:nvPr/>
            </p:nvSpPr>
            <p:spPr>
              <a:xfrm>
                <a:off x="7565437" y="3613592"/>
                <a:ext cx="4310633"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6060423" y="4941801"/>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6060423" y="4941801"/>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496AE30E-8ED8-4A1B-A1E3-4B536C306B45}"/>
                  </a:ext>
                </a:extLst>
              </p:cNvPr>
              <p:cNvSpPr txBox="1"/>
              <p:nvPr/>
            </p:nvSpPr>
            <p:spPr>
              <a:xfrm>
                <a:off x="3454401" y="4831169"/>
                <a:ext cx="3128441" cy="5992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CO" sz="1733" b="1" i="1">
                              <a:latin typeface="Cambria Math" panose="02040503050406030204" pitchFamily="18" charset="0"/>
                            </a:rPr>
                          </m:ctrlPr>
                        </m:fPr>
                        <m:num>
                          <m:r>
                            <a:rPr lang="es-CO" sz="1733" b="1" i="1">
                              <a:latin typeface="Cambria Math" panose="02040503050406030204" pitchFamily="18" charset="0"/>
                            </a:rPr>
                            <m:t>𝑻𝒐𝒕𝒂𝒍</m:t>
                          </m:r>
                          <m:r>
                            <a:rPr lang="es-CO" sz="1733" b="1" i="1">
                              <a:latin typeface="Cambria Math" panose="02040503050406030204" pitchFamily="18" charset="0"/>
                            </a:rPr>
                            <m:t> </m:t>
                          </m:r>
                          <m:r>
                            <a:rPr lang="es-CO" sz="1733" b="1" i="1">
                              <a:latin typeface="Cambria Math" panose="02040503050406030204" pitchFamily="18" charset="0"/>
                            </a:rPr>
                            <m:t>𝒉𝒐𝒓𝒂𝒔</m:t>
                          </m:r>
                          <m:r>
                            <a:rPr lang="es-CO" sz="1733" b="1" i="1">
                              <a:latin typeface="Cambria Math" panose="02040503050406030204" pitchFamily="18" charset="0"/>
                            </a:rPr>
                            <m:t> </m:t>
                          </m:r>
                          <m:r>
                            <a:rPr lang="es-CO" sz="1733" b="1" i="1">
                              <a:latin typeface="Cambria Math" panose="02040503050406030204" pitchFamily="18" charset="0"/>
                            </a:rPr>
                            <m:t>𝒄𝒂𝒓𝒑𝒊𝒏𝒕𝒆𝒓𝒊𝒂</m:t>
                          </m:r>
                        </m:num>
                        <m:den>
                          <m:r>
                            <a:rPr lang="es-CO" sz="1733" b="1" i="1">
                              <a:latin typeface="Cambria Math" panose="02040503050406030204" pitchFamily="18" charset="0"/>
                            </a:rPr>
                            <m:t>𝑺𝒆𝒎𝒂𝒏𝒂</m:t>
                          </m:r>
                        </m:den>
                      </m:f>
                      <m:r>
                        <a:rPr lang="es-CO" sz="1733" b="1" i="1">
                          <a:latin typeface="Cambria Math" panose="02040503050406030204" pitchFamily="18" charset="0"/>
                        </a:rPr>
                        <m:t>=</m:t>
                      </m:r>
                    </m:oMath>
                  </m:oMathPara>
                </a14:m>
                <a:endParaRPr lang="es-ES" sz="1733" dirty="0"/>
              </a:p>
            </p:txBody>
          </p:sp>
        </mc:Choice>
        <mc:Fallback xmlns="">
          <p:sp>
            <p:nvSpPr>
              <p:cNvPr id="32" name="CuadroTexto 31">
                <a:extLst>
                  <a:ext uri="{FF2B5EF4-FFF2-40B4-BE49-F238E27FC236}">
                    <a16:creationId xmlns:a16="http://schemas.microsoft.com/office/drawing/2014/main" id="{496AE30E-8ED8-4A1B-A1E3-4B536C306B45}"/>
                  </a:ext>
                </a:extLst>
              </p:cNvPr>
              <p:cNvSpPr txBox="1">
                <a:spLocks noRot="1" noChangeAspect="1" noMove="1" noResize="1" noEditPoints="1" noAdjustHandles="1" noChangeArrowheads="1" noChangeShapeType="1" noTextEdit="1"/>
              </p:cNvSpPr>
              <p:nvPr/>
            </p:nvSpPr>
            <p:spPr>
              <a:xfrm>
                <a:off x="3454401" y="4831169"/>
                <a:ext cx="3128441" cy="599203"/>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65FD198B-DA1C-4893-9A5C-B537C9139FFA}"/>
                  </a:ext>
                </a:extLst>
              </p:cNvPr>
              <p:cNvSpPr txBox="1"/>
              <p:nvPr/>
            </p:nvSpPr>
            <p:spPr>
              <a:xfrm>
                <a:off x="7213600" y="5765801"/>
                <a:ext cx="1282699"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𝟖</m:t>
                      </m:r>
                      <m:r>
                        <a:rPr lang="es-ES" sz="1733" b="1" i="1">
                          <a:latin typeface="Cambria Math" panose="02040503050406030204" pitchFamily="18" charset="0"/>
                          <a:ea typeface="Cambria Math" panose="02040503050406030204" pitchFamily="18" charset="0"/>
                        </a:rPr>
                        <m:t>𝟎</m:t>
                      </m:r>
                    </m:oMath>
                  </m:oMathPara>
                </a14:m>
                <a:endParaRPr lang="es-ES" sz="1733" dirty="0"/>
              </a:p>
            </p:txBody>
          </p:sp>
        </mc:Choice>
        <mc:Fallback xmlns="">
          <p:sp>
            <p:nvSpPr>
              <p:cNvPr id="35" name="CuadroTexto 34">
                <a:extLst>
                  <a:ext uri="{FF2B5EF4-FFF2-40B4-BE49-F238E27FC236}">
                    <a16:creationId xmlns:a16="http://schemas.microsoft.com/office/drawing/2014/main" id="{65FD198B-DA1C-4893-9A5C-B537C9139FFA}"/>
                  </a:ext>
                </a:extLst>
              </p:cNvPr>
              <p:cNvSpPr txBox="1">
                <a:spLocks noRot="1" noChangeAspect="1" noMove="1" noResize="1" noEditPoints="1" noAdjustHandles="1" noChangeArrowheads="1" noChangeShapeType="1" noTextEdit="1"/>
              </p:cNvSpPr>
              <p:nvPr/>
            </p:nvSpPr>
            <p:spPr>
              <a:xfrm>
                <a:off x="7213600" y="5765801"/>
                <a:ext cx="1282699" cy="372731"/>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69F79777-75CE-4B3A-9891-FD29C8430AF3}"/>
                  </a:ext>
                </a:extLst>
              </p:cNvPr>
              <p:cNvSpPr txBox="1"/>
              <p:nvPr/>
            </p:nvSpPr>
            <p:spPr>
              <a:xfrm>
                <a:off x="6103918" y="576549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37" name="CuadroTexto 36">
                <a:extLst>
                  <a:ext uri="{FF2B5EF4-FFF2-40B4-BE49-F238E27FC236}">
                    <a16:creationId xmlns:a16="http://schemas.microsoft.com/office/drawing/2014/main" id="{69F79777-75CE-4B3A-9891-FD29C8430AF3}"/>
                  </a:ext>
                </a:extLst>
              </p:cNvPr>
              <p:cNvSpPr txBox="1">
                <a:spLocks noRot="1" noChangeAspect="1" noMove="1" noResize="1" noEditPoints="1" noAdjustHandles="1" noChangeArrowheads="1" noChangeShapeType="1" noTextEdit="1"/>
              </p:cNvSpPr>
              <p:nvPr/>
            </p:nvSpPr>
            <p:spPr>
              <a:xfrm>
                <a:off x="6103918" y="5765490"/>
                <a:ext cx="1726740" cy="410369"/>
              </a:xfrm>
              <a:prstGeom prst="rect">
                <a:avLst/>
              </a:prstGeom>
              <a:blipFill>
                <a:blip r:embed="rId1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9596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P spid="30" grpId="0"/>
      <p:bldP spid="31" grpId="0"/>
      <p:bldP spid="32" grpId="0"/>
      <p:bldP spid="35" grpId="0"/>
      <p:bldP spid="3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14583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461665"/>
          </a:xfrm>
          <a:prstGeom prst="rect">
            <a:avLst/>
          </a:prstGeom>
          <a:noFill/>
        </p:spPr>
        <p:txBody>
          <a:bodyPr wrap="square">
            <a:spAutoFit/>
          </a:bodyPr>
          <a:lstStyle/>
          <a:p>
            <a:r>
              <a:rPr lang="es-ES" sz="2400" dirty="0">
                <a:solidFill>
                  <a:srgbClr val="1D9BA1"/>
                </a:solidFill>
                <a:latin typeface="Ancizar Sans" panose="020B0602040300000003" pitchFamily="34" charset="0"/>
              </a:rPr>
              <a:t>Limitaciones sobre los valores de las variables de decisión</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748795"/>
          </a:xfrm>
          <a:prstGeom prst="rect">
            <a:avLst/>
          </a:prstGeom>
          <a:noFill/>
        </p:spPr>
        <p:txBody>
          <a:bodyPr wrap="square" rtlCol="0">
            <a:spAutoFit/>
          </a:bodyPr>
          <a:lstStyle/>
          <a:p>
            <a:pPr marL="1559945" indent="-1559945" defTabSz="1219170">
              <a:defRPr/>
            </a:pPr>
            <a:r>
              <a:rPr lang="es-CO" sz="2133" b="1" dirty="0">
                <a:solidFill>
                  <a:srgbClr val="1D9BA1"/>
                </a:solidFill>
                <a:latin typeface="Ancizar Sans" panose="020B0602040300000003" pitchFamily="34" charset="0"/>
              </a:rPr>
              <a:t>Restricción 3: </a:t>
            </a:r>
            <a:r>
              <a:rPr lang="es-CO" sz="2133" dirty="0">
                <a:solidFill>
                  <a:srgbClr val="1D9BA1"/>
                </a:solidFill>
                <a:latin typeface="Ancizar Sans" panose="020B0602040300000003" pitchFamily="34" charset="0"/>
              </a:rPr>
              <a:t>Debido a la </a:t>
            </a:r>
            <a:r>
              <a:rPr lang="es-CO" sz="2133" dirty="0">
                <a:solidFill>
                  <a:srgbClr val="1D9BA1"/>
                </a:solidFill>
                <a:highlight>
                  <a:srgbClr val="FFFF00"/>
                </a:highlight>
                <a:latin typeface="Ancizar Sans" panose="020B0602040300000003" pitchFamily="34" charset="0"/>
              </a:rPr>
              <a:t>demanda limitada</a:t>
            </a:r>
            <a:r>
              <a:rPr lang="es-CO" sz="2133" dirty="0">
                <a:solidFill>
                  <a:srgbClr val="1D9BA1"/>
                </a:solidFill>
                <a:latin typeface="Ancizar Sans" panose="020B0602040300000003" pitchFamily="34" charset="0"/>
              </a:rPr>
              <a:t>, cuando mucho se deben producir cada semana 40 soldados</a:t>
            </a:r>
          </a:p>
        </p:txBody>
      </p:sp>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65FD198B-DA1C-4893-9A5C-B537C9139FFA}"/>
                  </a:ext>
                </a:extLst>
              </p:cNvPr>
              <p:cNvSpPr txBox="1"/>
              <p:nvPr/>
            </p:nvSpPr>
            <p:spPr>
              <a:xfrm>
                <a:off x="4978401" y="4400825"/>
                <a:ext cx="1206276"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𝟒𝟎</m:t>
                      </m:r>
                    </m:oMath>
                  </m:oMathPara>
                </a14:m>
                <a:endParaRPr lang="es-ES" sz="1733" dirty="0"/>
              </a:p>
            </p:txBody>
          </p:sp>
        </mc:Choice>
        <mc:Fallback xmlns="">
          <p:sp>
            <p:nvSpPr>
              <p:cNvPr id="35" name="CuadroTexto 34">
                <a:extLst>
                  <a:ext uri="{FF2B5EF4-FFF2-40B4-BE49-F238E27FC236}">
                    <a16:creationId xmlns:a16="http://schemas.microsoft.com/office/drawing/2014/main" id="{65FD198B-DA1C-4893-9A5C-B537C9139FFA}"/>
                  </a:ext>
                </a:extLst>
              </p:cNvPr>
              <p:cNvSpPr txBox="1">
                <a:spLocks noRot="1" noChangeAspect="1" noMove="1" noResize="1" noEditPoints="1" noAdjustHandles="1" noChangeArrowheads="1" noChangeShapeType="1" noTextEdit="1"/>
              </p:cNvSpPr>
              <p:nvPr/>
            </p:nvSpPr>
            <p:spPr>
              <a:xfrm>
                <a:off x="4978401" y="4400825"/>
                <a:ext cx="1206276" cy="372731"/>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69F79777-75CE-4B3A-9891-FD29C8430AF3}"/>
                  </a:ext>
                </a:extLst>
              </p:cNvPr>
              <p:cNvSpPr txBox="1"/>
              <p:nvPr/>
            </p:nvSpPr>
            <p:spPr>
              <a:xfrm>
                <a:off x="3657601" y="436012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7" name="CuadroTexto 36">
                <a:extLst>
                  <a:ext uri="{FF2B5EF4-FFF2-40B4-BE49-F238E27FC236}">
                    <a16:creationId xmlns:a16="http://schemas.microsoft.com/office/drawing/2014/main" id="{69F79777-75CE-4B3A-9891-FD29C8430AF3}"/>
                  </a:ext>
                </a:extLst>
              </p:cNvPr>
              <p:cNvSpPr txBox="1">
                <a:spLocks noRot="1" noChangeAspect="1" noMove="1" noResize="1" noEditPoints="1" noAdjustHandles="1" noChangeArrowheads="1" noChangeShapeType="1" noTextEdit="1"/>
              </p:cNvSpPr>
              <p:nvPr/>
            </p:nvSpPr>
            <p:spPr>
              <a:xfrm>
                <a:off x="3657601" y="4360124"/>
                <a:ext cx="1726740" cy="410369"/>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09670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3378200" y="2103105"/>
                <a:ext cx="8679504" cy="287323"/>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𝟏</m:t>
                          </m:r>
                        </m:sub>
                      </m:sSub>
                      <m:r>
                        <a:rPr lang="es-CO" sz="1867" b="1" i="1">
                          <a:solidFill>
                            <a:srgbClr val="42BA97"/>
                          </a:solidFill>
                          <a:latin typeface="Cambria Math" panose="02040503050406030204" pitchFamily="18" charset="0"/>
                        </a:rPr>
                        <m:t>:</m:t>
                      </m:r>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𝑠𝑜𝑙𝑑𝑎𝑑𝑜𝑠</m:t>
                      </m:r>
                      <m:r>
                        <a:rPr lang="es-CO" sz="1867" i="1">
                          <a:solidFill>
                            <a:srgbClr val="42BA97"/>
                          </a:solidFill>
                          <a:latin typeface="Cambria Math" panose="02040503050406030204" pitchFamily="18" charset="0"/>
                        </a:rPr>
                        <m:t> </m:t>
                      </m:r>
                      <m:r>
                        <a:rPr lang="es-ES" sz="1867" i="1">
                          <a:solidFill>
                            <a:srgbClr val="42BA97"/>
                          </a:solidFill>
                          <a:latin typeface="Cambria Math" panose="02040503050406030204" pitchFamily="18" charset="0"/>
                        </a:rPr>
                        <m:t>𝑎</m:t>
                      </m:r>
                      <m:r>
                        <a:rPr lang="es-ES"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m:t>
                      </m:r>
                      <m:r>
                        <a:rPr lang="es-ES" sz="1867" i="1">
                          <a:solidFill>
                            <a:srgbClr val="42BA97"/>
                          </a:solidFill>
                          <a:latin typeface="Cambria Math" panose="02040503050406030204" pitchFamily="18" charset="0"/>
                        </a:rPr>
                        <m:t>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m:oMathPara>
                </a14:m>
                <a:endParaRPr lang="es-ES" sz="1867" dirty="0">
                  <a:solidFill>
                    <a:srgbClr val="42BA97"/>
                  </a:solidFill>
                </a:endParaRPr>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3378200" y="2103105"/>
                <a:ext cx="8679504" cy="287323"/>
              </a:xfrm>
              <a:prstGeom prst="rect">
                <a:avLst/>
              </a:prstGeom>
              <a:blipFill>
                <a:blip r:embed="rId3"/>
                <a:stretch>
                  <a:fillRect l="-702" b="-319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8326091D-D549-4DDD-BEB8-8E19200F68CF}"/>
                  </a:ext>
                </a:extLst>
              </p:cNvPr>
              <p:cNvSpPr txBox="1"/>
              <p:nvPr/>
            </p:nvSpPr>
            <p:spPr>
              <a:xfrm>
                <a:off x="3378200" y="2451061"/>
                <a:ext cx="8679504" cy="287323"/>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1867" b="1" i="1">
                            <a:solidFill>
                              <a:srgbClr val="42BA97"/>
                            </a:solidFill>
                            <a:latin typeface="Cambria Math" panose="02040503050406030204" pitchFamily="18" charset="0"/>
                          </a:rPr>
                        </m:ctrlPr>
                      </m:sSubPr>
                      <m:e>
                        <m:r>
                          <a:rPr lang="es-ES" sz="1867" b="1" i="1">
                            <a:solidFill>
                              <a:srgbClr val="42BA97"/>
                            </a:solidFill>
                            <a:latin typeface="Cambria Math" panose="02040503050406030204" pitchFamily="18" charset="0"/>
                          </a:rPr>
                          <m:t>𝒙</m:t>
                        </m:r>
                      </m:e>
                      <m:sub>
                        <m:r>
                          <a:rPr lang="es-ES" sz="1867" b="1" i="1">
                            <a:solidFill>
                              <a:srgbClr val="42BA97"/>
                            </a:solidFill>
                            <a:latin typeface="Cambria Math" panose="02040503050406030204" pitchFamily="18" charset="0"/>
                          </a:rPr>
                          <m:t>𝟐</m:t>
                        </m:r>
                      </m:sub>
                    </m:sSub>
                  </m:oMath>
                </a14:m>
                <a:r>
                  <a:rPr lang="es-ES" sz="1867" i="1" dirty="0">
                    <a:solidFill>
                      <a:srgbClr val="42BA97"/>
                    </a:solidFill>
                    <a:latin typeface="Cambria Math" panose="02040503050406030204" pitchFamily="18" charset="0"/>
                  </a:rPr>
                  <a:t>: </a:t>
                </a:r>
                <a14:m>
                  <m:oMath xmlns:m="http://schemas.openxmlformats.org/officeDocument/2006/math">
                    <m:r>
                      <a:rPr lang="es-CO" sz="1867" i="1">
                        <a:solidFill>
                          <a:srgbClr val="42BA97"/>
                        </a:solidFill>
                        <a:latin typeface="Cambria Math" panose="02040503050406030204" pitchFamily="18" charset="0"/>
                      </a:rPr>
                      <m:t>𝐶𝑎𝑛𝑡𝑖𝑑𝑎𝑑</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𝑑𝑒</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𝑡𝑟𝑒𝑛𝑒𝑠</m:t>
                    </m:r>
                    <m:r>
                      <a:rPr lang="es-CO" sz="1867" i="1">
                        <a:solidFill>
                          <a:srgbClr val="42BA97"/>
                        </a:solidFill>
                        <a:latin typeface="Cambria Math" panose="02040503050406030204" pitchFamily="18" charset="0"/>
                      </a:rPr>
                      <m:t> </m:t>
                    </m:r>
                    <m:r>
                      <a:rPr lang="es-ES" sz="1867" i="1">
                        <a:solidFill>
                          <a:srgbClr val="42BA97"/>
                        </a:solidFill>
                        <a:latin typeface="Cambria Math" panose="02040503050406030204" pitchFamily="18" charset="0"/>
                      </a:rPr>
                      <m:t>𝑎</m:t>
                    </m:r>
                    <m:r>
                      <a:rPr lang="es-ES"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𝑓𝑎𝑏𝑟𝑖𝑐𝑎</m:t>
                    </m:r>
                    <m:r>
                      <a:rPr lang="es-ES" sz="1867" i="1">
                        <a:solidFill>
                          <a:srgbClr val="42BA97"/>
                        </a:solidFill>
                        <a:latin typeface="Cambria Math" panose="02040503050406030204" pitchFamily="18" charset="0"/>
                      </a:rPr>
                      <m:t>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𝑝𝑜𝑟</m:t>
                    </m:r>
                    <m:r>
                      <a:rPr lang="es-CO" sz="1867" i="1">
                        <a:solidFill>
                          <a:srgbClr val="42BA97"/>
                        </a:solidFill>
                        <a:latin typeface="Cambria Math" panose="02040503050406030204" pitchFamily="18" charset="0"/>
                      </a:rPr>
                      <m:t> </m:t>
                    </m:r>
                    <m:r>
                      <a:rPr lang="es-CO" sz="1867" i="1">
                        <a:solidFill>
                          <a:srgbClr val="42BA97"/>
                        </a:solidFill>
                        <a:latin typeface="Cambria Math" panose="02040503050406030204" pitchFamily="18" charset="0"/>
                      </a:rPr>
                      <m:t>𝑠𝑒𝑚𝑎𝑛𝑎</m:t>
                    </m:r>
                  </m:oMath>
                </a14:m>
                <a:endParaRPr lang="es-ES" sz="1867" i="1" dirty="0">
                  <a:solidFill>
                    <a:srgbClr val="42BA97"/>
                  </a:solidFill>
                  <a:latin typeface="Cambria Math" panose="02040503050406030204" pitchFamily="18" charset="0"/>
                </a:endParaRPr>
              </a:p>
            </p:txBody>
          </p:sp>
        </mc:Choice>
        <mc:Fallback xmlns="">
          <p:sp>
            <p:nvSpPr>
              <p:cNvPr id="35" name="CuadroTexto 34">
                <a:extLst>
                  <a:ext uri="{FF2B5EF4-FFF2-40B4-BE49-F238E27FC236}">
                    <a16:creationId xmlns:a16="http://schemas.microsoft.com/office/drawing/2014/main" id="{8326091D-D549-4DDD-BEB8-8E19200F68CF}"/>
                  </a:ext>
                </a:extLst>
              </p:cNvPr>
              <p:cNvSpPr txBox="1">
                <a:spLocks noRot="1" noChangeAspect="1" noMove="1" noResize="1" noEditPoints="1" noAdjustHandles="1" noChangeArrowheads="1" noChangeShapeType="1" noTextEdit="1"/>
              </p:cNvSpPr>
              <p:nvPr/>
            </p:nvSpPr>
            <p:spPr>
              <a:xfrm>
                <a:off x="3378200" y="2451061"/>
                <a:ext cx="8679504" cy="287323"/>
              </a:xfrm>
              <a:prstGeom prst="rect">
                <a:avLst/>
              </a:prstGeom>
              <a:blipFill>
                <a:blip r:embed="rId4"/>
                <a:stretch>
                  <a:fillRect l="-702" t="-25532" b="-51064"/>
                </a:stretch>
              </a:blipFill>
            </p:spPr>
            <p:txBody>
              <a:bodyPr/>
              <a:lstStyle/>
              <a:p>
                <a:r>
                  <a:rPr lang="es-CO">
                    <a:noFill/>
                  </a:rPr>
                  <a:t> </a:t>
                </a:r>
              </a:p>
            </p:txBody>
          </p:sp>
        </mc:Fallback>
      </mc:AlternateContent>
      <p:sp>
        <p:nvSpPr>
          <p:cNvPr id="41" name="Freeform 44">
            <a:extLst>
              <a:ext uri="{FF2B5EF4-FFF2-40B4-BE49-F238E27FC236}">
                <a16:creationId xmlns:a16="http://schemas.microsoft.com/office/drawing/2014/main" id="{6C327779-2E06-4DD6-A271-ACAFFEF4D598}"/>
              </a:ext>
            </a:extLst>
          </p:cNvPr>
          <p:cNvSpPr>
            <a:spLocks/>
          </p:cNvSpPr>
          <p:nvPr/>
        </p:nvSpPr>
        <p:spPr bwMode="auto">
          <a:xfrm>
            <a:off x="514352" y="1957795"/>
            <a:ext cx="2595033" cy="889764"/>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5" name="Freeform 45">
            <a:extLst>
              <a:ext uri="{FF2B5EF4-FFF2-40B4-BE49-F238E27FC236}">
                <a16:creationId xmlns:a16="http://schemas.microsoft.com/office/drawing/2014/main" id="{5B91FB29-D0EA-4ADC-B404-D98B05A7B3A4}"/>
              </a:ext>
            </a:extLst>
          </p:cNvPr>
          <p:cNvSpPr>
            <a:spLocks/>
          </p:cNvSpPr>
          <p:nvPr/>
        </p:nvSpPr>
        <p:spPr bwMode="auto">
          <a:xfrm>
            <a:off x="514351" y="1701800"/>
            <a:ext cx="742951" cy="882309"/>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2315689"/>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9" name="Freeform 47">
            <a:extLst>
              <a:ext uri="{FF2B5EF4-FFF2-40B4-BE49-F238E27FC236}">
                <a16:creationId xmlns:a16="http://schemas.microsoft.com/office/drawing/2014/main" id="{DCAA39FB-66B7-464D-8073-F0776439F931}"/>
              </a:ext>
            </a:extLst>
          </p:cNvPr>
          <p:cNvSpPr>
            <a:spLocks noEditPoints="1"/>
          </p:cNvSpPr>
          <p:nvPr/>
        </p:nvSpPr>
        <p:spPr bwMode="auto">
          <a:xfrm flipH="1">
            <a:off x="2766484" y="2495493"/>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TextBox 50">
            <a:extLst>
              <a:ext uri="{FF2B5EF4-FFF2-40B4-BE49-F238E27FC236}">
                <a16:creationId xmlns:a16="http://schemas.microsoft.com/office/drawing/2014/main" id="{D9C6B94E-9C64-485E-97A4-C5A8B63BE32C}"/>
              </a:ext>
            </a:extLst>
          </p:cNvPr>
          <p:cNvSpPr txBox="1"/>
          <p:nvPr/>
        </p:nvSpPr>
        <p:spPr>
          <a:xfrm>
            <a:off x="675314" y="1801283"/>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
        <p:nvSpPr>
          <p:cNvPr id="51" name="TextBox 51">
            <a:extLst>
              <a:ext uri="{FF2B5EF4-FFF2-40B4-BE49-F238E27FC236}">
                <a16:creationId xmlns:a16="http://schemas.microsoft.com/office/drawing/2014/main" id="{495B8B9C-177B-4C9B-B0DD-9AA9034B7688}"/>
              </a:ext>
            </a:extLst>
          </p:cNvPr>
          <p:cNvSpPr txBox="1"/>
          <p:nvPr/>
        </p:nvSpPr>
        <p:spPr>
          <a:xfrm>
            <a:off x="1295399" y="2070100"/>
            <a:ext cx="1445685"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2578099"/>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337396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59285" y="2677581"/>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295400" y="2946399"/>
            <a:ext cx="1549401"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92B40D90-FED2-47F6-8197-34FFD33725C2}"/>
                  </a:ext>
                </a:extLst>
              </p:cNvPr>
              <p:cNvSpPr txBox="1"/>
              <p:nvPr/>
            </p:nvSpPr>
            <p:spPr>
              <a:xfrm>
                <a:off x="4612218" y="3053247"/>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solidFill>
                            <a:srgbClr val="1D6295"/>
                          </a:solidFill>
                          <a:latin typeface="Cambria Math" panose="02040503050406030204" pitchFamily="18" charset="0"/>
                          <a:ea typeface="Cambria Math" panose="02040503050406030204" pitchFamily="18" charset="0"/>
                        </a:rPr>
                        <m:t>=</m:t>
                      </m:r>
                    </m:oMath>
                  </m:oMathPara>
                </a14:m>
                <a:endParaRPr lang="es-ES" sz="1867" dirty="0">
                  <a:solidFill>
                    <a:srgbClr val="1D6295"/>
                  </a:solidFill>
                </a:endParaRPr>
              </a:p>
            </p:txBody>
          </p:sp>
        </mc:Choice>
        <mc:Fallback xmlns="">
          <p:sp>
            <p:nvSpPr>
              <p:cNvPr id="37" name="CuadroTexto 36">
                <a:extLst>
                  <a:ext uri="{FF2B5EF4-FFF2-40B4-BE49-F238E27FC236}">
                    <a16:creationId xmlns:a16="http://schemas.microsoft.com/office/drawing/2014/main" id="{92B40D90-FED2-47F6-8197-34FFD33725C2}"/>
                  </a:ext>
                </a:extLst>
              </p:cNvPr>
              <p:cNvSpPr txBox="1">
                <a:spLocks noRot="1" noChangeAspect="1" noMove="1" noResize="1" noEditPoints="1" noAdjustHandles="1" noChangeArrowheads="1" noChangeShapeType="1" noTextEdit="1"/>
              </p:cNvSpPr>
              <p:nvPr/>
            </p:nvSpPr>
            <p:spPr>
              <a:xfrm>
                <a:off x="4612218" y="3053247"/>
                <a:ext cx="569383" cy="379656"/>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B1E638B4-5539-42ED-A109-C0FD44D192BA}"/>
                  </a:ext>
                </a:extLst>
              </p:cNvPr>
              <p:cNvSpPr txBox="1"/>
              <p:nvPr/>
            </p:nvSpPr>
            <p:spPr>
              <a:xfrm>
                <a:off x="5080461" y="302755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rgbClr val="1D6295"/>
                          </a:solidFill>
                          <a:latin typeface="Cambria Math" panose="02040503050406030204" pitchFamily="18" charset="0"/>
                        </a:rPr>
                        <m:t>𝟑</m:t>
                      </m:r>
                      <m:sSub>
                        <m:sSubPr>
                          <m:ctrlPr>
                            <a:rPr lang="es-CO" sz="1867" b="1" i="1">
                              <a:solidFill>
                                <a:srgbClr val="1D6295"/>
                              </a:solidFill>
                              <a:latin typeface="Cambria Math" panose="02040503050406030204" pitchFamily="18" charset="0"/>
                            </a:rPr>
                          </m:ctrlPr>
                        </m:sSubPr>
                        <m:e>
                          <m:r>
                            <a:rPr lang="es-CO" sz="1867" b="1" i="1">
                              <a:solidFill>
                                <a:srgbClr val="1D6295"/>
                              </a:solidFill>
                              <a:latin typeface="Cambria Math" panose="02040503050406030204" pitchFamily="18" charset="0"/>
                            </a:rPr>
                            <m:t>𝒙</m:t>
                          </m:r>
                        </m:e>
                        <m:sub>
                          <m:r>
                            <a:rPr lang="es-CO" sz="1867" b="1" i="1">
                              <a:solidFill>
                                <a:srgbClr val="1D6295"/>
                              </a:solidFill>
                              <a:latin typeface="Cambria Math" panose="02040503050406030204" pitchFamily="18" charset="0"/>
                            </a:rPr>
                            <m:t>𝟏</m:t>
                          </m:r>
                        </m:sub>
                      </m:sSub>
                      <m:r>
                        <a:rPr lang="es-CO" sz="1867" b="1" i="1">
                          <a:solidFill>
                            <a:srgbClr val="1D6295"/>
                          </a:solidFill>
                          <a:latin typeface="Cambria Math" panose="02040503050406030204" pitchFamily="18" charset="0"/>
                        </a:rPr>
                        <m:t>+</m:t>
                      </m:r>
                      <m:r>
                        <a:rPr lang="es-CO" sz="1867" b="1" i="1">
                          <a:solidFill>
                            <a:srgbClr val="1D6295"/>
                          </a:solidFill>
                          <a:latin typeface="Cambria Math" panose="02040503050406030204" pitchFamily="18" charset="0"/>
                        </a:rPr>
                        <m:t>𝟐</m:t>
                      </m:r>
                      <m:sSub>
                        <m:sSubPr>
                          <m:ctrlPr>
                            <a:rPr lang="es-CO" sz="1867" b="1" i="1">
                              <a:solidFill>
                                <a:srgbClr val="1D6295"/>
                              </a:solidFill>
                              <a:latin typeface="Cambria Math" panose="02040503050406030204" pitchFamily="18" charset="0"/>
                            </a:rPr>
                          </m:ctrlPr>
                        </m:sSubPr>
                        <m:e>
                          <m:r>
                            <a:rPr lang="es-CO" sz="1867" b="1" i="1">
                              <a:solidFill>
                                <a:srgbClr val="1D6295"/>
                              </a:solidFill>
                              <a:latin typeface="Cambria Math" panose="02040503050406030204" pitchFamily="18" charset="0"/>
                            </a:rPr>
                            <m:t>𝒙</m:t>
                          </m:r>
                        </m:e>
                        <m:sub>
                          <m:r>
                            <a:rPr lang="es-CO" sz="1867" b="1" i="1">
                              <a:solidFill>
                                <a:srgbClr val="1D6295"/>
                              </a:solidFill>
                              <a:latin typeface="Cambria Math" panose="02040503050406030204" pitchFamily="18" charset="0"/>
                            </a:rPr>
                            <m:t>𝟐</m:t>
                          </m:r>
                        </m:sub>
                      </m:sSub>
                    </m:oMath>
                  </m:oMathPara>
                </a14:m>
                <a:endParaRPr lang="es-ES" sz="1867" dirty="0">
                  <a:solidFill>
                    <a:srgbClr val="1D6295"/>
                  </a:solidFill>
                </a:endParaRPr>
              </a:p>
            </p:txBody>
          </p:sp>
        </mc:Choice>
        <mc:Fallback xmlns="">
          <p:sp>
            <p:nvSpPr>
              <p:cNvPr id="38" name="CuadroTexto 37">
                <a:extLst>
                  <a:ext uri="{FF2B5EF4-FFF2-40B4-BE49-F238E27FC236}">
                    <a16:creationId xmlns:a16="http://schemas.microsoft.com/office/drawing/2014/main" id="{B1E638B4-5539-42ED-A109-C0FD44D192BA}"/>
                  </a:ext>
                </a:extLst>
              </p:cNvPr>
              <p:cNvSpPr txBox="1">
                <a:spLocks noRot="1" noChangeAspect="1" noMove="1" noResize="1" noEditPoints="1" noAdjustHandles="1" noChangeArrowheads="1" noChangeShapeType="1" noTextEdit="1"/>
              </p:cNvSpPr>
              <p:nvPr/>
            </p:nvSpPr>
            <p:spPr>
              <a:xfrm>
                <a:off x="5080461" y="3027550"/>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FEF95F4A-1029-45B6-90E2-9977AACB29E6}"/>
                  </a:ext>
                </a:extLst>
              </p:cNvPr>
              <p:cNvSpPr txBox="1"/>
              <p:nvPr/>
            </p:nvSpPr>
            <p:spPr>
              <a:xfrm>
                <a:off x="3147549" y="3089106"/>
                <a:ext cx="1526052" cy="28732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rgbClr val="1D6295"/>
                          </a:solidFill>
                          <a:latin typeface="Cambria Math" panose="02040503050406030204" pitchFamily="18" charset="0"/>
                        </a:rPr>
                        <m:t>𝑴𝒂𝒙</m:t>
                      </m:r>
                      <m:r>
                        <a:rPr lang="es-CO" sz="1867" b="1" i="1">
                          <a:solidFill>
                            <a:srgbClr val="1D6295"/>
                          </a:solidFill>
                          <a:latin typeface="Cambria Math" panose="02040503050406030204" pitchFamily="18" charset="0"/>
                        </a:rPr>
                        <m:t> </m:t>
                      </m:r>
                      <m:r>
                        <a:rPr lang="es-CO" sz="1867" b="1" i="1">
                          <a:solidFill>
                            <a:srgbClr val="1D6295"/>
                          </a:solidFill>
                          <a:latin typeface="Cambria Math" panose="02040503050406030204" pitchFamily="18" charset="0"/>
                        </a:rPr>
                        <m:t>𝒁</m:t>
                      </m:r>
                    </m:oMath>
                  </m:oMathPara>
                </a14:m>
                <a:endParaRPr lang="es-ES" sz="1867" dirty="0">
                  <a:solidFill>
                    <a:srgbClr val="1D6295"/>
                  </a:solidFill>
                </a:endParaRPr>
              </a:p>
            </p:txBody>
          </p:sp>
        </mc:Choice>
        <mc:Fallback xmlns="">
          <p:sp>
            <p:nvSpPr>
              <p:cNvPr id="39" name="CuadroTexto 38">
                <a:extLst>
                  <a:ext uri="{FF2B5EF4-FFF2-40B4-BE49-F238E27FC236}">
                    <a16:creationId xmlns:a16="http://schemas.microsoft.com/office/drawing/2014/main" id="{FEF95F4A-1029-45B6-90E2-9977AACB29E6}"/>
                  </a:ext>
                </a:extLst>
              </p:cNvPr>
              <p:cNvSpPr txBox="1">
                <a:spLocks noRot="1" noChangeAspect="1" noMove="1" noResize="1" noEditPoints="1" noAdjustHandles="1" noChangeArrowheads="1" noChangeShapeType="1" noTextEdit="1"/>
              </p:cNvSpPr>
              <p:nvPr/>
            </p:nvSpPr>
            <p:spPr>
              <a:xfrm>
                <a:off x="3147549" y="3089106"/>
                <a:ext cx="1526052" cy="287323"/>
              </a:xfrm>
              <a:prstGeom prst="rect">
                <a:avLst/>
              </a:prstGeom>
              <a:blipFill>
                <a:blip r:embed="rId7"/>
                <a:stretch>
                  <a:fillRect b="-4255"/>
                </a:stretch>
              </a:blipFill>
            </p:spPr>
            <p:txBody>
              <a:bodyPr/>
              <a:lstStyle/>
              <a:p>
                <a:r>
                  <a:rPr lang="es-CO">
                    <a:noFill/>
                  </a:rPr>
                  <a:t> </a:t>
                </a:r>
              </a:p>
            </p:txBody>
          </p:sp>
        </mc:Fallback>
      </mc:AlternateContent>
      <p:grpSp>
        <p:nvGrpSpPr>
          <p:cNvPr id="21" name="Group 70">
            <a:extLst>
              <a:ext uri="{FF2B5EF4-FFF2-40B4-BE49-F238E27FC236}">
                <a16:creationId xmlns:a16="http://schemas.microsoft.com/office/drawing/2014/main" id="{48C7CA18-D545-48C8-A3F6-BC6DD0B83C04}"/>
              </a:ext>
            </a:extLst>
          </p:cNvPr>
          <p:cNvGrpSpPr/>
          <p:nvPr/>
        </p:nvGrpSpPr>
        <p:grpSpPr>
          <a:xfrm>
            <a:off x="461720" y="3454400"/>
            <a:ext cx="2789480" cy="1603581"/>
            <a:chOff x="1698840" y="3700462"/>
            <a:chExt cx="2092110" cy="1024266"/>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847861"/>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rgbClr val="FFFF00"/>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698840" y="4079258"/>
              <a:ext cx="2092110" cy="645470"/>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59285" y="3553881"/>
            <a:ext cx="486030"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295397" y="3897655"/>
            <a:ext cx="1549403" cy="379656"/>
          </a:xfrm>
          <a:prstGeom prst="rect">
            <a:avLst/>
          </a:prstGeom>
          <a:noFill/>
        </p:spPr>
        <p:txBody>
          <a:bodyPr wrap="square" rtlCol="0">
            <a:spAutoFit/>
          </a:bodyPr>
          <a:lstStyle/>
          <a:p>
            <a:pPr defTabSz="1219170">
              <a:defRPr/>
            </a:pPr>
            <a:r>
              <a:rPr lang="es-CO" sz="1867" b="1" dirty="0">
                <a:solidFill>
                  <a:srgbClr val="C00000"/>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47201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1" name="TextBox 68">
            <a:extLst>
              <a:ext uri="{FF2B5EF4-FFF2-40B4-BE49-F238E27FC236}">
                <a16:creationId xmlns:a16="http://schemas.microsoft.com/office/drawing/2014/main" id="{B33EB2FA-61E8-49B1-867A-557CCB94F26D}"/>
              </a:ext>
            </a:extLst>
          </p:cNvPr>
          <p:cNvSpPr txBox="1"/>
          <p:nvPr/>
        </p:nvSpPr>
        <p:spPr>
          <a:xfrm>
            <a:off x="3251200" y="3679055"/>
            <a:ext cx="1726741" cy="379656"/>
          </a:xfrm>
          <a:prstGeom prst="rect">
            <a:avLst/>
          </a:prstGeom>
          <a:noFill/>
        </p:spPr>
        <p:txBody>
          <a:bodyPr wrap="square" rtlCol="0">
            <a:spAutoFit/>
          </a:bodyPr>
          <a:lstStyle/>
          <a:p>
            <a:pPr defTabSz="1219170">
              <a:defRPr/>
            </a:pPr>
            <a:r>
              <a:rPr lang="es-CO" sz="1867" b="1" dirty="0">
                <a:solidFill>
                  <a:srgbClr val="1D9BA1"/>
                </a:solidFill>
                <a:latin typeface="Ancizar Sans" panose="020B0602040300000003" pitchFamily="34" charset="0"/>
              </a:rPr>
              <a:t>R1: Acabado</a:t>
            </a:r>
            <a:endParaRPr lang="es-CO" sz="1867" dirty="0">
              <a:solidFill>
                <a:srgbClr val="1D9BA1"/>
              </a:solidFill>
              <a:latin typeface="Ancizar Sans" panose="020B0602040300000003" pitchFamily="34" charset="0"/>
            </a:endParaRPr>
          </a:p>
        </p:txBody>
      </p:sp>
      <p:sp>
        <p:nvSpPr>
          <p:cNvPr id="32" name="TextBox 68">
            <a:extLst>
              <a:ext uri="{FF2B5EF4-FFF2-40B4-BE49-F238E27FC236}">
                <a16:creationId xmlns:a16="http://schemas.microsoft.com/office/drawing/2014/main" id="{4E9374C7-7392-43AE-847C-D6C048250E7F}"/>
              </a:ext>
            </a:extLst>
          </p:cNvPr>
          <p:cNvSpPr txBox="1"/>
          <p:nvPr/>
        </p:nvSpPr>
        <p:spPr>
          <a:xfrm>
            <a:off x="3252282" y="4086502"/>
            <a:ext cx="2037313" cy="420564"/>
          </a:xfrm>
          <a:prstGeom prst="rect">
            <a:avLst/>
          </a:prstGeom>
          <a:noFill/>
        </p:spPr>
        <p:txBody>
          <a:bodyPr wrap="square" rtlCol="0">
            <a:spAutoFit/>
          </a:bodyPr>
          <a:lstStyle/>
          <a:p>
            <a:pPr defTabSz="1219170">
              <a:defRPr/>
            </a:pPr>
            <a:r>
              <a:rPr lang="es-CO" sz="2133" b="1" dirty="0">
                <a:solidFill>
                  <a:srgbClr val="1D9BA1"/>
                </a:solidFill>
                <a:latin typeface="Ancizar Sans" panose="020B0602040300000003" pitchFamily="34" charset="0"/>
              </a:rPr>
              <a:t>R2: Carpintería</a:t>
            </a:r>
            <a:endParaRPr lang="es-CO" sz="2133" dirty="0">
              <a:solidFill>
                <a:srgbClr val="1D9BA1"/>
              </a:solidFill>
              <a:latin typeface="Ancizar Sans" panose="020B0602040300000003" pitchFamily="34" charset="0"/>
            </a:endParaRPr>
          </a:p>
        </p:txBody>
      </p:sp>
      <p:sp>
        <p:nvSpPr>
          <p:cNvPr id="33" name="TextBox 68">
            <a:extLst>
              <a:ext uri="{FF2B5EF4-FFF2-40B4-BE49-F238E27FC236}">
                <a16:creationId xmlns:a16="http://schemas.microsoft.com/office/drawing/2014/main" id="{CFD0C81B-5E3C-4CAC-8702-1D18E128C04E}"/>
              </a:ext>
            </a:extLst>
          </p:cNvPr>
          <p:cNvSpPr txBox="1"/>
          <p:nvPr/>
        </p:nvSpPr>
        <p:spPr>
          <a:xfrm>
            <a:off x="3252283" y="4537907"/>
            <a:ext cx="2384568" cy="420564"/>
          </a:xfrm>
          <a:prstGeom prst="rect">
            <a:avLst/>
          </a:prstGeom>
          <a:noFill/>
        </p:spPr>
        <p:txBody>
          <a:bodyPr wrap="square" rtlCol="0">
            <a:spAutoFit/>
          </a:bodyPr>
          <a:lstStyle/>
          <a:p>
            <a:pPr marL="1559945" indent="-1559945" defTabSz="1219170">
              <a:defRPr/>
            </a:pPr>
            <a:r>
              <a:rPr lang="es-CO" sz="1867" b="1" dirty="0">
                <a:solidFill>
                  <a:srgbClr val="1D9BA1"/>
                </a:solidFill>
                <a:latin typeface="Ancizar Sans" panose="020B0602040300000003" pitchFamily="34" charset="0"/>
              </a:rPr>
              <a:t>R3</a:t>
            </a:r>
            <a:r>
              <a:rPr lang="es-CO" sz="2133" b="1" dirty="0">
                <a:solidFill>
                  <a:srgbClr val="1D9BA1"/>
                </a:solidFill>
                <a:latin typeface="Ancizar Sans" panose="020B0602040300000003" pitchFamily="34" charset="0"/>
              </a:rPr>
              <a:t>: Dda. Soldado</a:t>
            </a:r>
            <a:endParaRPr lang="es-CO" sz="2133" dirty="0">
              <a:solidFill>
                <a:srgbClr val="1D9BA1"/>
              </a:solidFill>
              <a:latin typeface="Ancizar Sans" panose="020B0602040300000003" pitchFamily="34" charset="0"/>
            </a:endParaRPr>
          </a:p>
        </p:txBody>
      </p:sp>
      <p:grpSp>
        <p:nvGrpSpPr>
          <p:cNvPr id="47" name="Group 78">
            <a:extLst>
              <a:ext uri="{FF2B5EF4-FFF2-40B4-BE49-F238E27FC236}">
                <a16:creationId xmlns:a16="http://schemas.microsoft.com/office/drawing/2014/main" id="{7E2F8513-2C74-4684-984E-76435B2FF46B}"/>
              </a:ext>
            </a:extLst>
          </p:cNvPr>
          <p:cNvGrpSpPr/>
          <p:nvPr/>
        </p:nvGrpSpPr>
        <p:grpSpPr>
          <a:xfrm>
            <a:off x="508000" y="4749801"/>
            <a:ext cx="2601384" cy="1155700"/>
            <a:chOff x="1733550" y="3700462"/>
            <a:chExt cx="1951038" cy="738188"/>
          </a:xfrm>
        </p:grpSpPr>
        <p:sp>
          <p:nvSpPr>
            <p:cNvPr id="52" name="Freeform 44">
              <a:extLst>
                <a:ext uri="{FF2B5EF4-FFF2-40B4-BE49-F238E27FC236}">
                  <a16:creationId xmlns:a16="http://schemas.microsoft.com/office/drawing/2014/main" id="{CA847B87-E901-40F2-9FFD-A78D465AC4F0}"/>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0" name="Freeform 45">
              <a:extLst>
                <a:ext uri="{FF2B5EF4-FFF2-40B4-BE49-F238E27FC236}">
                  <a16:creationId xmlns:a16="http://schemas.microsoft.com/office/drawing/2014/main" id="{D6D8330E-C9AB-4030-AE64-C543D26034D4}"/>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1" name="Freeform 46">
              <a:extLst>
                <a:ext uri="{FF2B5EF4-FFF2-40B4-BE49-F238E27FC236}">
                  <a16:creationId xmlns:a16="http://schemas.microsoft.com/office/drawing/2014/main" id="{9C307439-53EB-454C-A744-15666B36503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65" name="Freeform 47">
            <a:extLst>
              <a:ext uri="{FF2B5EF4-FFF2-40B4-BE49-F238E27FC236}">
                <a16:creationId xmlns:a16="http://schemas.microsoft.com/office/drawing/2014/main" id="{F3A8D51C-0247-438D-9B07-1A13392BD09E}"/>
              </a:ext>
            </a:extLst>
          </p:cNvPr>
          <p:cNvSpPr>
            <a:spLocks noEditPoints="1"/>
          </p:cNvSpPr>
          <p:nvPr/>
        </p:nvSpPr>
        <p:spPr bwMode="auto">
          <a:xfrm flipH="1">
            <a:off x="2741084" y="5493566"/>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6" name="TextBox 51">
            <a:extLst>
              <a:ext uri="{FF2B5EF4-FFF2-40B4-BE49-F238E27FC236}">
                <a16:creationId xmlns:a16="http://schemas.microsoft.com/office/drawing/2014/main" id="{DB931866-A09E-434F-BE04-A32DDCD26390}"/>
              </a:ext>
            </a:extLst>
          </p:cNvPr>
          <p:cNvSpPr txBox="1"/>
          <p:nvPr/>
        </p:nvSpPr>
        <p:spPr>
          <a:xfrm>
            <a:off x="1270000" y="5068173"/>
            <a:ext cx="1549401"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Restricciones de signo</a:t>
            </a:r>
            <a:endParaRPr lang="es-CO" sz="1867" dirty="0">
              <a:solidFill>
                <a:schemeClr val="bg1"/>
              </a:solidFill>
              <a:latin typeface="Ancizar Sans" panose="020B0602040300000003" pitchFamily="34" charset="0"/>
            </a:endParaRPr>
          </a:p>
        </p:txBody>
      </p:sp>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3A4C9D18-0C6F-41A5-96EB-2B9EA99A7608}"/>
                  </a:ext>
                </a:extLst>
              </p:cNvPr>
              <p:cNvSpPr txBox="1"/>
              <p:nvPr/>
            </p:nvSpPr>
            <p:spPr>
              <a:xfrm>
                <a:off x="3594101" y="5359401"/>
                <a:ext cx="876299" cy="359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i="1">
                          <a:solidFill>
                            <a:srgbClr val="318B71"/>
                          </a:solidFill>
                          <a:latin typeface="Cambria Math" panose="02040503050406030204" pitchFamily="18" charset="0"/>
                          <a:ea typeface="Cambria Math" panose="02040503050406030204" pitchFamily="18" charset="0"/>
                        </a:rPr>
                        <m:t>≥0</m:t>
                      </m:r>
                    </m:oMath>
                  </m:oMathPara>
                </a14:m>
                <a:endParaRPr lang="es-ES" sz="1733" dirty="0">
                  <a:solidFill>
                    <a:srgbClr val="318B71"/>
                  </a:solidFill>
                </a:endParaRPr>
              </a:p>
            </p:txBody>
          </p:sp>
        </mc:Choice>
        <mc:Fallback xmlns="">
          <p:sp>
            <p:nvSpPr>
              <p:cNvPr id="62" name="CuadroTexto 61">
                <a:extLst>
                  <a:ext uri="{FF2B5EF4-FFF2-40B4-BE49-F238E27FC236}">
                    <a16:creationId xmlns:a16="http://schemas.microsoft.com/office/drawing/2014/main" id="{3A4C9D18-0C6F-41A5-96EB-2B9EA99A7608}"/>
                  </a:ext>
                </a:extLst>
              </p:cNvPr>
              <p:cNvSpPr txBox="1">
                <a:spLocks noRot="1" noChangeAspect="1" noMove="1" noResize="1" noEditPoints="1" noAdjustHandles="1" noChangeArrowheads="1" noChangeShapeType="1" noTextEdit="1"/>
              </p:cNvSpPr>
              <p:nvPr/>
            </p:nvSpPr>
            <p:spPr>
              <a:xfrm>
                <a:off x="3594101" y="5359401"/>
                <a:ext cx="876299" cy="35900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DFF3BA51-DC8B-4C73-B35B-0A917F229DA4}"/>
                  </a:ext>
                </a:extLst>
              </p:cNvPr>
              <p:cNvSpPr txBox="1"/>
              <p:nvPr/>
            </p:nvSpPr>
            <p:spPr>
              <a:xfrm>
                <a:off x="3356592" y="5355432"/>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i="1">
                              <a:solidFill>
                                <a:srgbClr val="318B71"/>
                              </a:solidFill>
                              <a:latin typeface="Cambria Math" panose="02040503050406030204" pitchFamily="18" charset="0"/>
                            </a:rPr>
                          </m:ctrlPr>
                        </m:sSubPr>
                        <m:e>
                          <m:r>
                            <a:rPr lang="es-CO" sz="1867" i="1">
                              <a:solidFill>
                                <a:srgbClr val="318B71"/>
                              </a:solidFill>
                              <a:latin typeface="Cambria Math" panose="02040503050406030204" pitchFamily="18" charset="0"/>
                            </a:rPr>
                            <m:t>𝑥</m:t>
                          </m:r>
                        </m:e>
                        <m:sub>
                          <m:r>
                            <a:rPr lang="es-CO" sz="1867" i="1">
                              <a:solidFill>
                                <a:srgbClr val="318B71"/>
                              </a:solidFill>
                              <a:latin typeface="Cambria Math" panose="02040503050406030204" pitchFamily="18" charset="0"/>
                            </a:rPr>
                            <m:t>1</m:t>
                          </m:r>
                        </m:sub>
                      </m:sSub>
                    </m:oMath>
                  </m:oMathPara>
                </a14:m>
                <a:endParaRPr lang="es-ES" sz="1867" dirty="0">
                  <a:solidFill>
                    <a:srgbClr val="318B71"/>
                  </a:solidFill>
                </a:endParaRPr>
              </a:p>
            </p:txBody>
          </p:sp>
        </mc:Choice>
        <mc:Fallback xmlns="">
          <p:sp>
            <p:nvSpPr>
              <p:cNvPr id="63" name="CuadroTexto 62">
                <a:extLst>
                  <a:ext uri="{FF2B5EF4-FFF2-40B4-BE49-F238E27FC236}">
                    <a16:creationId xmlns:a16="http://schemas.microsoft.com/office/drawing/2014/main" id="{DFF3BA51-DC8B-4C73-B35B-0A917F229DA4}"/>
                  </a:ext>
                </a:extLst>
              </p:cNvPr>
              <p:cNvSpPr txBox="1">
                <a:spLocks noRot="1" noChangeAspect="1" noMove="1" noResize="1" noEditPoints="1" noAdjustHandles="1" noChangeArrowheads="1" noChangeShapeType="1" noTextEdit="1"/>
              </p:cNvSpPr>
              <p:nvPr/>
            </p:nvSpPr>
            <p:spPr>
              <a:xfrm>
                <a:off x="3356592" y="5355432"/>
                <a:ext cx="499029" cy="410369"/>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13F5ECFC-86D9-4B4A-A37A-F9F678F99104}"/>
                  </a:ext>
                </a:extLst>
              </p:cNvPr>
              <p:cNvSpPr txBox="1"/>
              <p:nvPr/>
            </p:nvSpPr>
            <p:spPr>
              <a:xfrm>
                <a:off x="4914901" y="5359401"/>
                <a:ext cx="876299" cy="3590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i="1">
                          <a:solidFill>
                            <a:srgbClr val="318B71"/>
                          </a:solidFill>
                          <a:latin typeface="Cambria Math" panose="02040503050406030204" pitchFamily="18" charset="0"/>
                          <a:ea typeface="Cambria Math" panose="02040503050406030204" pitchFamily="18" charset="0"/>
                        </a:rPr>
                        <m:t>≥0</m:t>
                      </m:r>
                    </m:oMath>
                  </m:oMathPara>
                </a14:m>
                <a:endParaRPr lang="es-ES" sz="1733" dirty="0">
                  <a:solidFill>
                    <a:srgbClr val="318B71"/>
                  </a:solidFill>
                </a:endParaRPr>
              </a:p>
            </p:txBody>
          </p:sp>
        </mc:Choice>
        <mc:Fallback xmlns="">
          <p:sp>
            <p:nvSpPr>
              <p:cNvPr id="64" name="CuadroTexto 63">
                <a:extLst>
                  <a:ext uri="{FF2B5EF4-FFF2-40B4-BE49-F238E27FC236}">
                    <a16:creationId xmlns:a16="http://schemas.microsoft.com/office/drawing/2014/main" id="{13F5ECFC-86D9-4B4A-A37A-F9F678F99104}"/>
                  </a:ext>
                </a:extLst>
              </p:cNvPr>
              <p:cNvSpPr txBox="1">
                <a:spLocks noRot="1" noChangeAspect="1" noMove="1" noResize="1" noEditPoints="1" noAdjustHandles="1" noChangeArrowheads="1" noChangeShapeType="1" noTextEdit="1"/>
              </p:cNvSpPr>
              <p:nvPr/>
            </p:nvSpPr>
            <p:spPr>
              <a:xfrm>
                <a:off x="4914901" y="5359401"/>
                <a:ext cx="876299" cy="359009"/>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5B33D135-2746-4D9E-8288-091A4BDCA964}"/>
                  </a:ext>
                </a:extLst>
              </p:cNvPr>
              <p:cNvSpPr txBox="1"/>
              <p:nvPr/>
            </p:nvSpPr>
            <p:spPr>
              <a:xfrm>
                <a:off x="4682571" y="5359401"/>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i="1">
                              <a:solidFill>
                                <a:srgbClr val="318B71"/>
                              </a:solidFill>
                              <a:latin typeface="Cambria Math" panose="02040503050406030204" pitchFamily="18" charset="0"/>
                            </a:rPr>
                          </m:ctrlPr>
                        </m:sSubPr>
                        <m:e>
                          <m:r>
                            <a:rPr lang="es-CO" sz="1867" i="1">
                              <a:solidFill>
                                <a:srgbClr val="318B71"/>
                              </a:solidFill>
                              <a:latin typeface="Cambria Math" panose="02040503050406030204" pitchFamily="18" charset="0"/>
                            </a:rPr>
                            <m:t>𝑥</m:t>
                          </m:r>
                        </m:e>
                        <m:sub>
                          <m:r>
                            <a:rPr lang="es-CO" sz="1867" i="1">
                              <a:solidFill>
                                <a:srgbClr val="318B71"/>
                              </a:solidFill>
                              <a:latin typeface="Cambria Math" panose="02040503050406030204" pitchFamily="18" charset="0"/>
                            </a:rPr>
                            <m:t>2</m:t>
                          </m:r>
                        </m:sub>
                      </m:sSub>
                    </m:oMath>
                  </m:oMathPara>
                </a14:m>
                <a:endParaRPr lang="es-ES" sz="1867" dirty="0">
                  <a:solidFill>
                    <a:srgbClr val="318B71"/>
                  </a:solidFill>
                </a:endParaRPr>
              </a:p>
            </p:txBody>
          </p:sp>
        </mc:Choice>
        <mc:Fallback xmlns="">
          <p:sp>
            <p:nvSpPr>
              <p:cNvPr id="68" name="CuadroTexto 67">
                <a:extLst>
                  <a:ext uri="{FF2B5EF4-FFF2-40B4-BE49-F238E27FC236}">
                    <a16:creationId xmlns:a16="http://schemas.microsoft.com/office/drawing/2014/main" id="{5B33D135-2746-4D9E-8288-091A4BDCA964}"/>
                  </a:ext>
                </a:extLst>
              </p:cNvPr>
              <p:cNvSpPr txBox="1">
                <a:spLocks noRot="1" noChangeAspect="1" noMove="1" noResize="1" noEditPoints="1" noAdjustHandles="1" noChangeArrowheads="1" noChangeShapeType="1" noTextEdit="1"/>
              </p:cNvSpPr>
              <p:nvPr/>
            </p:nvSpPr>
            <p:spPr>
              <a:xfrm>
                <a:off x="4682571" y="5359401"/>
                <a:ext cx="499029" cy="410369"/>
              </a:xfrm>
              <a:prstGeom prst="rect">
                <a:avLst/>
              </a:prstGeom>
              <a:blipFill>
                <a:blip r:embed="rId11"/>
                <a:stretch>
                  <a:fillRect/>
                </a:stretch>
              </a:blipFill>
            </p:spPr>
            <p:txBody>
              <a:bodyPr/>
              <a:lstStyle/>
              <a:p>
                <a:r>
                  <a:rPr lang="es-CO">
                    <a:noFill/>
                  </a:rPr>
                  <a:t> </a:t>
                </a:r>
              </a:p>
            </p:txBody>
          </p:sp>
        </mc:Fallback>
      </mc:AlternateContent>
      <p:sp>
        <p:nvSpPr>
          <p:cNvPr id="69" name="TextBox 75">
            <a:extLst>
              <a:ext uri="{FF2B5EF4-FFF2-40B4-BE49-F238E27FC236}">
                <a16:creationId xmlns:a16="http://schemas.microsoft.com/office/drawing/2014/main" id="{D153E368-C157-4766-B89F-491EBDBBC3FB}"/>
              </a:ext>
            </a:extLst>
          </p:cNvPr>
          <p:cNvSpPr txBox="1"/>
          <p:nvPr/>
        </p:nvSpPr>
        <p:spPr>
          <a:xfrm>
            <a:off x="631713" y="4832280"/>
            <a:ext cx="541175" cy="420564"/>
          </a:xfrm>
          <a:prstGeom prst="rect">
            <a:avLst/>
          </a:prstGeom>
          <a:noFill/>
        </p:spPr>
        <p:txBody>
          <a:bodyPr wrap="square" rtlCol="0">
            <a:spAutoFit/>
          </a:bodyPr>
          <a:lstStyle/>
          <a:p>
            <a:pPr algn="ctr"/>
            <a:r>
              <a:rPr lang="es-CO" sz="2133" b="1" dirty="0">
                <a:solidFill>
                  <a:schemeClr val="bg1"/>
                </a:solidFill>
                <a:latin typeface="Ancizar Sans" panose="020B0602040300000003" pitchFamily="34" charset="0"/>
              </a:rPr>
              <a:t>04</a:t>
            </a:r>
          </a:p>
        </p:txBody>
      </p:sp>
      <p:sp>
        <p:nvSpPr>
          <p:cNvPr id="70" name="Explosión: 14 puntos 69">
            <a:extLst>
              <a:ext uri="{FF2B5EF4-FFF2-40B4-BE49-F238E27FC236}">
                <a16:creationId xmlns:a16="http://schemas.microsoft.com/office/drawing/2014/main" id="{7FFD956D-57C2-4AD9-8D09-62068C53276D}"/>
              </a:ext>
            </a:extLst>
          </p:cNvPr>
          <p:cNvSpPr/>
          <p:nvPr/>
        </p:nvSpPr>
        <p:spPr bwMode="auto">
          <a:xfrm>
            <a:off x="8934364" y="4045873"/>
            <a:ext cx="3962400" cy="2904743"/>
          </a:xfrm>
          <a:prstGeom prst="irregularSeal2">
            <a:avLst/>
          </a:prstGeom>
          <a:solidFill>
            <a:schemeClr val="accent1"/>
          </a:solidFill>
          <a:ln w="19050">
            <a:noFill/>
            <a:round/>
            <a:headEnd/>
            <a:tailEnd/>
          </a:ln>
        </p:spPr>
        <p:txBody>
          <a:bodyPr vert="horz" wrap="square" lIns="121920" tIns="60960" rIns="121920" bIns="60960" numCol="1" rtlCol="0" anchor="ctr" anchorCtr="1" compatLnSpc="1">
            <a:prstTxWarp prst="textNoShape">
              <a:avLst/>
            </a:prstTxWarp>
          </a:bodyPr>
          <a:lstStyle/>
          <a:p>
            <a:pPr algn="ctr"/>
            <a:r>
              <a:rPr lang="es-CO" sz="1600" b="1" dirty="0">
                <a:latin typeface="Ancizar Sans" panose="020B0602040300000003" pitchFamily="34" charset="0"/>
              </a:rPr>
              <a:t>Observe que las unidades de todos los términos sean iguales</a:t>
            </a:r>
            <a:endParaRPr lang="es-ES" sz="1600" b="1" dirty="0">
              <a:latin typeface="Ancizar Sans" panose="020B0602040300000003" pitchFamily="34" charset="0"/>
            </a:endParaRPr>
          </a:p>
        </p:txBody>
      </p:sp>
      <p:sp>
        <p:nvSpPr>
          <p:cNvPr id="67" name="CuadroTexto 66">
            <a:extLst>
              <a:ext uri="{FF2B5EF4-FFF2-40B4-BE49-F238E27FC236}">
                <a16:creationId xmlns:a16="http://schemas.microsoft.com/office/drawing/2014/main" id="{0FCD070B-2FCB-324F-BC43-7AD63E3D31EC}"/>
              </a:ext>
            </a:extLst>
          </p:cNvPr>
          <p:cNvSpPr txBox="1"/>
          <p:nvPr/>
        </p:nvSpPr>
        <p:spPr>
          <a:xfrm rot="16200000">
            <a:off x="7608039" y="3838731"/>
            <a:ext cx="1680636" cy="954300"/>
          </a:xfrm>
          <a:prstGeom prst="rect">
            <a:avLst/>
          </a:prstGeom>
          <a:noFill/>
        </p:spPr>
        <p:txBody>
          <a:bodyPr wrap="square">
            <a:spAutoFit/>
          </a:bodyPr>
          <a:lstStyle/>
          <a:p>
            <a:r>
              <a:rPr lang="es-ES" sz="1867" dirty="0">
                <a:solidFill>
                  <a:srgbClr val="318B71"/>
                </a:solidFill>
                <a:highlight>
                  <a:srgbClr val="FFFF00"/>
                </a:highlight>
                <a:latin typeface="Ancizar Sans" panose="020B0602040300000003" pitchFamily="34" charset="0"/>
              </a:rPr>
              <a:t>Restricciones</a:t>
            </a:r>
          </a:p>
          <a:p>
            <a:r>
              <a:rPr lang="es-ES" sz="1867" dirty="0">
                <a:solidFill>
                  <a:srgbClr val="318B71"/>
                </a:solidFill>
                <a:highlight>
                  <a:srgbClr val="FFFF00"/>
                </a:highlight>
                <a:latin typeface="Ancizar Sans" panose="020B0602040300000003" pitchFamily="34" charset="0"/>
              </a:rPr>
              <a:t>Funcionales</a:t>
            </a:r>
          </a:p>
          <a:p>
            <a:r>
              <a:rPr lang="es-ES" sz="1867" dirty="0">
                <a:solidFill>
                  <a:srgbClr val="318B71"/>
                </a:solidFill>
                <a:highlight>
                  <a:srgbClr val="FFFF00"/>
                </a:highlight>
                <a:latin typeface="Ancizar Sans" panose="020B0602040300000003" pitchFamily="34" charset="0"/>
              </a:rPr>
              <a:t>Estructurales</a:t>
            </a:r>
            <a:endParaRPr lang="es-ES" sz="1600" dirty="0">
              <a:solidFill>
                <a:srgbClr val="318B71"/>
              </a:solidFill>
              <a:highlight>
                <a:srgbClr val="FFFF00"/>
              </a:highlight>
              <a:latin typeface="Ancizar Sans" panose="020B0602040300000003" pitchFamily="34" charset="0"/>
            </a:endParaRPr>
          </a:p>
        </p:txBody>
      </p:sp>
      <mc:AlternateContent xmlns:mc="http://schemas.openxmlformats.org/markup-compatibility/2006" xmlns:a14="http://schemas.microsoft.com/office/drawing/2010/main">
        <mc:Choice Requires="a14">
          <p:sp>
            <p:nvSpPr>
              <p:cNvPr id="71" name="CuadroTexto 70">
                <a:extLst>
                  <a:ext uri="{FF2B5EF4-FFF2-40B4-BE49-F238E27FC236}">
                    <a16:creationId xmlns:a16="http://schemas.microsoft.com/office/drawing/2014/main" id="{4E9F7D6E-D9A1-724A-9A8B-96807D34659D}"/>
                  </a:ext>
                </a:extLst>
              </p:cNvPr>
              <p:cNvSpPr txBox="1"/>
              <p:nvPr/>
            </p:nvSpPr>
            <p:spPr>
              <a:xfrm>
                <a:off x="6908800" y="3648750"/>
                <a:ext cx="1422400" cy="359009"/>
              </a:xfrm>
              <a:prstGeom prst="rect">
                <a:avLst/>
              </a:prstGeom>
              <a:noFill/>
            </p:spPr>
            <p:txBody>
              <a:bodyPr wrap="square">
                <a:spAutoFit/>
              </a:bodyPr>
              <a:lstStyle/>
              <a:p>
                <a:r>
                  <a:rPr lang="es-ES" sz="1733" dirty="0">
                    <a:sym typeface="Symbol" pitchFamily="2" charset="2"/>
                  </a:rPr>
                  <a:t></a:t>
                </a:r>
                <a:r>
                  <a:rPr lang="es-CO" sz="1733" dirty="0"/>
                  <a:t> </a:t>
                </a:r>
                <a14:m>
                  <m:oMath xmlns:m="http://schemas.openxmlformats.org/officeDocument/2006/math">
                    <m:r>
                      <a:rPr lang="es-ES" sz="1733">
                        <a:latin typeface="Cambria Math" panose="02040503050406030204" pitchFamily="18" charset="0"/>
                      </a:rPr>
                      <m:t> </m:t>
                    </m:r>
                    <m:r>
                      <a:rPr lang="es-ES" sz="1733" b="1" i="1">
                        <a:latin typeface="Cambria Math" panose="02040503050406030204" pitchFamily="18" charset="0"/>
                      </a:rPr>
                      <m:t> </m:t>
                    </m:r>
                    <m:r>
                      <a:rPr lang="es-CO" sz="1733" b="1" i="1">
                        <a:latin typeface="Cambria Math" panose="02040503050406030204" pitchFamily="18" charset="0"/>
                      </a:rPr>
                      <m:t>𝟏𝟎𝟎</m:t>
                    </m:r>
                  </m:oMath>
                </a14:m>
                <a:endParaRPr lang="es-ES" sz="1733" dirty="0"/>
              </a:p>
            </p:txBody>
          </p:sp>
        </mc:Choice>
        <mc:Fallback xmlns="">
          <p:sp>
            <p:nvSpPr>
              <p:cNvPr id="71" name="CuadroTexto 70">
                <a:extLst>
                  <a:ext uri="{FF2B5EF4-FFF2-40B4-BE49-F238E27FC236}">
                    <a16:creationId xmlns:a16="http://schemas.microsoft.com/office/drawing/2014/main" id="{4E9F7D6E-D9A1-724A-9A8B-96807D34659D}"/>
                  </a:ext>
                </a:extLst>
              </p:cNvPr>
              <p:cNvSpPr txBox="1">
                <a:spLocks noRot="1" noChangeAspect="1" noMove="1" noResize="1" noEditPoints="1" noAdjustHandles="1" noChangeArrowheads="1" noChangeShapeType="1" noTextEdit="1"/>
              </p:cNvSpPr>
              <p:nvPr/>
            </p:nvSpPr>
            <p:spPr>
              <a:xfrm>
                <a:off x="6908800" y="3648750"/>
                <a:ext cx="1422400" cy="359009"/>
              </a:xfrm>
              <a:prstGeom prst="rect">
                <a:avLst/>
              </a:prstGeom>
              <a:blipFill>
                <a:blip r:embed="rId12"/>
                <a:stretch>
                  <a:fillRect l="-2991" t="-8621" b="-2241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2" name="CuadroTexto 71">
                <a:extLst>
                  <a:ext uri="{FF2B5EF4-FFF2-40B4-BE49-F238E27FC236}">
                    <a16:creationId xmlns:a16="http://schemas.microsoft.com/office/drawing/2014/main" id="{A39E80AE-7375-7A42-93B2-2C0893682FF5}"/>
                  </a:ext>
                </a:extLst>
              </p:cNvPr>
              <p:cNvSpPr txBox="1"/>
              <p:nvPr/>
            </p:nvSpPr>
            <p:spPr>
              <a:xfrm>
                <a:off x="5181601" y="3632201"/>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𝟐</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72" name="CuadroTexto 71">
                <a:extLst>
                  <a:ext uri="{FF2B5EF4-FFF2-40B4-BE49-F238E27FC236}">
                    <a16:creationId xmlns:a16="http://schemas.microsoft.com/office/drawing/2014/main" id="{A39E80AE-7375-7A42-93B2-2C0893682FF5}"/>
                  </a:ext>
                </a:extLst>
              </p:cNvPr>
              <p:cNvSpPr txBox="1">
                <a:spLocks noRot="1" noChangeAspect="1" noMove="1" noResize="1" noEditPoints="1" noAdjustHandles="1" noChangeArrowheads="1" noChangeShapeType="1" noTextEdit="1"/>
              </p:cNvSpPr>
              <p:nvPr/>
            </p:nvSpPr>
            <p:spPr>
              <a:xfrm>
                <a:off x="5181601" y="3632201"/>
                <a:ext cx="1726740" cy="410369"/>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3" name="CuadroTexto 72">
                <a:extLst>
                  <a:ext uri="{FF2B5EF4-FFF2-40B4-BE49-F238E27FC236}">
                    <a16:creationId xmlns:a16="http://schemas.microsoft.com/office/drawing/2014/main" id="{7C7204CC-AF84-8348-BF9D-C01C5D22578F}"/>
                  </a:ext>
                </a:extLst>
              </p:cNvPr>
              <p:cNvSpPr txBox="1"/>
              <p:nvPr/>
            </p:nvSpPr>
            <p:spPr>
              <a:xfrm>
                <a:off x="6540501" y="4034631"/>
                <a:ext cx="1282699"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    </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𝟖</m:t>
                      </m:r>
                      <m:r>
                        <a:rPr lang="es-ES" sz="1733" b="1" i="1">
                          <a:latin typeface="Cambria Math" panose="02040503050406030204" pitchFamily="18" charset="0"/>
                          <a:ea typeface="Cambria Math" panose="02040503050406030204" pitchFamily="18" charset="0"/>
                        </a:rPr>
                        <m:t>𝟎</m:t>
                      </m:r>
                    </m:oMath>
                  </m:oMathPara>
                </a14:m>
                <a:endParaRPr lang="es-ES" sz="1733" dirty="0"/>
              </a:p>
            </p:txBody>
          </p:sp>
        </mc:Choice>
        <mc:Fallback xmlns="">
          <p:sp>
            <p:nvSpPr>
              <p:cNvPr id="73" name="CuadroTexto 72">
                <a:extLst>
                  <a:ext uri="{FF2B5EF4-FFF2-40B4-BE49-F238E27FC236}">
                    <a16:creationId xmlns:a16="http://schemas.microsoft.com/office/drawing/2014/main" id="{7C7204CC-AF84-8348-BF9D-C01C5D22578F}"/>
                  </a:ext>
                </a:extLst>
              </p:cNvPr>
              <p:cNvSpPr txBox="1">
                <a:spLocks noRot="1" noChangeAspect="1" noMove="1" noResize="1" noEditPoints="1" noAdjustHandles="1" noChangeArrowheads="1" noChangeShapeType="1" noTextEdit="1"/>
              </p:cNvSpPr>
              <p:nvPr/>
            </p:nvSpPr>
            <p:spPr>
              <a:xfrm>
                <a:off x="6540501" y="4034631"/>
                <a:ext cx="1282699" cy="372731"/>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4" name="CuadroTexto 73">
                <a:extLst>
                  <a:ext uri="{FF2B5EF4-FFF2-40B4-BE49-F238E27FC236}">
                    <a16:creationId xmlns:a16="http://schemas.microsoft.com/office/drawing/2014/main" id="{1B8BB7C8-E9EF-D54B-AB7E-A2ECB5C21C28}"/>
                  </a:ext>
                </a:extLst>
              </p:cNvPr>
              <p:cNvSpPr txBox="1"/>
              <p:nvPr/>
            </p:nvSpPr>
            <p:spPr>
              <a:xfrm>
                <a:off x="5283201" y="4034321"/>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r>
                        <a:rPr lang="es-CO" sz="1867" b="1" i="1">
                          <a:latin typeface="Cambria Math" panose="02040503050406030204" pitchFamily="18" charset="0"/>
                        </a:rPr>
                        <m:t>+</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74" name="CuadroTexto 73">
                <a:extLst>
                  <a:ext uri="{FF2B5EF4-FFF2-40B4-BE49-F238E27FC236}">
                    <a16:creationId xmlns:a16="http://schemas.microsoft.com/office/drawing/2014/main" id="{1B8BB7C8-E9EF-D54B-AB7E-A2ECB5C21C28}"/>
                  </a:ext>
                </a:extLst>
              </p:cNvPr>
              <p:cNvSpPr txBox="1">
                <a:spLocks noRot="1" noChangeAspect="1" noMove="1" noResize="1" noEditPoints="1" noAdjustHandles="1" noChangeArrowheads="1" noChangeShapeType="1" noTextEdit="1"/>
              </p:cNvSpPr>
              <p:nvPr/>
            </p:nvSpPr>
            <p:spPr>
              <a:xfrm>
                <a:off x="5283201" y="4034321"/>
                <a:ext cx="1726740" cy="410369"/>
              </a:xfrm>
              <a:prstGeom prst="rect">
                <a:avLst/>
              </a:prstGeom>
              <a:blipFill>
                <a:blip r:embed="rId1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5" name="CuadroTexto 74">
                <a:extLst>
                  <a:ext uri="{FF2B5EF4-FFF2-40B4-BE49-F238E27FC236}">
                    <a16:creationId xmlns:a16="http://schemas.microsoft.com/office/drawing/2014/main" id="{D9A35667-1EB6-1E4C-B29F-3D33EED8EA55}"/>
                  </a:ext>
                </a:extLst>
              </p:cNvPr>
              <p:cNvSpPr txBox="1"/>
              <p:nvPr/>
            </p:nvSpPr>
            <p:spPr>
              <a:xfrm>
                <a:off x="6718525" y="4587302"/>
                <a:ext cx="1206276"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𝟒𝟎</m:t>
                      </m:r>
                    </m:oMath>
                  </m:oMathPara>
                </a14:m>
                <a:endParaRPr lang="es-ES" sz="1733" dirty="0"/>
              </a:p>
            </p:txBody>
          </p:sp>
        </mc:Choice>
        <mc:Fallback xmlns="">
          <p:sp>
            <p:nvSpPr>
              <p:cNvPr id="75" name="CuadroTexto 74">
                <a:extLst>
                  <a:ext uri="{FF2B5EF4-FFF2-40B4-BE49-F238E27FC236}">
                    <a16:creationId xmlns:a16="http://schemas.microsoft.com/office/drawing/2014/main" id="{D9A35667-1EB6-1E4C-B29F-3D33EED8EA55}"/>
                  </a:ext>
                </a:extLst>
              </p:cNvPr>
              <p:cNvSpPr txBox="1">
                <a:spLocks noRot="1" noChangeAspect="1" noMove="1" noResize="1" noEditPoints="1" noAdjustHandles="1" noChangeArrowheads="1" noChangeShapeType="1" noTextEdit="1"/>
              </p:cNvSpPr>
              <p:nvPr/>
            </p:nvSpPr>
            <p:spPr>
              <a:xfrm>
                <a:off x="6718525" y="4587302"/>
                <a:ext cx="1206276" cy="372731"/>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6" name="CuadroTexto 75">
                <a:extLst>
                  <a:ext uri="{FF2B5EF4-FFF2-40B4-BE49-F238E27FC236}">
                    <a16:creationId xmlns:a16="http://schemas.microsoft.com/office/drawing/2014/main" id="{8DA20D0A-E8A6-4F41-AAFA-695B1019180B}"/>
                  </a:ext>
                </a:extLst>
              </p:cNvPr>
              <p:cNvSpPr txBox="1"/>
              <p:nvPr/>
            </p:nvSpPr>
            <p:spPr>
              <a:xfrm>
                <a:off x="4991325" y="4546601"/>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76" name="CuadroTexto 75">
                <a:extLst>
                  <a:ext uri="{FF2B5EF4-FFF2-40B4-BE49-F238E27FC236}">
                    <a16:creationId xmlns:a16="http://schemas.microsoft.com/office/drawing/2014/main" id="{8DA20D0A-E8A6-4F41-AAFA-695B1019180B}"/>
                  </a:ext>
                </a:extLst>
              </p:cNvPr>
              <p:cNvSpPr txBox="1">
                <a:spLocks noRot="1" noChangeAspect="1" noMove="1" noResize="1" noEditPoints="1" noAdjustHandles="1" noChangeArrowheads="1" noChangeShapeType="1" noTextEdit="1"/>
              </p:cNvSpPr>
              <p:nvPr/>
            </p:nvSpPr>
            <p:spPr>
              <a:xfrm>
                <a:off x="4991325" y="4546601"/>
                <a:ext cx="1726740" cy="410369"/>
              </a:xfrm>
              <a:prstGeom prst="rect">
                <a:avLst/>
              </a:prstGeom>
              <a:blipFill>
                <a:blip r:embed="rId1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0663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41" grpId="0" animBg="1"/>
      <p:bldP spid="49" grpId="0" animBg="1"/>
      <p:bldP spid="50" grpId="0"/>
      <p:bldP spid="51" grpId="0"/>
      <p:bldP spid="58" grpId="0"/>
      <p:bldP spid="59" grpId="0"/>
      <p:bldP spid="37" grpId="0"/>
      <p:bldP spid="38" grpId="0"/>
      <p:bldP spid="39" grpId="0"/>
      <p:bldP spid="25" grpId="0"/>
      <p:bldP spid="26" grpId="0"/>
      <p:bldP spid="27" grpId="0" animBg="1"/>
      <p:bldP spid="31" grpId="0"/>
      <p:bldP spid="32" grpId="0"/>
      <p:bldP spid="33" grpId="0"/>
      <p:bldP spid="65" grpId="0" animBg="1"/>
      <p:bldP spid="66" grpId="0"/>
      <p:bldP spid="62" grpId="0"/>
      <p:bldP spid="63" grpId="0"/>
      <p:bldP spid="64" grpId="0"/>
      <p:bldP spid="68" grpId="0"/>
      <p:bldP spid="69" grpId="0"/>
      <p:bldP spid="70" grpId="0" animBg="1"/>
      <p:bldP spid="67" grpId="0"/>
      <p:bldP spid="71" grpId="0"/>
      <p:bldP spid="72" grpId="0"/>
      <p:bldP spid="73" grpId="0"/>
      <p:bldP spid="74" grpId="0"/>
      <p:bldP spid="75" grpId="0"/>
      <p:bldP spid="7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ES" sz="4267" dirty="0">
                <a:latin typeface="Ancizar Sans Black" panose="020B0A02040300000003" pitchFamily="34" charset="0"/>
              </a:rPr>
              <a:t>1.2 Ejemplo # 1</a:t>
            </a:r>
          </a:p>
        </p:txBody>
      </p:sp>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92B40D90-FED2-47F6-8197-34FFD33725C2}"/>
                  </a:ext>
                </a:extLst>
              </p:cNvPr>
              <p:cNvSpPr txBox="1"/>
              <p:nvPr/>
            </p:nvSpPr>
            <p:spPr>
              <a:xfrm>
                <a:off x="5252981" y="2735005"/>
                <a:ext cx="56938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400" i="1">
                          <a:latin typeface="Cambria Math" panose="02040503050406030204" pitchFamily="18" charset="0"/>
                          <a:ea typeface="Cambria Math" panose="02040503050406030204" pitchFamily="18" charset="0"/>
                        </a:rPr>
                        <m:t>=</m:t>
                      </m:r>
                    </m:oMath>
                  </m:oMathPara>
                </a14:m>
                <a:endParaRPr lang="es-ES" sz="2400" dirty="0"/>
              </a:p>
            </p:txBody>
          </p:sp>
        </mc:Choice>
        <mc:Fallback xmlns="">
          <p:sp>
            <p:nvSpPr>
              <p:cNvPr id="37" name="CuadroTexto 36">
                <a:extLst>
                  <a:ext uri="{FF2B5EF4-FFF2-40B4-BE49-F238E27FC236}">
                    <a16:creationId xmlns:a16="http://schemas.microsoft.com/office/drawing/2014/main" id="{92B40D90-FED2-47F6-8197-34FFD33725C2}"/>
                  </a:ext>
                </a:extLst>
              </p:cNvPr>
              <p:cNvSpPr txBox="1">
                <a:spLocks noRot="1" noChangeAspect="1" noMove="1" noResize="1" noEditPoints="1" noAdjustHandles="1" noChangeArrowheads="1" noChangeShapeType="1" noTextEdit="1"/>
              </p:cNvSpPr>
              <p:nvPr/>
            </p:nvSpPr>
            <p:spPr>
              <a:xfrm>
                <a:off x="5252981" y="2735005"/>
                <a:ext cx="569383" cy="461665"/>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B1E638B4-5539-42ED-A109-C0FD44D192BA}"/>
                  </a:ext>
                </a:extLst>
              </p:cNvPr>
              <p:cNvSpPr txBox="1"/>
              <p:nvPr/>
            </p:nvSpPr>
            <p:spPr>
              <a:xfrm>
                <a:off x="5781583" y="277115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400" b="1" i="1">
                          <a:latin typeface="Cambria Math" panose="02040503050406030204" pitchFamily="18" charset="0"/>
                        </a:rPr>
                        <m:t>𝟑</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𝟏</m:t>
                          </m:r>
                        </m:sub>
                      </m:sSub>
                      <m:r>
                        <a:rPr lang="es-CO" sz="2400" b="1" i="1">
                          <a:latin typeface="Cambria Math" panose="02040503050406030204" pitchFamily="18" charset="0"/>
                        </a:rPr>
                        <m:t>+</m:t>
                      </m:r>
                      <m:r>
                        <a:rPr lang="es-CO" sz="2400" b="1" i="1">
                          <a:latin typeface="Cambria Math" panose="02040503050406030204" pitchFamily="18" charset="0"/>
                        </a:rPr>
                        <m:t>𝟐</m:t>
                      </m:r>
                      <m:sSub>
                        <m:sSubPr>
                          <m:ctrlPr>
                            <a:rPr lang="es-CO" sz="2400" b="1" i="1">
                              <a:latin typeface="Cambria Math" panose="02040503050406030204" pitchFamily="18" charset="0"/>
                            </a:rPr>
                          </m:ctrlPr>
                        </m:sSubPr>
                        <m:e>
                          <m:r>
                            <a:rPr lang="es-CO" sz="2400" b="1" i="1">
                              <a:latin typeface="Cambria Math" panose="02040503050406030204" pitchFamily="18" charset="0"/>
                            </a:rPr>
                            <m:t>𝒙</m:t>
                          </m:r>
                        </m:e>
                        <m:sub>
                          <m:r>
                            <a:rPr lang="es-CO" sz="2400" b="1" i="1">
                              <a:latin typeface="Cambria Math" panose="02040503050406030204" pitchFamily="18" charset="0"/>
                            </a:rPr>
                            <m:t>𝟐</m:t>
                          </m:r>
                        </m:sub>
                      </m:sSub>
                    </m:oMath>
                  </m:oMathPara>
                </a14:m>
                <a:endParaRPr lang="es-ES" sz="2400" dirty="0"/>
              </a:p>
            </p:txBody>
          </p:sp>
        </mc:Choice>
        <mc:Fallback xmlns="">
          <p:sp>
            <p:nvSpPr>
              <p:cNvPr id="38" name="CuadroTexto 37">
                <a:extLst>
                  <a:ext uri="{FF2B5EF4-FFF2-40B4-BE49-F238E27FC236}">
                    <a16:creationId xmlns:a16="http://schemas.microsoft.com/office/drawing/2014/main" id="{B1E638B4-5539-42ED-A109-C0FD44D192BA}"/>
                  </a:ext>
                </a:extLst>
              </p:cNvPr>
              <p:cNvSpPr txBox="1">
                <a:spLocks noRot="1" noChangeAspect="1" noMove="1" noResize="1" noEditPoints="1" noAdjustHandles="1" noChangeArrowheads="1" noChangeShapeType="1" noTextEdit="1"/>
              </p:cNvSpPr>
              <p:nvPr/>
            </p:nvSpPr>
            <p:spPr>
              <a:xfrm>
                <a:off x="5781583" y="2771152"/>
                <a:ext cx="1726740" cy="410369"/>
              </a:xfrm>
              <a:prstGeom prst="rect">
                <a:avLst/>
              </a:prstGeom>
              <a:blipFill>
                <a:blip r:embed="rId4"/>
                <a:stretch>
                  <a:fillRect b="-746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FEF95F4A-1029-45B6-90E2-9977AACB29E6}"/>
                  </a:ext>
                </a:extLst>
              </p:cNvPr>
              <p:cNvSpPr txBox="1"/>
              <p:nvPr/>
            </p:nvSpPr>
            <p:spPr>
              <a:xfrm>
                <a:off x="4061949" y="2788428"/>
                <a:ext cx="1526052" cy="369332"/>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400" b="1" i="1">
                          <a:latin typeface="Cambria Math" panose="02040503050406030204" pitchFamily="18" charset="0"/>
                        </a:rPr>
                        <m:t>𝑴𝒂𝒙</m:t>
                      </m:r>
                      <m:r>
                        <a:rPr lang="es-CO" sz="2400" b="1" i="1">
                          <a:latin typeface="Cambria Math" panose="02040503050406030204" pitchFamily="18" charset="0"/>
                        </a:rPr>
                        <m:t> </m:t>
                      </m:r>
                      <m:r>
                        <a:rPr lang="es-CO" sz="2400" b="1" i="1">
                          <a:latin typeface="Cambria Math" panose="02040503050406030204" pitchFamily="18" charset="0"/>
                        </a:rPr>
                        <m:t>𝒁</m:t>
                      </m:r>
                    </m:oMath>
                  </m:oMathPara>
                </a14:m>
                <a:endParaRPr lang="es-ES" sz="2400" dirty="0"/>
              </a:p>
            </p:txBody>
          </p:sp>
        </mc:Choice>
        <mc:Fallback xmlns="">
          <p:sp>
            <p:nvSpPr>
              <p:cNvPr id="39" name="CuadroTexto 38">
                <a:extLst>
                  <a:ext uri="{FF2B5EF4-FFF2-40B4-BE49-F238E27FC236}">
                    <a16:creationId xmlns:a16="http://schemas.microsoft.com/office/drawing/2014/main" id="{FEF95F4A-1029-45B6-90E2-9977AACB29E6}"/>
                  </a:ext>
                </a:extLst>
              </p:cNvPr>
              <p:cNvSpPr txBox="1">
                <a:spLocks noRot="1" noChangeAspect="1" noMove="1" noResize="1" noEditPoints="1" noAdjustHandles="1" noChangeArrowheads="1" noChangeShapeType="1" noTextEdit="1"/>
              </p:cNvSpPr>
              <p:nvPr/>
            </p:nvSpPr>
            <p:spPr>
              <a:xfrm>
                <a:off x="4061949" y="2788428"/>
                <a:ext cx="1526052" cy="369332"/>
              </a:xfrm>
              <a:prstGeom prst="rect">
                <a:avLst/>
              </a:prstGeom>
              <a:blipFill>
                <a:blip r:embed="rId5"/>
                <a:stretch>
                  <a:fillRect b="-491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6C565C71-EC31-403B-8737-3B093FE86CA2}"/>
                  </a:ext>
                </a:extLst>
              </p:cNvPr>
              <p:cNvSpPr txBox="1"/>
              <p:nvPr/>
            </p:nvSpPr>
            <p:spPr>
              <a:xfrm>
                <a:off x="3759201" y="4684413"/>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2133" i="1">
                              <a:latin typeface="Cambria Math" panose="02040503050406030204" pitchFamily="18" charset="0"/>
                            </a:rPr>
                          </m:ctrlPr>
                        </m:sSubPr>
                        <m:e>
                          <m:r>
                            <a:rPr lang="es-CO" sz="2133" i="1">
                              <a:latin typeface="Cambria Math" panose="02040503050406030204" pitchFamily="18" charset="0"/>
                            </a:rPr>
                            <m:t>𝑥</m:t>
                          </m:r>
                        </m:e>
                        <m:sub>
                          <m:r>
                            <a:rPr lang="es-CO" sz="2133" i="1">
                              <a:latin typeface="Cambria Math" panose="02040503050406030204" pitchFamily="18" charset="0"/>
                            </a:rPr>
                            <m:t>1</m:t>
                          </m:r>
                        </m:sub>
                      </m:sSub>
                    </m:oMath>
                  </m:oMathPara>
                </a14:m>
                <a:endParaRPr lang="es-ES" sz="2133" dirty="0"/>
              </a:p>
            </p:txBody>
          </p:sp>
        </mc:Choice>
        <mc:Fallback xmlns="">
          <p:sp>
            <p:nvSpPr>
              <p:cNvPr id="36" name="CuadroTexto 35">
                <a:extLst>
                  <a:ext uri="{FF2B5EF4-FFF2-40B4-BE49-F238E27FC236}">
                    <a16:creationId xmlns:a16="http://schemas.microsoft.com/office/drawing/2014/main" id="{6C565C71-EC31-403B-8737-3B093FE86CA2}"/>
                  </a:ext>
                </a:extLst>
              </p:cNvPr>
              <p:cNvSpPr txBox="1">
                <a:spLocks noRot="1" noChangeAspect="1" noMove="1" noResize="1" noEditPoints="1" noAdjustHandles="1" noChangeArrowheads="1" noChangeShapeType="1" noTextEdit="1"/>
              </p:cNvSpPr>
              <p:nvPr/>
            </p:nvSpPr>
            <p:spPr>
              <a:xfrm>
                <a:off x="3759201" y="4684413"/>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E1022BE2-D862-4795-AFBE-E71028371FDF}"/>
                  </a:ext>
                </a:extLst>
              </p:cNvPr>
              <p:cNvSpPr txBox="1"/>
              <p:nvPr/>
            </p:nvSpPr>
            <p:spPr>
              <a:xfrm>
                <a:off x="4064461" y="3795857"/>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400" i="1">
                          <a:latin typeface="Cambria Math" panose="02040503050406030204" pitchFamily="18" charset="0"/>
                        </a:rPr>
                        <m:t>2</m:t>
                      </m:r>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1</m:t>
                          </m:r>
                        </m:sub>
                      </m:sSub>
                      <m:r>
                        <a:rPr lang="es-CO" sz="2400" i="1">
                          <a:latin typeface="Cambria Math" panose="02040503050406030204" pitchFamily="18" charset="0"/>
                        </a:rPr>
                        <m:t>+</m:t>
                      </m:r>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2</m:t>
                          </m:r>
                        </m:sub>
                      </m:sSub>
                    </m:oMath>
                  </m:oMathPara>
                </a14:m>
                <a:endParaRPr lang="es-ES" sz="2400" dirty="0"/>
              </a:p>
            </p:txBody>
          </p:sp>
        </mc:Choice>
        <mc:Fallback xmlns="">
          <p:sp>
            <p:nvSpPr>
              <p:cNvPr id="42" name="CuadroTexto 41">
                <a:extLst>
                  <a:ext uri="{FF2B5EF4-FFF2-40B4-BE49-F238E27FC236}">
                    <a16:creationId xmlns:a16="http://schemas.microsoft.com/office/drawing/2014/main" id="{E1022BE2-D862-4795-AFBE-E71028371FDF}"/>
                  </a:ext>
                </a:extLst>
              </p:cNvPr>
              <p:cNvSpPr txBox="1">
                <a:spLocks noRot="1" noChangeAspect="1" noMove="1" noResize="1" noEditPoints="1" noAdjustHandles="1" noChangeArrowheads="1" noChangeShapeType="1" noTextEdit="1"/>
              </p:cNvSpPr>
              <p:nvPr/>
            </p:nvSpPr>
            <p:spPr>
              <a:xfrm>
                <a:off x="4064461" y="3795857"/>
                <a:ext cx="1726740" cy="410369"/>
              </a:xfrm>
              <a:prstGeom prst="rect">
                <a:avLst/>
              </a:prstGeom>
              <a:blipFill>
                <a:blip r:embed="rId7"/>
                <a:stretch>
                  <a:fillRect b="-597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BCC52034-6B1D-48BE-8A11-47622D6B7222}"/>
                  </a:ext>
                </a:extLst>
              </p:cNvPr>
              <p:cNvSpPr txBox="1"/>
              <p:nvPr/>
            </p:nvSpPr>
            <p:spPr>
              <a:xfrm>
                <a:off x="4105813" y="4258777"/>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1</m:t>
                          </m:r>
                        </m:sub>
                      </m:sSub>
                      <m:r>
                        <a:rPr lang="es-CO" sz="2400" i="1">
                          <a:latin typeface="Cambria Math" panose="02040503050406030204" pitchFamily="18" charset="0"/>
                        </a:rPr>
                        <m:t>+</m:t>
                      </m:r>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2</m:t>
                          </m:r>
                        </m:sub>
                      </m:sSub>
                    </m:oMath>
                  </m:oMathPara>
                </a14:m>
                <a:endParaRPr lang="es-ES" sz="2400" dirty="0"/>
              </a:p>
            </p:txBody>
          </p:sp>
        </mc:Choice>
        <mc:Fallback xmlns="">
          <p:sp>
            <p:nvSpPr>
              <p:cNvPr id="44" name="CuadroTexto 43">
                <a:extLst>
                  <a:ext uri="{FF2B5EF4-FFF2-40B4-BE49-F238E27FC236}">
                    <a16:creationId xmlns:a16="http://schemas.microsoft.com/office/drawing/2014/main" id="{BCC52034-6B1D-48BE-8A11-47622D6B7222}"/>
                  </a:ext>
                </a:extLst>
              </p:cNvPr>
              <p:cNvSpPr txBox="1">
                <a:spLocks noRot="1" noChangeAspect="1" noMove="1" noResize="1" noEditPoints="1" noAdjustHandles="1" noChangeArrowheads="1" noChangeShapeType="1" noTextEdit="1"/>
              </p:cNvSpPr>
              <p:nvPr/>
            </p:nvSpPr>
            <p:spPr>
              <a:xfrm>
                <a:off x="4105813" y="4258777"/>
                <a:ext cx="1726740" cy="410369"/>
              </a:xfrm>
              <a:prstGeom prst="rect">
                <a:avLst/>
              </a:prstGeom>
              <a:blipFill>
                <a:blip r:embed="rId8"/>
                <a:stretch>
                  <a:fillRect b="-597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3A4C9D18-0C6F-41A5-96EB-2B9EA99A7608}"/>
                  </a:ext>
                </a:extLst>
              </p:cNvPr>
              <p:cNvSpPr txBox="1"/>
              <p:nvPr/>
            </p:nvSpPr>
            <p:spPr>
              <a:xfrm>
                <a:off x="3891455" y="5273358"/>
                <a:ext cx="8762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a:latin typeface="Cambria Math" panose="02040503050406030204" pitchFamily="18" charset="0"/>
                          <a:ea typeface="Cambria Math" panose="02040503050406030204" pitchFamily="18" charset="0"/>
                        </a:rPr>
                        <m:t>≥0</m:t>
                      </m:r>
                    </m:oMath>
                  </m:oMathPara>
                </a14:m>
                <a:endParaRPr lang="es-ES" sz="2400" dirty="0"/>
              </a:p>
            </p:txBody>
          </p:sp>
        </mc:Choice>
        <mc:Fallback xmlns="">
          <p:sp>
            <p:nvSpPr>
              <p:cNvPr id="62" name="CuadroTexto 61">
                <a:extLst>
                  <a:ext uri="{FF2B5EF4-FFF2-40B4-BE49-F238E27FC236}">
                    <a16:creationId xmlns:a16="http://schemas.microsoft.com/office/drawing/2014/main" id="{3A4C9D18-0C6F-41A5-96EB-2B9EA99A7608}"/>
                  </a:ext>
                </a:extLst>
              </p:cNvPr>
              <p:cNvSpPr txBox="1">
                <a:spLocks noRot="1" noChangeAspect="1" noMove="1" noResize="1" noEditPoints="1" noAdjustHandles="1" noChangeArrowheads="1" noChangeShapeType="1" noTextEdit="1"/>
              </p:cNvSpPr>
              <p:nvPr/>
            </p:nvSpPr>
            <p:spPr>
              <a:xfrm>
                <a:off x="3891455" y="5273358"/>
                <a:ext cx="876299" cy="461665"/>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DFF3BA51-DC8B-4C73-B35B-0A917F229DA4}"/>
                  </a:ext>
                </a:extLst>
              </p:cNvPr>
              <p:cNvSpPr txBox="1"/>
              <p:nvPr/>
            </p:nvSpPr>
            <p:spPr>
              <a:xfrm>
                <a:off x="3579523" y="5273358"/>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1</m:t>
                          </m:r>
                        </m:sub>
                      </m:sSub>
                    </m:oMath>
                  </m:oMathPara>
                </a14:m>
                <a:endParaRPr lang="es-ES" sz="2400" dirty="0"/>
              </a:p>
            </p:txBody>
          </p:sp>
        </mc:Choice>
        <mc:Fallback xmlns="">
          <p:sp>
            <p:nvSpPr>
              <p:cNvPr id="63" name="CuadroTexto 62">
                <a:extLst>
                  <a:ext uri="{FF2B5EF4-FFF2-40B4-BE49-F238E27FC236}">
                    <a16:creationId xmlns:a16="http://schemas.microsoft.com/office/drawing/2014/main" id="{DFF3BA51-DC8B-4C73-B35B-0A917F229DA4}"/>
                  </a:ext>
                </a:extLst>
              </p:cNvPr>
              <p:cNvSpPr txBox="1">
                <a:spLocks noRot="1" noChangeAspect="1" noMove="1" noResize="1" noEditPoints="1" noAdjustHandles="1" noChangeArrowheads="1" noChangeShapeType="1" noTextEdit="1"/>
              </p:cNvSpPr>
              <p:nvPr/>
            </p:nvSpPr>
            <p:spPr>
              <a:xfrm>
                <a:off x="3579523" y="5273358"/>
                <a:ext cx="499029" cy="410369"/>
              </a:xfrm>
              <a:prstGeom prst="rect">
                <a:avLst/>
              </a:prstGeom>
              <a:blipFill>
                <a:blip r:embed="rId10"/>
                <a:stretch>
                  <a:fillRect b="-746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13F5ECFC-86D9-4B4A-A37A-F9F678F99104}"/>
                  </a:ext>
                </a:extLst>
              </p:cNvPr>
              <p:cNvSpPr txBox="1"/>
              <p:nvPr/>
            </p:nvSpPr>
            <p:spPr>
              <a:xfrm>
                <a:off x="5321301" y="5257801"/>
                <a:ext cx="87629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400" i="1">
                          <a:latin typeface="Cambria Math" panose="02040503050406030204" pitchFamily="18" charset="0"/>
                          <a:ea typeface="Cambria Math" panose="02040503050406030204" pitchFamily="18" charset="0"/>
                        </a:rPr>
                        <m:t>≥0</m:t>
                      </m:r>
                    </m:oMath>
                  </m:oMathPara>
                </a14:m>
                <a:endParaRPr lang="es-ES" sz="2400" dirty="0"/>
              </a:p>
            </p:txBody>
          </p:sp>
        </mc:Choice>
        <mc:Fallback xmlns="">
          <p:sp>
            <p:nvSpPr>
              <p:cNvPr id="64" name="CuadroTexto 63">
                <a:extLst>
                  <a:ext uri="{FF2B5EF4-FFF2-40B4-BE49-F238E27FC236}">
                    <a16:creationId xmlns:a16="http://schemas.microsoft.com/office/drawing/2014/main" id="{13F5ECFC-86D9-4B4A-A37A-F9F678F99104}"/>
                  </a:ext>
                </a:extLst>
              </p:cNvPr>
              <p:cNvSpPr txBox="1">
                <a:spLocks noRot="1" noChangeAspect="1" noMove="1" noResize="1" noEditPoints="1" noAdjustHandles="1" noChangeArrowheads="1" noChangeShapeType="1" noTextEdit="1"/>
              </p:cNvSpPr>
              <p:nvPr/>
            </p:nvSpPr>
            <p:spPr>
              <a:xfrm>
                <a:off x="5321301" y="5257801"/>
                <a:ext cx="876299" cy="461665"/>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5B33D135-2746-4D9E-8288-091A4BDCA964}"/>
                  </a:ext>
                </a:extLst>
              </p:cNvPr>
              <p:cNvSpPr txBox="1"/>
              <p:nvPr/>
            </p:nvSpPr>
            <p:spPr>
              <a:xfrm>
                <a:off x="5014934" y="5265992"/>
                <a:ext cx="499029"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s-CO" sz="2400" i="1">
                              <a:latin typeface="Cambria Math" panose="02040503050406030204" pitchFamily="18" charset="0"/>
                            </a:rPr>
                            <m:t>𝑥</m:t>
                          </m:r>
                        </m:e>
                        <m:sub>
                          <m:r>
                            <a:rPr lang="es-CO" sz="2400" i="1">
                              <a:latin typeface="Cambria Math" panose="02040503050406030204" pitchFamily="18" charset="0"/>
                            </a:rPr>
                            <m:t>2</m:t>
                          </m:r>
                        </m:sub>
                      </m:sSub>
                    </m:oMath>
                  </m:oMathPara>
                </a14:m>
                <a:endParaRPr lang="es-ES" sz="2400" dirty="0"/>
              </a:p>
            </p:txBody>
          </p:sp>
        </mc:Choice>
        <mc:Fallback xmlns="">
          <p:sp>
            <p:nvSpPr>
              <p:cNvPr id="68" name="CuadroTexto 67">
                <a:extLst>
                  <a:ext uri="{FF2B5EF4-FFF2-40B4-BE49-F238E27FC236}">
                    <a16:creationId xmlns:a16="http://schemas.microsoft.com/office/drawing/2014/main" id="{5B33D135-2746-4D9E-8288-091A4BDCA964}"/>
                  </a:ext>
                </a:extLst>
              </p:cNvPr>
              <p:cNvSpPr txBox="1">
                <a:spLocks noRot="1" noChangeAspect="1" noMove="1" noResize="1" noEditPoints="1" noAdjustHandles="1" noChangeArrowheads="1" noChangeShapeType="1" noTextEdit="1"/>
              </p:cNvSpPr>
              <p:nvPr/>
            </p:nvSpPr>
            <p:spPr>
              <a:xfrm>
                <a:off x="5014934" y="5265992"/>
                <a:ext cx="499029" cy="410369"/>
              </a:xfrm>
              <a:prstGeom prst="rect">
                <a:avLst/>
              </a:prstGeom>
              <a:blipFill>
                <a:blip r:embed="rId12"/>
                <a:stretch>
                  <a:fillRect b="-7463"/>
                </a:stretch>
              </a:blipFill>
            </p:spPr>
            <p:txBody>
              <a:bodyPr/>
              <a:lstStyle/>
              <a:p>
                <a:r>
                  <a:rPr lang="es-CO">
                    <a:noFill/>
                  </a:rPr>
                  <a:t> </a:t>
                </a:r>
              </a:p>
            </p:txBody>
          </p:sp>
        </mc:Fallback>
      </mc:AlternateContent>
      <p:sp>
        <p:nvSpPr>
          <p:cNvPr id="67" name="CuadroTexto 66">
            <a:extLst>
              <a:ext uri="{FF2B5EF4-FFF2-40B4-BE49-F238E27FC236}">
                <a16:creationId xmlns:a16="http://schemas.microsoft.com/office/drawing/2014/main" id="{8D1A31CA-3446-4362-8245-1CD143813974}"/>
              </a:ext>
            </a:extLst>
          </p:cNvPr>
          <p:cNvSpPr txBox="1"/>
          <p:nvPr/>
        </p:nvSpPr>
        <p:spPr>
          <a:xfrm>
            <a:off x="277533" y="1805959"/>
            <a:ext cx="6096000" cy="461665"/>
          </a:xfrm>
          <a:prstGeom prst="rect">
            <a:avLst/>
          </a:prstGeom>
          <a:solidFill>
            <a:srgbClr val="FFFF00"/>
          </a:solidFill>
        </p:spPr>
        <p:txBody>
          <a:bodyPr wrap="square">
            <a:spAutoFit/>
          </a:bodyPr>
          <a:lstStyle/>
          <a:p>
            <a:r>
              <a:rPr lang="es-ES" sz="2400" dirty="0">
                <a:latin typeface="Ancizar Sans" panose="020B0602040300000003" pitchFamily="34" charset="0"/>
              </a:rPr>
              <a:t>El modelo de optimización resultante es: </a:t>
            </a:r>
            <a:endParaRPr lang="es-ES" sz="2400" dirty="0"/>
          </a:p>
        </p:txBody>
      </p:sp>
      <p:sp>
        <p:nvSpPr>
          <p:cNvPr id="70" name="CuadroTexto 69">
            <a:extLst>
              <a:ext uri="{FF2B5EF4-FFF2-40B4-BE49-F238E27FC236}">
                <a16:creationId xmlns:a16="http://schemas.microsoft.com/office/drawing/2014/main" id="{2EFC3F8A-1B3B-42F1-88AF-CA796D261FEA}"/>
              </a:ext>
            </a:extLst>
          </p:cNvPr>
          <p:cNvSpPr txBox="1"/>
          <p:nvPr/>
        </p:nvSpPr>
        <p:spPr>
          <a:xfrm>
            <a:off x="3315501" y="3269904"/>
            <a:ext cx="6096000" cy="461665"/>
          </a:xfrm>
          <a:prstGeom prst="rect">
            <a:avLst/>
          </a:prstGeom>
          <a:solidFill>
            <a:schemeClr val="accent4">
              <a:lumMod val="60000"/>
              <a:lumOff val="40000"/>
            </a:schemeClr>
          </a:solidFill>
        </p:spPr>
        <p:txBody>
          <a:bodyPr wrap="square">
            <a:spAutoFit/>
          </a:bodyPr>
          <a:lstStyle/>
          <a:p>
            <a:r>
              <a:rPr lang="es-ES" sz="2400" dirty="0">
                <a:latin typeface="Ancizar Sans" panose="020B0602040300000003" pitchFamily="34" charset="0"/>
              </a:rPr>
              <a:t>Restricciones: </a:t>
            </a:r>
            <a:endParaRPr lang="es-ES" sz="2400" dirty="0"/>
          </a:p>
        </p:txBody>
      </p:sp>
      <p:sp>
        <p:nvSpPr>
          <p:cNvPr id="19" name="CuadroTexto 18">
            <a:extLst>
              <a:ext uri="{FF2B5EF4-FFF2-40B4-BE49-F238E27FC236}">
                <a16:creationId xmlns:a16="http://schemas.microsoft.com/office/drawing/2014/main" id="{C0CC36B5-A5AF-6149-999E-0308B57691C1}"/>
              </a:ext>
            </a:extLst>
          </p:cNvPr>
          <p:cNvSpPr txBox="1"/>
          <p:nvPr/>
        </p:nvSpPr>
        <p:spPr>
          <a:xfrm>
            <a:off x="3251200" y="2819401"/>
            <a:ext cx="1124560" cy="410369"/>
          </a:xfrm>
          <a:prstGeom prst="rect">
            <a:avLst/>
          </a:prstGeom>
          <a:solidFill>
            <a:srgbClr val="FFC000"/>
          </a:solidFill>
        </p:spPr>
        <p:txBody>
          <a:bodyPr wrap="square" anchor="ctr">
            <a:noAutofit/>
          </a:bodyPr>
          <a:lstStyle/>
          <a:p>
            <a:r>
              <a:rPr lang="es-ES" sz="1867" dirty="0"/>
              <a:t>F.O.</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2165ED7F-3818-F340-AE05-02E1B6BB3930}"/>
                  </a:ext>
                </a:extLst>
              </p:cNvPr>
              <p:cNvSpPr txBox="1"/>
              <p:nvPr/>
            </p:nvSpPr>
            <p:spPr>
              <a:xfrm>
                <a:off x="5753099" y="3835401"/>
                <a:ext cx="1422400" cy="359009"/>
              </a:xfrm>
              <a:prstGeom prst="rect">
                <a:avLst/>
              </a:prstGeom>
              <a:noFill/>
            </p:spPr>
            <p:txBody>
              <a:bodyPr wrap="square">
                <a:spAutoFit/>
              </a:bodyPr>
              <a:lstStyle/>
              <a:p>
                <a:r>
                  <a:rPr lang="es-ES" sz="1733" dirty="0">
                    <a:sym typeface="Symbol" pitchFamily="2" charset="2"/>
                  </a:rPr>
                  <a:t></a:t>
                </a:r>
                <a:r>
                  <a:rPr lang="es-CO" sz="1733" dirty="0"/>
                  <a:t> </a:t>
                </a:r>
                <a14:m>
                  <m:oMath xmlns:m="http://schemas.openxmlformats.org/officeDocument/2006/math">
                    <m:r>
                      <a:rPr lang="es-ES" sz="1733">
                        <a:latin typeface="Cambria Math" panose="02040503050406030204" pitchFamily="18" charset="0"/>
                      </a:rPr>
                      <m:t> </m:t>
                    </m:r>
                    <m:r>
                      <a:rPr lang="es-ES" sz="1733" b="1" i="1">
                        <a:latin typeface="Cambria Math" panose="02040503050406030204" pitchFamily="18" charset="0"/>
                      </a:rPr>
                      <m:t> </m:t>
                    </m:r>
                    <m:r>
                      <a:rPr lang="es-CO" sz="1733" b="1" i="1">
                        <a:latin typeface="Cambria Math" panose="02040503050406030204" pitchFamily="18" charset="0"/>
                      </a:rPr>
                      <m:t>𝟏𝟎𝟎</m:t>
                    </m:r>
                  </m:oMath>
                </a14:m>
                <a:endParaRPr lang="es-ES" sz="1733" dirty="0"/>
              </a:p>
            </p:txBody>
          </p:sp>
        </mc:Choice>
        <mc:Fallback xmlns="">
          <p:sp>
            <p:nvSpPr>
              <p:cNvPr id="20" name="CuadroTexto 19">
                <a:extLst>
                  <a:ext uri="{FF2B5EF4-FFF2-40B4-BE49-F238E27FC236}">
                    <a16:creationId xmlns:a16="http://schemas.microsoft.com/office/drawing/2014/main" id="{2165ED7F-3818-F340-AE05-02E1B6BB3930}"/>
                  </a:ext>
                </a:extLst>
              </p:cNvPr>
              <p:cNvSpPr txBox="1">
                <a:spLocks noRot="1" noChangeAspect="1" noMove="1" noResize="1" noEditPoints="1" noAdjustHandles="1" noChangeArrowheads="1" noChangeShapeType="1" noTextEdit="1"/>
              </p:cNvSpPr>
              <p:nvPr/>
            </p:nvSpPr>
            <p:spPr>
              <a:xfrm>
                <a:off x="5753099" y="3835401"/>
                <a:ext cx="1422400" cy="359009"/>
              </a:xfrm>
              <a:prstGeom prst="rect">
                <a:avLst/>
              </a:prstGeom>
              <a:blipFill>
                <a:blip r:embed="rId13"/>
                <a:stretch>
                  <a:fillRect l="-3004" t="-8475" b="-2203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0773D7C5-A58A-3546-9332-41143F8CC65D}"/>
                  </a:ext>
                </a:extLst>
              </p:cNvPr>
              <p:cNvSpPr txBox="1"/>
              <p:nvPr/>
            </p:nvSpPr>
            <p:spPr>
              <a:xfrm>
                <a:off x="5384800" y="4221282"/>
                <a:ext cx="1282699"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    </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𝟖</m:t>
                      </m:r>
                      <m:r>
                        <a:rPr lang="es-ES" sz="1733" b="1" i="1">
                          <a:latin typeface="Cambria Math" panose="02040503050406030204" pitchFamily="18" charset="0"/>
                          <a:ea typeface="Cambria Math" panose="02040503050406030204" pitchFamily="18" charset="0"/>
                        </a:rPr>
                        <m:t>𝟎</m:t>
                      </m:r>
                    </m:oMath>
                  </m:oMathPara>
                </a14:m>
                <a:endParaRPr lang="es-ES" sz="1733" dirty="0"/>
              </a:p>
            </p:txBody>
          </p:sp>
        </mc:Choice>
        <mc:Fallback xmlns="">
          <p:sp>
            <p:nvSpPr>
              <p:cNvPr id="21" name="CuadroTexto 20">
                <a:extLst>
                  <a:ext uri="{FF2B5EF4-FFF2-40B4-BE49-F238E27FC236}">
                    <a16:creationId xmlns:a16="http://schemas.microsoft.com/office/drawing/2014/main" id="{0773D7C5-A58A-3546-9332-41143F8CC65D}"/>
                  </a:ext>
                </a:extLst>
              </p:cNvPr>
              <p:cNvSpPr txBox="1">
                <a:spLocks noRot="1" noChangeAspect="1" noMove="1" noResize="1" noEditPoints="1" noAdjustHandles="1" noChangeArrowheads="1" noChangeShapeType="1" noTextEdit="1"/>
              </p:cNvSpPr>
              <p:nvPr/>
            </p:nvSpPr>
            <p:spPr>
              <a:xfrm>
                <a:off x="5384800" y="4221282"/>
                <a:ext cx="1282699" cy="372731"/>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57B8C9D9-516C-894F-8AE5-F9D7216511B8}"/>
                  </a:ext>
                </a:extLst>
              </p:cNvPr>
              <p:cNvSpPr txBox="1"/>
              <p:nvPr/>
            </p:nvSpPr>
            <p:spPr>
              <a:xfrm>
                <a:off x="5486401" y="4749801"/>
                <a:ext cx="1206276" cy="3727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s-ES" sz="1867" dirty="0">
                          <a:sym typeface="Symbol" pitchFamily="2" charset="2"/>
                        </a:rPr>
                        <m:t></m:t>
                      </m:r>
                      <m:r>
                        <a:rPr lang="es-ES" sz="1867" b="1" i="1" dirty="0">
                          <a:latin typeface="Cambria Math" panose="02040503050406030204" pitchFamily="18" charset="0"/>
                          <a:sym typeface="Symbol" pitchFamily="2" charset="2"/>
                        </a:rPr>
                        <m:t>     </m:t>
                      </m:r>
                      <m:r>
                        <a:rPr lang="es-CO" sz="1733" b="1" i="1">
                          <a:latin typeface="Cambria Math" panose="02040503050406030204" pitchFamily="18" charset="0"/>
                          <a:ea typeface="Cambria Math" panose="02040503050406030204" pitchFamily="18" charset="0"/>
                        </a:rPr>
                        <m:t>𝟒𝟎</m:t>
                      </m:r>
                    </m:oMath>
                  </m:oMathPara>
                </a14:m>
                <a:endParaRPr lang="es-ES" sz="1733" dirty="0"/>
              </a:p>
            </p:txBody>
          </p:sp>
        </mc:Choice>
        <mc:Fallback xmlns="">
          <p:sp>
            <p:nvSpPr>
              <p:cNvPr id="22" name="CuadroTexto 21">
                <a:extLst>
                  <a:ext uri="{FF2B5EF4-FFF2-40B4-BE49-F238E27FC236}">
                    <a16:creationId xmlns:a16="http://schemas.microsoft.com/office/drawing/2014/main" id="{57B8C9D9-516C-894F-8AE5-F9D7216511B8}"/>
                  </a:ext>
                </a:extLst>
              </p:cNvPr>
              <p:cNvSpPr txBox="1">
                <a:spLocks noRot="1" noChangeAspect="1" noMove="1" noResize="1" noEditPoints="1" noAdjustHandles="1" noChangeArrowheads="1" noChangeShapeType="1" noTextEdit="1"/>
              </p:cNvSpPr>
              <p:nvPr/>
            </p:nvSpPr>
            <p:spPr>
              <a:xfrm>
                <a:off x="5486401" y="4749801"/>
                <a:ext cx="1206276" cy="372731"/>
              </a:xfrm>
              <a:prstGeom prst="rect">
                <a:avLst/>
              </a:prstGeom>
              <a:blipFill>
                <a:blip r:embed="rId15"/>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11668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2"/>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entury Gothic"/>
              <a:buNone/>
            </a:pPr>
            <a:r>
              <a:rPr lang="es-MX"/>
              <a:t>PROGRAMACIÓN LINEAL</a:t>
            </a:r>
            <a:endParaRPr/>
          </a:p>
        </p:txBody>
      </p:sp>
      <p:sp>
        <p:nvSpPr>
          <p:cNvPr id="266" name="Google Shape;266;p12"/>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s-MX"/>
              <a:t>Formulación de modelos relevantes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272" name="Google Shape;272;p13"/>
          <p:cNvSpPr txBox="1">
            <a:spLocks noGrp="1"/>
          </p:cNvSpPr>
          <p:nvPr>
            <p:ph idx="1"/>
          </p:nvPr>
        </p:nvSpPr>
        <p:spPr>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200"/>
              <a:buChar char="•"/>
            </a:pPr>
            <a:r>
              <a:rPr lang="es-MX"/>
              <a:t>La compañía SIGMA fabrica pupitres, sillas y mesas, para los cuales ha establecido que rinden una contribución a las utilidades de $ 5.000, $6.000 y $3.000 por unidad respectivamente. Para la producción de dichos artículos la compañía cuenta con una disponibilidad semanal de 150 metros de madera, 120 metros de tubo y 200 horas-hombre de trabajo. Plantee el modelo matemático de programación lineal que se genera si sabe que para producir un pupitre se requiere de 5 metros de madera, 3 metros de tubo y 4 horas hombre de trabajo; para producir una silla se requieren 3 metros de madera, metros de tubo y 5 horas-hombre de trabajo; mientras que, para producir una mesa se requieren 2 metros de madera, 3 metros de tubo y 1 hora-hombre de trabajo.</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pic>
        <p:nvPicPr>
          <p:cNvPr id="278" name="Google Shape;278;p14"/>
          <p:cNvPicPr preferRelativeResize="0">
            <a:picLocks noGrp="1"/>
          </p:cNvPicPr>
          <p:nvPr>
            <p:ph idx="1"/>
          </p:nvPr>
        </p:nvPicPr>
        <p:blipFill rotWithShape="1">
          <a:blip r:embed="rId3">
            <a:alphaModFix/>
          </a:blip>
          <a:srcRect t="26258"/>
          <a:stretch/>
        </p:blipFill>
        <p:spPr>
          <a:xfrm>
            <a:off x="982637" y="2823411"/>
            <a:ext cx="10084195" cy="254575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284" name="Google Shape;284;p15"/>
          <p:cNvSpPr txBox="1">
            <a:spLocks noGrp="1"/>
          </p:cNvSpPr>
          <p:nvPr>
            <p:ph idx="1"/>
          </p:nvPr>
        </p:nvSpPr>
        <p:spPr>
          <a:xfrm>
            <a:off x="685800" y="1748589"/>
            <a:ext cx="10820400" cy="478054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lvl="0" indent="-228600" algn="l" rtl="0">
              <a:lnSpc>
                <a:spcPct val="90000"/>
              </a:lnSpc>
              <a:spcBef>
                <a:spcPts val="1000"/>
              </a:spcBef>
              <a:spcAft>
                <a:spcPts val="0"/>
              </a:spcAft>
              <a:buClr>
                <a:schemeClr val="dk1"/>
              </a:buClr>
              <a:buSzPts val="2200"/>
              <a:buChar char="•"/>
            </a:pPr>
            <a:r>
              <a:rPr lang="es-MX"/>
              <a:t>X1 =cantidad de pupitres a producir por semana</a:t>
            </a:r>
            <a:endParaRPr/>
          </a:p>
          <a:p>
            <a:pPr marL="228600" lvl="0" indent="-228600" algn="l" rtl="0">
              <a:lnSpc>
                <a:spcPct val="90000"/>
              </a:lnSpc>
              <a:spcBef>
                <a:spcPts val="1000"/>
              </a:spcBef>
              <a:spcAft>
                <a:spcPts val="0"/>
              </a:spcAft>
              <a:buClr>
                <a:schemeClr val="dk1"/>
              </a:buClr>
              <a:buSzPts val="2200"/>
              <a:buChar char="•"/>
            </a:pPr>
            <a:r>
              <a:rPr lang="es-MX"/>
              <a:t>X2 =cantidad de sillas a producir por semana</a:t>
            </a:r>
            <a:endParaRPr/>
          </a:p>
          <a:p>
            <a:pPr marL="228600" lvl="0" indent="-228600" algn="l" rtl="0">
              <a:lnSpc>
                <a:spcPct val="90000"/>
              </a:lnSpc>
              <a:spcBef>
                <a:spcPts val="1000"/>
              </a:spcBef>
              <a:spcAft>
                <a:spcPts val="0"/>
              </a:spcAft>
              <a:buClr>
                <a:schemeClr val="dk1"/>
              </a:buClr>
              <a:buSzPts val="2200"/>
              <a:buChar char="•"/>
            </a:pPr>
            <a:r>
              <a:rPr lang="es-MX"/>
              <a:t>X3 =cantidad de mesas a producir por semana</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lvl="0" indent="-228600" algn="l" rtl="0">
              <a:lnSpc>
                <a:spcPct val="90000"/>
              </a:lnSpc>
              <a:spcBef>
                <a:spcPts val="1000"/>
              </a:spcBef>
              <a:spcAft>
                <a:spcPts val="0"/>
              </a:spcAft>
              <a:buClr>
                <a:schemeClr val="dk1"/>
              </a:buClr>
              <a:buSzPts val="2200"/>
              <a:buChar char="•"/>
            </a:pPr>
            <a:r>
              <a:rPr lang="es-MX"/>
              <a:t>Máx. Z = 5.000 X1 + 6.000 X2 + 3.000 X3</a:t>
            </a:r>
            <a:endParaRPr/>
          </a:p>
          <a:p>
            <a:pPr marL="228600" lvl="0" indent="-228600" algn="l" rtl="0">
              <a:lnSpc>
                <a:spcPct val="90000"/>
              </a:lnSpc>
              <a:spcBef>
                <a:spcPts val="1000"/>
              </a:spcBef>
              <a:spcAft>
                <a:spcPts val="0"/>
              </a:spcAft>
              <a:buClr>
                <a:schemeClr val="dk1"/>
              </a:buClr>
              <a:buSzPts val="2200"/>
              <a:buChar char="•"/>
            </a:pPr>
            <a:r>
              <a:rPr lang="es-MX"/>
              <a:t>Restricciones del modelo</a:t>
            </a:r>
            <a:endParaRPr/>
          </a:p>
          <a:p>
            <a:pPr marL="228600" lvl="0" indent="-228600" algn="l" rtl="0">
              <a:lnSpc>
                <a:spcPct val="90000"/>
              </a:lnSpc>
              <a:spcBef>
                <a:spcPts val="1000"/>
              </a:spcBef>
              <a:spcAft>
                <a:spcPts val="0"/>
              </a:spcAft>
              <a:buClr>
                <a:schemeClr val="dk1"/>
              </a:buClr>
              <a:buSzPts val="2200"/>
              <a:buChar char="•"/>
            </a:pPr>
            <a:r>
              <a:rPr lang="es-MX"/>
              <a:t>5X1 + 3 X2 + 2X3 ≤ 150 metros de madera.</a:t>
            </a:r>
            <a:endParaRPr/>
          </a:p>
          <a:p>
            <a:pPr marL="228600" lvl="0" indent="-228600" algn="l" rtl="0">
              <a:lnSpc>
                <a:spcPct val="90000"/>
              </a:lnSpc>
              <a:spcBef>
                <a:spcPts val="1000"/>
              </a:spcBef>
              <a:spcAft>
                <a:spcPts val="0"/>
              </a:spcAft>
              <a:buClr>
                <a:schemeClr val="dk1"/>
              </a:buClr>
              <a:buSzPts val="2200"/>
              <a:buChar char="•"/>
            </a:pPr>
            <a:r>
              <a:rPr lang="es-MX"/>
              <a:t>3X1 + 4 X2 + 3 X3 ≤ 120 metros de tubo.</a:t>
            </a:r>
            <a:endParaRPr/>
          </a:p>
          <a:p>
            <a:pPr marL="228600" lvl="0" indent="-228600" algn="l" rtl="0">
              <a:lnSpc>
                <a:spcPct val="90000"/>
              </a:lnSpc>
              <a:spcBef>
                <a:spcPts val="1000"/>
              </a:spcBef>
              <a:spcAft>
                <a:spcPts val="0"/>
              </a:spcAft>
              <a:buClr>
                <a:schemeClr val="dk1"/>
              </a:buClr>
              <a:buSzPts val="2200"/>
              <a:buChar char="•"/>
            </a:pPr>
            <a:r>
              <a:rPr lang="es-MX"/>
              <a:t>4 X1 + 5 X2 + X3 ≤ 200 horas-hombre.</a:t>
            </a:r>
            <a:endParaRPr/>
          </a:p>
          <a:p>
            <a:pPr marL="228600" lvl="0" indent="-228600" algn="l" rtl="0">
              <a:lnSpc>
                <a:spcPct val="90000"/>
              </a:lnSpc>
              <a:spcBef>
                <a:spcPts val="1000"/>
              </a:spcBef>
              <a:spcAft>
                <a:spcPts val="0"/>
              </a:spcAft>
              <a:buClr>
                <a:schemeClr val="dk1"/>
              </a:buClr>
              <a:buSzPts val="2200"/>
              <a:buChar char="•"/>
            </a:pPr>
            <a:r>
              <a:rPr lang="es-MX"/>
              <a:t>X1, X2, X3 ≥0</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290" name="Google Shape;290;p16"/>
          <p:cNvSpPr txBox="1">
            <a:spLocks noGrp="1"/>
          </p:cNvSpPr>
          <p:nvPr>
            <p:ph idx="1"/>
          </p:nvPr>
        </p:nvSpPr>
        <p:spPr>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s-MX"/>
              <a:t>La compañía BETA ha sacado del mercado un producto que ya no le era rentable, lo cual genera que haya una capacidad disponible semanal que no se esta utilizando en sus 3 departamentos así: 200 horas en corte, 240 horas en soldadura y 150 horas en empaque.</a:t>
            </a:r>
            <a:endParaRPr/>
          </a:p>
          <a:p>
            <a:pPr marL="0" lvl="0" indent="0" algn="l" rtl="0">
              <a:lnSpc>
                <a:spcPct val="90000"/>
              </a:lnSpc>
              <a:spcBef>
                <a:spcPts val="1000"/>
              </a:spcBef>
              <a:spcAft>
                <a:spcPts val="0"/>
              </a:spcAft>
              <a:buClr>
                <a:schemeClr val="dk1"/>
              </a:buClr>
              <a:buSzPct val="100000"/>
              <a:buNone/>
            </a:pPr>
            <a:r>
              <a:rPr lang="es-MX"/>
              <a:t>El departamento de producción propone que dicha capacidad sea utilizada en la producción de puertas, ventanas y claraboyas en la forma más eficiente posible, para dichos artículos se ha establecido un posible precio de venta de $5.000, $3.000 y $4.000 por unidad respectivamente. Además se ha determinado que para producir una puerta se requiere de 2 horas en corte, 3 horas en soldadura y 5 horas en empaque. Para producir una ventana se requiere 5 horas en corte, 4 horas en soldadura y 1 hora en empaque; mientras que para producir una claraboya se requiere 4 horas en corte, 2 horas en soldadura y 3 horas en empaque. </a:t>
            </a:r>
            <a:endParaRPr/>
          </a:p>
          <a:p>
            <a:pPr marL="0" lvl="0" indent="0" algn="l" rtl="0">
              <a:lnSpc>
                <a:spcPct val="90000"/>
              </a:lnSpc>
              <a:spcBef>
                <a:spcPts val="1000"/>
              </a:spcBef>
              <a:spcAft>
                <a:spcPts val="0"/>
              </a:spcAft>
              <a:buClr>
                <a:schemeClr val="dk1"/>
              </a:buClr>
              <a:buSzPct val="100000"/>
              <a:buNone/>
            </a:pPr>
            <a:r>
              <a:rPr lang="es-MX"/>
              <a:t>Plantee el modelo de programación lineal que se genera si se sabe que el departamento de mercadeo informo que mínimo se venderán 20 ventanas y como máximo 10 claraboyas.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296" name="Google Shape;296;p17"/>
          <p:cNvSpPr txBox="1"/>
          <p:nvPr/>
        </p:nvSpPr>
        <p:spPr>
          <a:xfrm>
            <a:off x="1053902" y="2057401"/>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1" i="0" u="none" strike="noStrike" cap="none">
                <a:solidFill>
                  <a:schemeClr val="dk1"/>
                </a:solidFill>
                <a:latin typeface="Quattrocento Sans"/>
                <a:ea typeface="Quattrocento Sans"/>
                <a:cs typeface="Quattrocento Sans"/>
                <a:sym typeface="Quattrocento Sans"/>
              </a:rPr>
              <a:t>Análisis de información</a:t>
            </a:r>
            <a:endParaRPr sz="1800">
              <a:solidFill>
                <a:schemeClr val="dk1"/>
              </a:solidFill>
              <a:latin typeface="Century Gothic"/>
              <a:ea typeface="Century Gothic"/>
              <a:cs typeface="Century Gothic"/>
              <a:sym typeface="Century Gothic"/>
            </a:endParaRPr>
          </a:p>
        </p:txBody>
      </p:sp>
      <p:pic>
        <p:nvPicPr>
          <p:cNvPr id="297" name="Google Shape;297;p17"/>
          <p:cNvPicPr preferRelativeResize="0"/>
          <p:nvPr/>
        </p:nvPicPr>
        <p:blipFill rotWithShape="1">
          <a:blip r:embed="rId3">
            <a:alphaModFix/>
          </a:blip>
          <a:srcRect/>
          <a:stretch/>
        </p:blipFill>
        <p:spPr>
          <a:xfrm>
            <a:off x="998261" y="2800230"/>
            <a:ext cx="10195477" cy="27975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1">
            <a:extLst>
              <a:ext uri="{FF2B5EF4-FFF2-40B4-BE49-F238E27FC236}">
                <a16:creationId xmlns:a16="http://schemas.microsoft.com/office/drawing/2014/main" id="{482E29E6-9E81-41BA-8D8B-AF6934D0F56B}"/>
              </a:ext>
            </a:extLst>
          </p:cNvPr>
          <p:cNvSpPr/>
          <p:nvPr/>
        </p:nvSpPr>
        <p:spPr bwMode="auto">
          <a:xfrm>
            <a:off x="914400" y="2717800"/>
            <a:ext cx="2112000" cy="1728000"/>
          </a:xfrm>
          <a:prstGeom prst="rect">
            <a:avLst/>
          </a:prstGeom>
          <a:solidFill>
            <a:schemeClr val="accent6"/>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5" name="Isosceles Triangle 61">
            <a:extLst>
              <a:ext uri="{FF2B5EF4-FFF2-40B4-BE49-F238E27FC236}">
                <a16:creationId xmlns:a16="http://schemas.microsoft.com/office/drawing/2014/main" id="{A606B2F0-9D9C-4A84-91DA-F5AF7CFD22C2}"/>
              </a:ext>
            </a:extLst>
          </p:cNvPr>
          <p:cNvSpPr/>
          <p:nvPr/>
        </p:nvSpPr>
        <p:spPr bwMode="auto">
          <a:xfrm rot="5400000">
            <a:off x="854411" y="3465385"/>
            <a:ext cx="352813" cy="232833"/>
          </a:xfrm>
          <a:prstGeom prst="triangle">
            <a:avLst/>
          </a:prstGeom>
          <a:solidFill>
            <a:schemeClr val="bg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8" name="TextBox 85">
            <a:extLst>
              <a:ext uri="{FF2B5EF4-FFF2-40B4-BE49-F238E27FC236}">
                <a16:creationId xmlns:a16="http://schemas.microsoft.com/office/drawing/2014/main" id="{E9975D09-C099-4C75-A569-696B189B2127}"/>
              </a:ext>
            </a:extLst>
          </p:cNvPr>
          <p:cNvSpPr txBox="1"/>
          <p:nvPr/>
        </p:nvSpPr>
        <p:spPr>
          <a:xfrm>
            <a:off x="914400" y="2981294"/>
            <a:ext cx="2112000" cy="812530"/>
          </a:xfrm>
          <a:prstGeom prst="rect">
            <a:avLst/>
          </a:prstGeom>
          <a:noFill/>
        </p:spPr>
        <p:txBody>
          <a:bodyPr wrap="square" lIns="0" tIns="0" rIns="0" bIns="0" rtlCol="0" anchor="t">
            <a:spAutoFit/>
          </a:bodyPr>
          <a:lstStyle/>
          <a:p>
            <a:pPr lvl="0" algn="ctr">
              <a:spcBef>
                <a:spcPct val="20000"/>
              </a:spcBef>
              <a:defRPr/>
            </a:pPr>
            <a:r>
              <a:rPr lang="es-CO" sz="2400" b="1" dirty="0">
                <a:solidFill>
                  <a:schemeClr val="bg1"/>
                </a:solidFill>
                <a:latin typeface="Ancizar Sans" panose="020B0602040300000003" pitchFamily="34" charset="0"/>
              </a:rPr>
              <a:t>I.O. </a:t>
            </a:r>
          </a:p>
          <a:p>
            <a:pPr lvl="0" algn="ctr">
              <a:spcBef>
                <a:spcPct val="20000"/>
              </a:spcBef>
              <a:defRPr/>
            </a:pPr>
            <a:r>
              <a:rPr lang="es-CO" sz="2400" b="1" dirty="0">
                <a:solidFill>
                  <a:schemeClr val="bg1"/>
                </a:solidFill>
                <a:latin typeface="Ancizar Sans" panose="020B0602040300000003" pitchFamily="34" charset="0"/>
              </a:rPr>
              <a:t>TRATA DE: </a:t>
            </a:r>
          </a:p>
        </p:txBody>
      </p:sp>
      <p:sp>
        <p:nvSpPr>
          <p:cNvPr id="12" name="CuadroTexto 11">
            <a:extLst>
              <a:ext uri="{FF2B5EF4-FFF2-40B4-BE49-F238E27FC236}">
                <a16:creationId xmlns:a16="http://schemas.microsoft.com/office/drawing/2014/main" id="{9E2E786F-F98D-4F2D-AF99-192315707232}"/>
              </a:ext>
            </a:extLst>
          </p:cNvPr>
          <p:cNvSpPr txBox="1"/>
          <p:nvPr/>
        </p:nvSpPr>
        <p:spPr>
          <a:xfrm>
            <a:off x="3253854" y="2611961"/>
            <a:ext cx="7379404" cy="666786"/>
          </a:xfrm>
          <a:prstGeom prst="rect">
            <a:avLst/>
          </a:prstGeom>
          <a:noFill/>
        </p:spPr>
        <p:txBody>
          <a:bodyPr wrap="square">
            <a:spAutoFit/>
          </a:bodyPr>
          <a:lstStyle/>
          <a:p>
            <a:pPr marL="380990" indent="-380990">
              <a:buFont typeface="Arial" panose="020B0604020202020204" pitchFamily="34" charset="0"/>
              <a:buChar char="•"/>
            </a:pPr>
            <a:r>
              <a:rPr lang="es-ES" sz="3733" b="1" dirty="0">
                <a:solidFill>
                  <a:schemeClr val="accent6">
                    <a:lumMod val="50000"/>
                  </a:schemeClr>
                </a:solidFill>
                <a:latin typeface="Ancizar Sans" panose="020B0602040300000003" pitchFamily="34" charset="0"/>
              </a:rPr>
              <a:t>Modelos matemáticos </a:t>
            </a:r>
          </a:p>
        </p:txBody>
      </p:sp>
      <p:sp>
        <p:nvSpPr>
          <p:cNvPr id="2" name="CuadroTexto 1">
            <a:extLst>
              <a:ext uri="{FF2B5EF4-FFF2-40B4-BE49-F238E27FC236}">
                <a16:creationId xmlns:a16="http://schemas.microsoft.com/office/drawing/2014/main" id="{345B0FF5-A2FD-D0EA-FE59-5AA36200C74A}"/>
              </a:ext>
            </a:extLst>
          </p:cNvPr>
          <p:cNvSpPr txBox="1"/>
          <p:nvPr/>
        </p:nvSpPr>
        <p:spPr>
          <a:xfrm>
            <a:off x="3288597" y="3327400"/>
            <a:ext cx="7379404" cy="666786"/>
          </a:xfrm>
          <a:prstGeom prst="rect">
            <a:avLst/>
          </a:prstGeom>
          <a:noFill/>
        </p:spPr>
        <p:txBody>
          <a:bodyPr wrap="square">
            <a:spAutoFit/>
          </a:bodyPr>
          <a:lstStyle/>
          <a:p>
            <a:pPr marL="380990" indent="-380990">
              <a:buFont typeface="Arial" panose="020B0604020202020204" pitchFamily="34" charset="0"/>
              <a:buChar char="•"/>
            </a:pPr>
            <a:r>
              <a:rPr lang="es-ES" sz="3733" dirty="0">
                <a:latin typeface="Ancizar Sans" panose="020B0602040300000003" pitchFamily="34" charset="0"/>
              </a:rPr>
              <a:t>Soluciones Factibles </a:t>
            </a:r>
          </a:p>
        </p:txBody>
      </p:sp>
      <p:sp>
        <p:nvSpPr>
          <p:cNvPr id="3" name="CuadroTexto 2">
            <a:extLst>
              <a:ext uri="{FF2B5EF4-FFF2-40B4-BE49-F238E27FC236}">
                <a16:creationId xmlns:a16="http://schemas.microsoft.com/office/drawing/2014/main" id="{B4799CBE-BE56-1688-AB2B-2EC6293A4A81}"/>
              </a:ext>
            </a:extLst>
          </p:cNvPr>
          <p:cNvSpPr txBox="1"/>
          <p:nvPr/>
        </p:nvSpPr>
        <p:spPr>
          <a:xfrm>
            <a:off x="3491797" y="4038600"/>
            <a:ext cx="7379404" cy="666786"/>
          </a:xfrm>
          <a:prstGeom prst="rect">
            <a:avLst/>
          </a:prstGeom>
          <a:noFill/>
        </p:spPr>
        <p:txBody>
          <a:bodyPr wrap="square">
            <a:spAutoFit/>
          </a:bodyPr>
          <a:lstStyle/>
          <a:p>
            <a:pPr marL="380990" indent="-380990">
              <a:buFont typeface="Arial" panose="020B0604020202020204" pitchFamily="34" charset="0"/>
              <a:buChar char="•"/>
            </a:pPr>
            <a:r>
              <a:rPr lang="es-ES" sz="3733" dirty="0">
                <a:latin typeface="Ancizar Sans" panose="020B0602040300000003" pitchFamily="34" charset="0"/>
              </a:rPr>
              <a:t>Optimización</a:t>
            </a:r>
          </a:p>
        </p:txBody>
      </p:sp>
    </p:spTree>
    <p:extLst>
      <p:ext uri="{BB962C8B-B14F-4D97-AF65-F5344CB8AC3E}">
        <p14:creationId xmlns:p14="http://schemas.microsoft.com/office/powerpoint/2010/main" val="50246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2" grpId="0"/>
      <p:bldP spid="2"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03" name="Google Shape;303;p18"/>
          <p:cNvSpPr txBox="1">
            <a:spLocks noGrp="1"/>
          </p:cNvSpPr>
          <p:nvPr>
            <p:ph idx="1"/>
          </p:nvPr>
        </p:nvSpPr>
        <p:spPr>
          <a:xfrm>
            <a:off x="685800" y="1748589"/>
            <a:ext cx="10820400" cy="4780547"/>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lvl="0" indent="-228600" algn="l" rtl="0">
              <a:lnSpc>
                <a:spcPct val="90000"/>
              </a:lnSpc>
              <a:spcBef>
                <a:spcPts val="1000"/>
              </a:spcBef>
              <a:spcAft>
                <a:spcPts val="0"/>
              </a:spcAft>
              <a:buClr>
                <a:schemeClr val="dk1"/>
              </a:buClr>
              <a:buSzPts val="2200"/>
              <a:buChar char="•"/>
            </a:pPr>
            <a:r>
              <a:rPr lang="es-MX"/>
              <a:t>X1 =cantidad de puertas a producir por semana.</a:t>
            </a:r>
            <a:endParaRPr/>
          </a:p>
          <a:p>
            <a:pPr marL="228600" lvl="0" indent="-228600" algn="l" rtl="0">
              <a:lnSpc>
                <a:spcPct val="90000"/>
              </a:lnSpc>
              <a:spcBef>
                <a:spcPts val="1000"/>
              </a:spcBef>
              <a:spcAft>
                <a:spcPts val="0"/>
              </a:spcAft>
              <a:buClr>
                <a:schemeClr val="dk1"/>
              </a:buClr>
              <a:buSzPts val="2200"/>
              <a:buChar char="•"/>
            </a:pPr>
            <a:r>
              <a:rPr lang="es-MX"/>
              <a:t>X2 =cantidad de ventanas a producir por semana.</a:t>
            </a:r>
            <a:endParaRPr/>
          </a:p>
          <a:p>
            <a:pPr marL="228600" lvl="0" indent="-228600" algn="l" rtl="0">
              <a:lnSpc>
                <a:spcPct val="90000"/>
              </a:lnSpc>
              <a:spcBef>
                <a:spcPts val="1000"/>
              </a:spcBef>
              <a:spcAft>
                <a:spcPts val="0"/>
              </a:spcAft>
              <a:buClr>
                <a:schemeClr val="dk1"/>
              </a:buClr>
              <a:buSzPts val="2200"/>
              <a:buChar char="•"/>
            </a:pPr>
            <a:r>
              <a:rPr lang="es-MX"/>
              <a:t>X3 =cantidad de claraboyas a producir por semana.</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lvl="0" indent="-228600" algn="l" rtl="0">
              <a:lnSpc>
                <a:spcPct val="90000"/>
              </a:lnSpc>
              <a:spcBef>
                <a:spcPts val="1000"/>
              </a:spcBef>
              <a:spcAft>
                <a:spcPts val="0"/>
              </a:spcAft>
              <a:buClr>
                <a:schemeClr val="dk1"/>
              </a:buClr>
              <a:buSzPts val="2200"/>
              <a:buChar char="•"/>
            </a:pPr>
            <a:r>
              <a:rPr lang="es-MX"/>
              <a:t>Máx. z = 5000 X1 + 3000 X2 + 4000 X3</a:t>
            </a:r>
            <a:endParaRPr/>
          </a:p>
          <a:p>
            <a:pPr marL="0" lvl="0" indent="0" algn="l" rtl="0">
              <a:lnSpc>
                <a:spcPct val="90000"/>
              </a:lnSpc>
              <a:spcBef>
                <a:spcPts val="1000"/>
              </a:spcBef>
              <a:spcAft>
                <a:spcPts val="0"/>
              </a:spcAft>
              <a:buClr>
                <a:schemeClr val="dk1"/>
              </a:buClr>
              <a:buSzPts val="2200"/>
              <a:buNone/>
            </a:pPr>
            <a:r>
              <a:rPr lang="es-MX"/>
              <a:t>Restricciones del modelo</a:t>
            </a:r>
            <a:endParaRPr/>
          </a:p>
          <a:p>
            <a:pPr marL="228600" lvl="0" indent="-228600" algn="l" rtl="0">
              <a:lnSpc>
                <a:spcPct val="90000"/>
              </a:lnSpc>
              <a:spcBef>
                <a:spcPts val="1000"/>
              </a:spcBef>
              <a:spcAft>
                <a:spcPts val="0"/>
              </a:spcAft>
              <a:buClr>
                <a:schemeClr val="dk1"/>
              </a:buClr>
              <a:buSzPts val="2200"/>
              <a:buChar char="•"/>
            </a:pPr>
            <a:r>
              <a:rPr lang="es-MX"/>
              <a:t>2X1 + 5 X2 + 4X3 ≤ 200 horas disponibles en la sección de corte.</a:t>
            </a:r>
            <a:endParaRPr/>
          </a:p>
          <a:p>
            <a:pPr marL="228600" lvl="0" indent="-228600" algn="l" rtl="0">
              <a:lnSpc>
                <a:spcPct val="90000"/>
              </a:lnSpc>
              <a:spcBef>
                <a:spcPts val="1000"/>
              </a:spcBef>
              <a:spcAft>
                <a:spcPts val="0"/>
              </a:spcAft>
              <a:buClr>
                <a:schemeClr val="dk1"/>
              </a:buClr>
              <a:buSzPts val="2200"/>
              <a:buChar char="•"/>
            </a:pPr>
            <a:r>
              <a:rPr lang="es-MX"/>
              <a:t>5X1 + X2 + 3 X3 ≤ 150 horas disponibles en la sección de empaque.</a:t>
            </a:r>
            <a:endParaRPr/>
          </a:p>
          <a:p>
            <a:pPr marL="228600" lvl="0" indent="-228600" algn="l" rtl="0">
              <a:lnSpc>
                <a:spcPct val="90000"/>
              </a:lnSpc>
              <a:spcBef>
                <a:spcPts val="1000"/>
              </a:spcBef>
              <a:spcAft>
                <a:spcPts val="0"/>
              </a:spcAft>
              <a:buClr>
                <a:schemeClr val="dk1"/>
              </a:buClr>
              <a:buSzPts val="2200"/>
              <a:buChar char="•"/>
            </a:pPr>
            <a:r>
              <a:rPr lang="es-MX"/>
              <a:t>3 X1 + 4 X2 + 2X3 ≤ 240 horas disponibles en la sección de soldadura.</a:t>
            </a:r>
            <a:endParaRPr/>
          </a:p>
          <a:p>
            <a:pPr marL="228600" lvl="0" indent="-228600" algn="l" rtl="0">
              <a:lnSpc>
                <a:spcPct val="90000"/>
              </a:lnSpc>
              <a:spcBef>
                <a:spcPts val="1000"/>
              </a:spcBef>
              <a:spcAft>
                <a:spcPts val="0"/>
              </a:spcAft>
              <a:buClr>
                <a:schemeClr val="dk1"/>
              </a:buClr>
              <a:buSzPts val="2200"/>
              <a:buChar char="•"/>
            </a:pPr>
            <a:r>
              <a:rPr lang="es-MX"/>
              <a:t>X1, X2, X3 ≥0</a:t>
            </a:r>
            <a:endParaRPr/>
          </a:p>
          <a:p>
            <a:pPr marL="228600" lvl="0" indent="-228600" algn="l" rtl="0">
              <a:lnSpc>
                <a:spcPct val="90000"/>
              </a:lnSpc>
              <a:spcBef>
                <a:spcPts val="1000"/>
              </a:spcBef>
              <a:spcAft>
                <a:spcPts val="0"/>
              </a:spcAft>
              <a:buClr>
                <a:schemeClr val="dk1"/>
              </a:buClr>
              <a:buSzPts val="2200"/>
              <a:buChar char="•"/>
            </a:pPr>
            <a:r>
              <a:rPr lang="es-MX"/>
              <a:t>X2 ≥ 20; X3 ≤ 10</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09" name="Google Shape;309;p19"/>
          <p:cNvSpPr txBox="1">
            <a:spLocks noGrp="1"/>
          </p:cNvSpPr>
          <p:nvPr>
            <p:ph idx="1"/>
          </p:nvPr>
        </p:nvSpPr>
        <p:spPr>
          <a:xfrm>
            <a:off x="685800" y="1748589"/>
            <a:ext cx="10820400" cy="478054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200"/>
              <a:buNone/>
            </a:pPr>
            <a:r>
              <a:rPr lang="es-MX"/>
              <a:t>Máx. z = 5.000 X1 + 3.000 X2 + 4.000 X3</a:t>
            </a:r>
            <a:endParaRPr/>
          </a:p>
          <a:p>
            <a:pPr marL="0" lvl="0" indent="0" algn="l" rtl="0">
              <a:lnSpc>
                <a:spcPct val="90000"/>
              </a:lnSpc>
              <a:spcBef>
                <a:spcPts val="1000"/>
              </a:spcBef>
              <a:spcAft>
                <a:spcPts val="0"/>
              </a:spcAft>
              <a:buClr>
                <a:schemeClr val="dk1"/>
              </a:buClr>
              <a:buSzPts val="2200"/>
              <a:buNone/>
            </a:pPr>
            <a:r>
              <a:rPr lang="es-MX"/>
              <a:t>s.a.</a:t>
            </a:r>
            <a:endParaRPr/>
          </a:p>
          <a:p>
            <a:pPr marL="0" lvl="0" indent="0" algn="l" rtl="0">
              <a:lnSpc>
                <a:spcPct val="90000"/>
              </a:lnSpc>
              <a:spcBef>
                <a:spcPts val="1000"/>
              </a:spcBef>
              <a:spcAft>
                <a:spcPts val="0"/>
              </a:spcAft>
              <a:buClr>
                <a:schemeClr val="dk1"/>
              </a:buClr>
              <a:buSzPts val="2200"/>
              <a:buNone/>
            </a:pPr>
            <a:r>
              <a:rPr lang="es-MX"/>
              <a:t>2X1 + 5 X2 + 4X3 ≤ 200 horas disponibles en la sección de corte.</a:t>
            </a:r>
            <a:endParaRPr/>
          </a:p>
          <a:p>
            <a:pPr marL="0" lvl="0" indent="0" algn="l" rtl="0">
              <a:lnSpc>
                <a:spcPct val="90000"/>
              </a:lnSpc>
              <a:spcBef>
                <a:spcPts val="1000"/>
              </a:spcBef>
              <a:spcAft>
                <a:spcPts val="0"/>
              </a:spcAft>
              <a:buClr>
                <a:schemeClr val="dk1"/>
              </a:buClr>
              <a:buSzPts val="2200"/>
              <a:buNone/>
            </a:pPr>
            <a:r>
              <a:rPr lang="es-MX"/>
              <a:t>5X1 + X2 + 3 X3 ≤ 150 horas disponibles en la sección de empaque.</a:t>
            </a:r>
            <a:endParaRPr/>
          </a:p>
          <a:p>
            <a:pPr marL="0" lvl="0" indent="0" algn="l" rtl="0">
              <a:lnSpc>
                <a:spcPct val="90000"/>
              </a:lnSpc>
              <a:spcBef>
                <a:spcPts val="1000"/>
              </a:spcBef>
              <a:spcAft>
                <a:spcPts val="0"/>
              </a:spcAft>
              <a:buClr>
                <a:schemeClr val="dk1"/>
              </a:buClr>
              <a:buSzPts val="2200"/>
              <a:buNone/>
            </a:pPr>
            <a:r>
              <a:rPr lang="es-MX"/>
              <a:t>3 X1 + 4 X2 + 2X3 ≤ 240 horas disponibles en la sección de soldadura.</a:t>
            </a:r>
            <a:endParaRPr/>
          </a:p>
          <a:p>
            <a:pPr marL="0" lvl="0" indent="0" algn="l" rtl="0">
              <a:lnSpc>
                <a:spcPct val="90000"/>
              </a:lnSpc>
              <a:spcBef>
                <a:spcPts val="1000"/>
              </a:spcBef>
              <a:spcAft>
                <a:spcPts val="0"/>
              </a:spcAft>
              <a:buClr>
                <a:schemeClr val="dk1"/>
              </a:buClr>
              <a:buSzPts val="2200"/>
              <a:buNone/>
            </a:pPr>
            <a:r>
              <a:rPr lang="es-MX"/>
              <a:t>X2 ≥ 20 venta mínima de ventanas.</a:t>
            </a:r>
            <a:endParaRPr/>
          </a:p>
          <a:p>
            <a:pPr marL="0" lvl="0" indent="0" algn="l" rtl="0">
              <a:lnSpc>
                <a:spcPct val="90000"/>
              </a:lnSpc>
              <a:spcBef>
                <a:spcPts val="1000"/>
              </a:spcBef>
              <a:spcAft>
                <a:spcPts val="0"/>
              </a:spcAft>
              <a:buClr>
                <a:schemeClr val="dk1"/>
              </a:buClr>
              <a:buSzPts val="2200"/>
              <a:buNone/>
            </a:pPr>
            <a:r>
              <a:rPr lang="es-MX"/>
              <a:t>X3 ≤ 10 venta máxima de claraboyas.</a:t>
            </a:r>
            <a:endParaRPr/>
          </a:p>
          <a:p>
            <a:pPr marL="0" lvl="0" indent="0" algn="l" rtl="0">
              <a:lnSpc>
                <a:spcPct val="90000"/>
              </a:lnSpc>
              <a:spcBef>
                <a:spcPts val="1000"/>
              </a:spcBef>
              <a:spcAft>
                <a:spcPts val="0"/>
              </a:spcAft>
              <a:buClr>
                <a:schemeClr val="dk1"/>
              </a:buClr>
              <a:buSzPts val="2200"/>
              <a:buNone/>
            </a:pPr>
            <a:r>
              <a:rPr lang="es-MX"/>
              <a:t>X1, X2, X3 ≥ 0 restricciones de no negatividad.</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15" name="Google Shape;315;p20"/>
          <p:cNvSpPr txBox="1">
            <a:spLocks noGrp="1"/>
          </p:cNvSpPr>
          <p:nvPr>
            <p:ph idx="1"/>
          </p:nvPr>
        </p:nvSpPr>
        <p:spPr>
          <a:xfrm>
            <a:off x="685800" y="1748589"/>
            <a:ext cx="10820400" cy="478054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s-MX"/>
              <a:t>La compañía ALFA se dedica a la fabricación de esferos, estilógrafos y plumillas en dos tipos de talleres; en el primero de ellos se realiza el montaje y en el segundo la decoración. El departamento de producción determinó que para la fabricación de un paquete de 10 esferos se requiere de una hora de trabajo en montaje y 1.5 horas en decoración; que para la producción de un paquete de 10 estilógrafos se requiere de dos horas de montaje y 3 en decoración; mientras que para la producción de un paquete de 10 plumillas se necesita 1.5 y 2.5 horas respectivamente. Plantee el modelo matemático de programación lineal que se genera a fin de maximizar el beneficio si se sabe que se dispone mensualmente de 100 horas para montaje y 175 para decoración; y que la utilidad generada por cada esfero es de $200, por cada estilógrafo es de $250 y por cada plumilla es de $225</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11320854969_0_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21" name="Google Shape;321;g11320854969_0_5"/>
          <p:cNvSpPr txBox="1"/>
          <p:nvPr/>
        </p:nvSpPr>
        <p:spPr>
          <a:xfrm>
            <a:off x="1053902" y="2057401"/>
            <a:ext cx="6096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1" i="0" u="none" strike="noStrike" cap="none">
                <a:solidFill>
                  <a:schemeClr val="dk1"/>
                </a:solidFill>
                <a:latin typeface="Quattrocento Sans"/>
                <a:ea typeface="Quattrocento Sans"/>
                <a:cs typeface="Quattrocento Sans"/>
                <a:sym typeface="Quattrocento Sans"/>
              </a:rPr>
              <a:t>Análisis de información</a:t>
            </a:r>
            <a:endParaRPr sz="1800">
              <a:solidFill>
                <a:schemeClr val="dk1"/>
              </a:solidFill>
              <a:latin typeface="Century Gothic"/>
              <a:ea typeface="Century Gothic"/>
              <a:cs typeface="Century Gothic"/>
              <a:sym typeface="Century Gothic"/>
            </a:endParaRPr>
          </a:p>
        </p:txBody>
      </p:sp>
      <p:pic>
        <p:nvPicPr>
          <p:cNvPr id="322" name="Google Shape;322;g11320854969_0_5"/>
          <p:cNvPicPr preferRelativeResize="0"/>
          <p:nvPr/>
        </p:nvPicPr>
        <p:blipFill>
          <a:blip r:embed="rId3">
            <a:alphaModFix/>
          </a:blip>
          <a:stretch>
            <a:fillRect/>
          </a:stretch>
        </p:blipFill>
        <p:spPr>
          <a:xfrm>
            <a:off x="892075" y="2655599"/>
            <a:ext cx="10251875" cy="2216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1320854969_0_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28" name="Google Shape;328;g11320854969_0_11"/>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marR="0" lvl="0" indent="-228600" algn="l" rtl="0">
              <a:lnSpc>
                <a:spcPct val="90000"/>
              </a:lnSpc>
              <a:spcBef>
                <a:spcPts val="1000"/>
              </a:spcBef>
              <a:spcAft>
                <a:spcPts val="0"/>
              </a:spcAft>
              <a:buSzPts val="2200"/>
              <a:buChar char="•"/>
            </a:pPr>
            <a:r>
              <a:rPr lang="es-MX"/>
              <a:t>X1 =paquetes de esferos a producir por mes.</a:t>
            </a:r>
            <a:endParaRPr/>
          </a:p>
          <a:p>
            <a:pPr marL="228600" marR="0" lvl="0" indent="-228600" algn="l" rtl="0">
              <a:lnSpc>
                <a:spcPct val="90000"/>
              </a:lnSpc>
              <a:spcBef>
                <a:spcPts val="1000"/>
              </a:spcBef>
              <a:spcAft>
                <a:spcPts val="0"/>
              </a:spcAft>
              <a:buSzPts val="2200"/>
              <a:buChar char="•"/>
            </a:pPr>
            <a:r>
              <a:rPr lang="es-MX"/>
              <a:t>X2 =Paquetes de estilógrafos a producir por mes</a:t>
            </a:r>
            <a:endParaRPr/>
          </a:p>
          <a:p>
            <a:pPr marL="228600" marR="0" lvl="0" indent="-228600" algn="l" rtl="0">
              <a:lnSpc>
                <a:spcPct val="90000"/>
              </a:lnSpc>
              <a:spcBef>
                <a:spcPts val="1000"/>
              </a:spcBef>
              <a:spcAft>
                <a:spcPts val="0"/>
              </a:spcAft>
              <a:buSzPts val="2200"/>
              <a:buChar char="•"/>
            </a:pPr>
            <a:r>
              <a:rPr lang="es-MX"/>
              <a:t>X3 =paquetes de plumillas a producir por mes</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marR="0" lvl="0" indent="-228600" algn="l" rtl="0">
              <a:lnSpc>
                <a:spcPct val="90000"/>
              </a:lnSpc>
              <a:spcBef>
                <a:spcPts val="1000"/>
              </a:spcBef>
              <a:spcAft>
                <a:spcPts val="0"/>
              </a:spcAft>
              <a:buSzPts val="2200"/>
              <a:buChar char="•"/>
            </a:pPr>
            <a:r>
              <a:rPr lang="es-MX"/>
              <a:t>Máx. Z = 2.000 X1 + 2.500X2 + 2.250X3</a:t>
            </a:r>
            <a:endParaRPr/>
          </a:p>
          <a:p>
            <a:pPr marL="0" lvl="0" indent="0" algn="l" rtl="0">
              <a:lnSpc>
                <a:spcPct val="90000"/>
              </a:lnSpc>
              <a:spcBef>
                <a:spcPts val="1000"/>
              </a:spcBef>
              <a:spcAft>
                <a:spcPts val="0"/>
              </a:spcAft>
              <a:buClr>
                <a:schemeClr val="dk1"/>
              </a:buClr>
              <a:buSzPts val="2200"/>
              <a:buNone/>
            </a:pPr>
            <a:r>
              <a:rPr lang="es-MX"/>
              <a:t>Restricciones del modelo</a:t>
            </a:r>
            <a:endParaRPr/>
          </a:p>
          <a:p>
            <a:pPr marL="228600" marR="0" lvl="0" indent="-228600" algn="l" rtl="0">
              <a:lnSpc>
                <a:spcPct val="90000"/>
              </a:lnSpc>
              <a:spcBef>
                <a:spcPts val="1000"/>
              </a:spcBef>
              <a:spcAft>
                <a:spcPts val="0"/>
              </a:spcAft>
              <a:buSzPts val="2200"/>
              <a:buChar char="•"/>
            </a:pPr>
            <a:r>
              <a:rPr lang="es-MX"/>
              <a:t>X1 + 2 X2 + 1.5 X3 ≤100 horas disponibles en montaje.</a:t>
            </a:r>
            <a:endParaRPr/>
          </a:p>
          <a:p>
            <a:pPr marL="228600" marR="0" lvl="0" indent="-228600" algn="l" rtl="0">
              <a:lnSpc>
                <a:spcPct val="90000"/>
              </a:lnSpc>
              <a:spcBef>
                <a:spcPts val="1000"/>
              </a:spcBef>
              <a:spcAft>
                <a:spcPts val="0"/>
              </a:spcAft>
              <a:buSzPts val="2200"/>
              <a:buChar char="•"/>
            </a:pPr>
            <a:r>
              <a:rPr lang="es-MX"/>
              <a:t>1.5 X1 + 3 X2 + 2.5 X3 ≤175 horas disponibles en decoración</a:t>
            </a:r>
            <a:endParaRPr/>
          </a:p>
          <a:p>
            <a:pPr marL="228600" lvl="0" indent="-228600" algn="l" rtl="0">
              <a:lnSpc>
                <a:spcPct val="90000"/>
              </a:lnSpc>
              <a:spcBef>
                <a:spcPts val="1000"/>
              </a:spcBef>
              <a:spcAft>
                <a:spcPts val="0"/>
              </a:spcAft>
              <a:buClr>
                <a:schemeClr val="dk1"/>
              </a:buClr>
              <a:buSzPts val="2200"/>
              <a:buChar char="•"/>
            </a:pPr>
            <a:r>
              <a:rPr lang="es-MX"/>
              <a:t>X1, X2, X3 ≥0</a:t>
            </a:r>
            <a:endParaRPr/>
          </a:p>
          <a:p>
            <a:pPr marL="0" lvl="0" indent="0" algn="l" rtl="0">
              <a:lnSpc>
                <a:spcPct val="90000"/>
              </a:lnSpc>
              <a:spcBef>
                <a:spcPts val="100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1320854969_0_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34" name="Google Shape;334;g11320854969_0_20"/>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100"/>
              <a:buNone/>
            </a:pPr>
            <a:r>
              <a:rPr lang="es-MX"/>
              <a:t>La compañía GAMA fabrica camisas y blusas en una línea de producción con tres procesos que son: corte, ensamble y empaque. Se ha establecido que una camisa genera una utilidad de $7.000 y una blusa una utilidad de $9.000. Mediante un estudio de tiempos se estableció que una camisa rEquiere de 1 hora en corte, 3 horas en ensamble y ½ hora en empaque; mientras que una blusa requiere de ½ hora en corte, 4 horas en ensamble y 1 hora en empaque. Se sabe que la compañía GAMA trabaja 8 horas diarias durante 5 días a la semana. ¿Cómo queda el modelo de programación lineal si se sabe que actualmente se cuenta con 40 trabajadores en la sección de corte, 80 trabajadores en la sección de ensamble y 20 trabajadores en la sección de empaque?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11320854969_0_2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40" name="Google Shape;340;g11320854969_0_25"/>
          <p:cNvSpPr txBox="1"/>
          <p:nvPr/>
        </p:nvSpPr>
        <p:spPr>
          <a:xfrm>
            <a:off x="1053902" y="2057401"/>
            <a:ext cx="6096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1" i="0" u="none" strike="noStrike" cap="none">
                <a:solidFill>
                  <a:schemeClr val="dk1"/>
                </a:solidFill>
                <a:latin typeface="Quattrocento Sans"/>
                <a:ea typeface="Quattrocento Sans"/>
                <a:cs typeface="Quattrocento Sans"/>
                <a:sym typeface="Quattrocento Sans"/>
              </a:rPr>
              <a:t>Análisis de información</a:t>
            </a:r>
            <a:endParaRPr sz="1800">
              <a:solidFill>
                <a:schemeClr val="dk1"/>
              </a:solidFill>
              <a:latin typeface="Century Gothic"/>
              <a:ea typeface="Century Gothic"/>
              <a:cs typeface="Century Gothic"/>
              <a:sym typeface="Century Gothic"/>
            </a:endParaRPr>
          </a:p>
        </p:txBody>
      </p:sp>
      <p:pic>
        <p:nvPicPr>
          <p:cNvPr id="341" name="Google Shape;341;g11320854969_0_25"/>
          <p:cNvPicPr preferRelativeResize="0"/>
          <p:nvPr/>
        </p:nvPicPr>
        <p:blipFill>
          <a:blip r:embed="rId3">
            <a:alphaModFix/>
          </a:blip>
          <a:stretch>
            <a:fillRect/>
          </a:stretch>
        </p:blipFill>
        <p:spPr>
          <a:xfrm>
            <a:off x="1053900" y="2809324"/>
            <a:ext cx="10452299" cy="298343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11320854969_0_3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47" name="Google Shape;347;g11320854969_0_31"/>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marR="0" lvl="0" indent="-228600" algn="l" rtl="0">
              <a:lnSpc>
                <a:spcPct val="90000"/>
              </a:lnSpc>
              <a:spcBef>
                <a:spcPts val="1000"/>
              </a:spcBef>
              <a:spcAft>
                <a:spcPts val="0"/>
              </a:spcAft>
              <a:buSzPts val="2200"/>
              <a:buChar char="•"/>
            </a:pPr>
            <a:r>
              <a:rPr lang="es-MX"/>
              <a:t>X1 = Cantidad de camisas a fabricar por semana.</a:t>
            </a:r>
            <a:endParaRPr/>
          </a:p>
          <a:p>
            <a:pPr marL="228600" marR="0" lvl="0" indent="-228600" algn="l" rtl="0">
              <a:lnSpc>
                <a:spcPct val="90000"/>
              </a:lnSpc>
              <a:spcBef>
                <a:spcPts val="1000"/>
              </a:spcBef>
              <a:spcAft>
                <a:spcPts val="0"/>
              </a:spcAft>
              <a:buSzPts val="2200"/>
              <a:buChar char="•"/>
            </a:pPr>
            <a:r>
              <a:rPr lang="es-MX"/>
              <a:t>X2 = Cantidad de blusas a fabricar por semana.</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marR="0" lvl="0" indent="-228600" algn="l" rtl="0">
              <a:lnSpc>
                <a:spcPct val="90000"/>
              </a:lnSpc>
              <a:spcBef>
                <a:spcPts val="1000"/>
              </a:spcBef>
              <a:spcAft>
                <a:spcPts val="0"/>
              </a:spcAft>
              <a:buSzPts val="2200"/>
              <a:buChar char="•"/>
            </a:pPr>
            <a:r>
              <a:rPr lang="es-MX"/>
              <a:t>Max Z =7.000 X1+ 9.000 X2</a:t>
            </a:r>
            <a:endParaRPr/>
          </a:p>
          <a:p>
            <a:pPr marL="0" lvl="0" indent="0" algn="l" rtl="0">
              <a:lnSpc>
                <a:spcPct val="90000"/>
              </a:lnSpc>
              <a:spcBef>
                <a:spcPts val="1000"/>
              </a:spcBef>
              <a:spcAft>
                <a:spcPts val="0"/>
              </a:spcAft>
              <a:buClr>
                <a:schemeClr val="dk1"/>
              </a:buClr>
              <a:buSzPts val="2200"/>
              <a:buNone/>
            </a:pPr>
            <a:r>
              <a:rPr lang="es-MX"/>
              <a:t>Restricciones del modelo</a:t>
            </a:r>
            <a:endParaRPr/>
          </a:p>
          <a:p>
            <a:pPr marL="228600" marR="0" lvl="0" indent="-228600" algn="l" rtl="0">
              <a:lnSpc>
                <a:spcPct val="90000"/>
              </a:lnSpc>
              <a:spcBef>
                <a:spcPts val="1000"/>
              </a:spcBef>
              <a:spcAft>
                <a:spcPts val="0"/>
              </a:spcAft>
              <a:buSzPts val="2200"/>
              <a:buChar char="•"/>
            </a:pPr>
            <a:r>
              <a:rPr lang="es-MX"/>
              <a:t>X1 + 1/2 X2 &lt; 1.600 horas disponibles en el proceso de corte.</a:t>
            </a:r>
            <a:endParaRPr/>
          </a:p>
          <a:p>
            <a:pPr marL="228600" marR="0" lvl="0" indent="-228600" algn="l" rtl="0">
              <a:lnSpc>
                <a:spcPct val="90000"/>
              </a:lnSpc>
              <a:spcBef>
                <a:spcPts val="1000"/>
              </a:spcBef>
              <a:spcAft>
                <a:spcPts val="0"/>
              </a:spcAft>
              <a:buSzPts val="2200"/>
              <a:buChar char="•"/>
            </a:pPr>
            <a:r>
              <a:rPr lang="es-MX"/>
              <a:t>3 X1 + 4 X2 &lt; 3.200 horas disponibles en el proceso de ensamble.</a:t>
            </a:r>
            <a:endParaRPr/>
          </a:p>
          <a:p>
            <a:pPr marL="228600" marR="0" lvl="0" indent="-228600" algn="l" rtl="0">
              <a:lnSpc>
                <a:spcPct val="90000"/>
              </a:lnSpc>
              <a:spcBef>
                <a:spcPts val="1000"/>
              </a:spcBef>
              <a:spcAft>
                <a:spcPts val="0"/>
              </a:spcAft>
              <a:buSzPts val="2200"/>
              <a:buChar char="•"/>
            </a:pPr>
            <a:r>
              <a:rPr lang="es-MX"/>
              <a:t>1/2 X1 + X2 &lt; 800 horas disponibles en el proceso de empaque</a:t>
            </a:r>
            <a:r>
              <a:rPr lang="es-MX" sz="1150">
                <a:latin typeface="Arial"/>
                <a:ea typeface="Arial"/>
                <a:cs typeface="Arial"/>
                <a:sym typeface="Arial"/>
              </a:rPr>
              <a:t>.</a:t>
            </a:r>
            <a:endParaRPr/>
          </a:p>
          <a:p>
            <a:pPr marL="228600" lvl="0" indent="-228600" algn="l" rtl="0">
              <a:lnSpc>
                <a:spcPct val="90000"/>
              </a:lnSpc>
              <a:spcBef>
                <a:spcPts val="1000"/>
              </a:spcBef>
              <a:spcAft>
                <a:spcPts val="0"/>
              </a:spcAft>
              <a:buClr>
                <a:schemeClr val="dk1"/>
              </a:buClr>
              <a:buSzPts val="2200"/>
              <a:buChar char="•"/>
            </a:pPr>
            <a:r>
              <a:rPr lang="es-MX"/>
              <a:t>X1, X2 ≥0</a:t>
            </a:r>
            <a:endParaRPr/>
          </a:p>
          <a:p>
            <a:pPr marL="0" lvl="0" indent="0" algn="l" rtl="0">
              <a:lnSpc>
                <a:spcPct val="90000"/>
              </a:lnSpc>
              <a:spcBef>
                <a:spcPts val="100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1320854969_0_4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53" name="Google Shape;353;g11320854969_0_41"/>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chemeClr val="dk1"/>
              </a:buClr>
              <a:buSzPts val="1100"/>
              <a:buNone/>
            </a:pPr>
            <a:r>
              <a:rPr lang="es-MX"/>
              <a:t>La compañía OMEGA está considerando la posibilidad de lanzar al mercado 2 nuevos productos, en las cantidades que mejor se acomoden a sus objetivos.</a:t>
            </a:r>
            <a:endParaRPr/>
          </a:p>
          <a:p>
            <a:pPr marL="0" marR="0" lvl="0" indent="0" algn="l" rtl="0">
              <a:lnSpc>
                <a:spcPct val="90000"/>
              </a:lnSpc>
              <a:spcBef>
                <a:spcPts val="0"/>
              </a:spcBef>
              <a:spcAft>
                <a:spcPts val="0"/>
              </a:spcAft>
              <a:buClr>
                <a:schemeClr val="dk1"/>
              </a:buClr>
              <a:buSzPts val="1100"/>
              <a:buNone/>
            </a:pPr>
            <a:endParaRPr/>
          </a:p>
          <a:p>
            <a:pPr marL="0" marR="0" lvl="0" indent="0" algn="l" rtl="0">
              <a:lnSpc>
                <a:spcPct val="90000"/>
              </a:lnSpc>
              <a:spcBef>
                <a:spcPts val="0"/>
              </a:spcBef>
              <a:spcAft>
                <a:spcPts val="0"/>
              </a:spcAft>
              <a:buClr>
                <a:schemeClr val="dk1"/>
              </a:buClr>
              <a:buSzPts val="1100"/>
              <a:buNone/>
            </a:pPr>
            <a:r>
              <a:rPr lang="es-MX"/>
              <a:t>Los productos son pupitres unipersonales y bipersonales, para los cuales se ha</a:t>
            </a:r>
            <a:endParaRPr/>
          </a:p>
          <a:p>
            <a:pPr marL="0" marR="0" lvl="0" indent="0" algn="l" rtl="0">
              <a:lnSpc>
                <a:spcPct val="90000"/>
              </a:lnSpc>
              <a:spcBef>
                <a:spcPts val="0"/>
              </a:spcBef>
              <a:spcAft>
                <a:spcPts val="0"/>
              </a:spcAft>
              <a:buClr>
                <a:schemeClr val="dk1"/>
              </a:buClr>
              <a:buSzPts val="1100"/>
              <a:buNone/>
            </a:pPr>
            <a:r>
              <a:rPr lang="es-MX"/>
              <a:t>estimado que contribuirán a las utilidades en 3.000 y 5.000 pesos por unidad</a:t>
            </a:r>
            <a:endParaRPr/>
          </a:p>
          <a:p>
            <a:pPr marL="0" marR="0" lvl="0" indent="0" algn="l" rtl="0">
              <a:lnSpc>
                <a:spcPct val="90000"/>
              </a:lnSpc>
              <a:spcBef>
                <a:spcPts val="0"/>
              </a:spcBef>
              <a:spcAft>
                <a:spcPts val="0"/>
              </a:spcAft>
              <a:buClr>
                <a:schemeClr val="dk1"/>
              </a:buClr>
              <a:buSzPts val="1100"/>
              <a:buNone/>
            </a:pPr>
            <a:r>
              <a:rPr lang="es-MX"/>
              <a:t>respectivamente. Para la manufacturación de dichos productos se cuenta con una disponibilidad semanal de 300 metros de madera, 500 metros de ángulo y 200 metros de paño.</a:t>
            </a:r>
            <a:endParaRPr/>
          </a:p>
          <a:p>
            <a:pPr marL="0" marR="0" lvl="0" indent="0" algn="l" rtl="0">
              <a:lnSpc>
                <a:spcPct val="90000"/>
              </a:lnSpc>
              <a:spcBef>
                <a:spcPts val="0"/>
              </a:spcBef>
              <a:spcAft>
                <a:spcPts val="0"/>
              </a:spcAft>
              <a:buClr>
                <a:schemeClr val="dk1"/>
              </a:buClr>
              <a:buSzPts val="1100"/>
              <a:buNone/>
            </a:pPr>
            <a:endParaRPr/>
          </a:p>
          <a:p>
            <a:pPr marL="0" marR="0" lvl="0" indent="0" algn="l" rtl="0">
              <a:lnSpc>
                <a:spcPct val="90000"/>
              </a:lnSpc>
              <a:spcBef>
                <a:spcPts val="0"/>
              </a:spcBef>
              <a:spcAft>
                <a:spcPts val="0"/>
              </a:spcAft>
              <a:buClr>
                <a:schemeClr val="dk1"/>
              </a:buClr>
              <a:buSzPts val="1100"/>
              <a:buNone/>
            </a:pPr>
            <a:r>
              <a:rPr lang="es-MX"/>
              <a:t>Plantee el modelo de programación lineal que se genera si se sabe que para</a:t>
            </a:r>
            <a:endParaRPr/>
          </a:p>
          <a:p>
            <a:pPr marL="0" marR="0" lvl="0" indent="0" algn="l" rtl="0">
              <a:lnSpc>
                <a:spcPct val="90000"/>
              </a:lnSpc>
              <a:spcBef>
                <a:spcPts val="0"/>
              </a:spcBef>
              <a:spcAft>
                <a:spcPts val="0"/>
              </a:spcAft>
              <a:buClr>
                <a:schemeClr val="dk1"/>
              </a:buClr>
              <a:buSzPts val="1100"/>
              <a:buNone/>
            </a:pPr>
            <a:r>
              <a:rPr lang="es-MX"/>
              <a:t>producir un pupitre unipersonal se requieren 2 metros de madera, 3 metros de ángulo y un metro de paño; mientras que para producir un pupitre bipersonal</a:t>
            </a:r>
            <a:endParaRPr/>
          </a:p>
          <a:p>
            <a:pPr marL="0" marR="0" lvl="0" indent="0" algn="l" rtl="0">
              <a:lnSpc>
                <a:spcPct val="90000"/>
              </a:lnSpc>
              <a:spcBef>
                <a:spcPts val="0"/>
              </a:spcBef>
              <a:spcAft>
                <a:spcPts val="0"/>
              </a:spcAft>
              <a:buClr>
                <a:schemeClr val="dk1"/>
              </a:buClr>
              <a:buSzPts val="1100"/>
              <a:buNone/>
            </a:pPr>
            <a:r>
              <a:rPr lang="es-MX"/>
              <a:t>se requieren 3 metros de madera, 5 metros de ángulo y 4 metros de paño.</a:t>
            </a:r>
            <a:endParaRPr sz="1150">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1320854969_0_4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59" name="Google Shape;359;g11320854969_0_46"/>
          <p:cNvSpPr txBox="1"/>
          <p:nvPr/>
        </p:nvSpPr>
        <p:spPr>
          <a:xfrm>
            <a:off x="1053902" y="2057401"/>
            <a:ext cx="6096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MX" sz="1800" b="1" i="0" u="none" strike="noStrike" cap="none">
                <a:solidFill>
                  <a:schemeClr val="dk1"/>
                </a:solidFill>
                <a:latin typeface="Quattrocento Sans"/>
                <a:ea typeface="Quattrocento Sans"/>
                <a:cs typeface="Quattrocento Sans"/>
                <a:sym typeface="Quattrocento Sans"/>
              </a:rPr>
              <a:t>Análisis de información</a:t>
            </a:r>
            <a:endParaRPr sz="1800">
              <a:solidFill>
                <a:schemeClr val="dk1"/>
              </a:solidFill>
              <a:latin typeface="Century Gothic"/>
              <a:ea typeface="Century Gothic"/>
              <a:cs typeface="Century Gothic"/>
              <a:sym typeface="Century Gothic"/>
            </a:endParaRPr>
          </a:p>
        </p:txBody>
      </p:sp>
      <p:pic>
        <p:nvPicPr>
          <p:cNvPr id="360" name="Google Shape;360;g11320854969_0_46"/>
          <p:cNvPicPr preferRelativeResize="0"/>
          <p:nvPr/>
        </p:nvPicPr>
        <p:blipFill>
          <a:blip r:embed="rId3">
            <a:alphaModFix/>
          </a:blip>
          <a:stretch>
            <a:fillRect/>
          </a:stretch>
        </p:blipFill>
        <p:spPr>
          <a:xfrm>
            <a:off x="1053900" y="2962374"/>
            <a:ext cx="10452301" cy="27188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1">
            <a:extLst>
              <a:ext uri="{FF2B5EF4-FFF2-40B4-BE49-F238E27FC236}">
                <a16:creationId xmlns:a16="http://schemas.microsoft.com/office/drawing/2014/main" id="{482E29E6-9E81-41BA-8D8B-AF6934D0F56B}"/>
              </a:ext>
            </a:extLst>
          </p:cNvPr>
          <p:cNvSpPr/>
          <p:nvPr/>
        </p:nvSpPr>
        <p:spPr bwMode="auto">
          <a:xfrm>
            <a:off x="203200" y="76200"/>
            <a:ext cx="2112000" cy="1728000"/>
          </a:xfrm>
          <a:prstGeom prst="rect">
            <a:avLst/>
          </a:prstGeom>
          <a:solidFill>
            <a:schemeClr val="accent6"/>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5" name="Isosceles Triangle 61">
            <a:extLst>
              <a:ext uri="{FF2B5EF4-FFF2-40B4-BE49-F238E27FC236}">
                <a16:creationId xmlns:a16="http://schemas.microsoft.com/office/drawing/2014/main" id="{A606B2F0-9D9C-4A84-91DA-F5AF7CFD22C2}"/>
              </a:ext>
            </a:extLst>
          </p:cNvPr>
          <p:cNvSpPr/>
          <p:nvPr/>
        </p:nvSpPr>
        <p:spPr bwMode="auto">
          <a:xfrm rot="5400000">
            <a:off x="854411" y="3465385"/>
            <a:ext cx="352813" cy="232833"/>
          </a:xfrm>
          <a:prstGeom prst="triangle">
            <a:avLst/>
          </a:prstGeom>
          <a:solidFill>
            <a:schemeClr val="bg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8" name="TextBox 85">
            <a:extLst>
              <a:ext uri="{FF2B5EF4-FFF2-40B4-BE49-F238E27FC236}">
                <a16:creationId xmlns:a16="http://schemas.microsoft.com/office/drawing/2014/main" id="{E9975D09-C099-4C75-A569-696B189B2127}"/>
              </a:ext>
            </a:extLst>
          </p:cNvPr>
          <p:cNvSpPr txBox="1"/>
          <p:nvPr/>
        </p:nvSpPr>
        <p:spPr>
          <a:xfrm>
            <a:off x="224800" y="339693"/>
            <a:ext cx="2112000" cy="738664"/>
          </a:xfrm>
          <a:prstGeom prst="rect">
            <a:avLst/>
          </a:prstGeom>
          <a:noFill/>
        </p:spPr>
        <p:txBody>
          <a:bodyPr wrap="square" lIns="0" tIns="0" rIns="0" bIns="0" rtlCol="0" anchor="t">
            <a:spAutoFit/>
          </a:bodyPr>
          <a:lstStyle/>
          <a:p>
            <a:pPr lvl="0" algn="ctr">
              <a:spcBef>
                <a:spcPct val="20000"/>
              </a:spcBef>
              <a:defRPr/>
            </a:pPr>
            <a:r>
              <a:rPr lang="es-CO" sz="2400" b="1" dirty="0">
                <a:solidFill>
                  <a:schemeClr val="bg1"/>
                </a:solidFill>
                <a:latin typeface="Ancizar Sans" panose="020B0602040300000003" pitchFamily="34" charset="0"/>
              </a:rPr>
              <a:t>ANALIZAR ESTA SITUACION : </a:t>
            </a:r>
          </a:p>
        </p:txBody>
      </p:sp>
      <p:sp>
        <p:nvSpPr>
          <p:cNvPr id="12" name="CuadroTexto 11">
            <a:extLst>
              <a:ext uri="{FF2B5EF4-FFF2-40B4-BE49-F238E27FC236}">
                <a16:creationId xmlns:a16="http://schemas.microsoft.com/office/drawing/2014/main" id="{9E2E786F-F98D-4F2D-AF99-192315707232}"/>
              </a:ext>
            </a:extLst>
          </p:cNvPr>
          <p:cNvSpPr txBox="1"/>
          <p:nvPr/>
        </p:nvSpPr>
        <p:spPr>
          <a:xfrm>
            <a:off x="2641600" y="279401"/>
            <a:ext cx="8940800" cy="238995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CO" sz="2133" dirty="0"/>
              <a:t>Imagine que USTED tiene un compromiso de negocios que requiere 5 semanas de traslado continuo entre (A) y (B). Sale de A los lunes y regresa los miércoles. Un boleto regular de viaje redondo cuesta $400, pero se ofrece 20% de descuento si el viaje redondo comprende un fin de semana. Un boleto sencillo en cualquier dirección cuesta 75% del precio regular. </a:t>
            </a:r>
            <a:r>
              <a:rPr lang="es-CO" sz="2133" b="1" dirty="0">
                <a:solidFill>
                  <a:srgbClr val="FF0000"/>
                </a:solidFill>
              </a:rPr>
              <a:t>¿Cómo debe comprar los boletos para reducir el costo del traslado durante las 5 semanas?</a:t>
            </a:r>
          </a:p>
        </p:txBody>
      </p:sp>
      <p:sp>
        <p:nvSpPr>
          <p:cNvPr id="2" name="CuadroTexto 1">
            <a:extLst>
              <a:ext uri="{FF2B5EF4-FFF2-40B4-BE49-F238E27FC236}">
                <a16:creationId xmlns:a16="http://schemas.microsoft.com/office/drawing/2014/main" id="{345B0FF5-A2FD-D0EA-FE59-5AA36200C74A}"/>
              </a:ext>
            </a:extLst>
          </p:cNvPr>
          <p:cNvSpPr txBox="1"/>
          <p:nvPr/>
        </p:nvSpPr>
        <p:spPr>
          <a:xfrm>
            <a:off x="2641601" y="2889249"/>
            <a:ext cx="8940799" cy="1200329"/>
          </a:xfrm>
          <a:prstGeom prst="rect">
            <a:avLst/>
          </a:prstGeom>
          <a:noFill/>
        </p:spPr>
        <p:txBody>
          <a:bodyPr wrap="square">
            <a:spAutoFit/>
          </a:bodyPr>
          <a:lstStyle/>
          <a:p>
            <a:pPr algn="just"/>
            <a:r>
              <a:rPr lang="es-CO" sz="2400" dirty="0"/>
              <a:t>Podemos considerar la situación como un problema de toma de decisiones, cuya solución requiere responder :</a:t>
            </a:r>
          </a:p>
          <a:p>
            <a:pPr algn="just"/>
            <a:r>
              <a:rPr lang="es-CO" sz="2400" dirty="0">
                <a:solidFill>
                  <a:srgbClr val="FF0000"/>
                </a:solidFill>
              </a:rPr>
              <a:t>1. ¿Cuáles son las alternativas</a:t>
            </a:r>
            <a:r>
              <a:rPr lang="es-CO" sz="2400" dirty="0">
                <a:solidFill>
                  <a:srgbClr val="FF0000"/>
                </a:solidFill>
                <a:highlight>
                  <a:srgbClr val="FFFF00"/>
                </a:highlight>
              </a:rPr>
              <a:t> </a:t>
            </a:r>
            <a:r>
              <a:rPr lang="es-CO" sz="2400" dirty="0">
                <a:solidFill>
                  <a:srgbClr val="FF0000"/>
                </a:solidFill>
              </a:rPr>
              <a:t>de decisión?</a:t>
            </a:r>
          </a:p>
        </p:txBody>
      </p:sp>
      <p:sp>
        <p:nvSpPr>
          <p:cNvPr id="6" name="CuadroTexto 5">
            <a:extLst>
              <a:ext uri="{FF2B5EF4-FFF2-40B4-BE49-F238E27FC236}">
                <a16:creationId xmlns:a16="http://schemas.microsoft.com/office/drawing/2014/main" id="{716B47A2-397C-EBCA-B2E9-0CA11BDE1840}"/>
              </a:ext>
            </a:extLst>
          </p:cNvPr>
          <p:cNvSpPr txBox="1"/>
          <p:nvPr/>
        </p:nvSpPr>
        <p:spPr>
          <a:xfrm>
            <a:off x="2641601" y="4562158"/>
            <a:ext cx="8940799" cy="461665"/>
          </a:xfrm>
          <a:prstGeom prst="rect">
            <a:avLst/>
          </a:prstGeom>
          <a:noFill/>
        </p:spPr>
        <p:txBody>
          <a:bodyPr wrap="square">
            <a:spAutoFit/>
          </a:bodyPr>
          <a:lstStyle/>
          <a:p>
            <a:pPr algn="just"/>
            <a:r>
              <a:rPr lang="es-CO" sz="2400" dirty="0">
                <a:solidFill>
                  <a:srgbClr val="FF0000"/>
                </a:solidFill>
              </a:rPr>
              <a:t>2. ¿Conforme a qué </a:t>
            </a:r>
            <a:r>
              <a:rPr lang="es-CO" sz="2400" dirty="0">
                <a:highlight>
                  <a:srgbClr val="FFFF00"/>
                </a:highlight>
              </a:rPr>
              <a:t>restricciones</a:t>
            </a:r>
            <a:r>
              <a:rPr lang="es-CO" sz="2400" dirty="0">
                <a:solidFill>
                  <a:srgbClr val="FF0000"/>
                </a:solidFill>
                <a:highlight>
                  <a:srgbClr val="FFFF00"/>
                </a:highlight>
              </a:rPr>
              <a:t> </a:t>
            </a:r>
            <a:r>
              <a:rPr lang="es-CO" sz="2400" dirty="0">
                <a:solidFill>
                  <a:srgbClr val="FF0000"/>
                </a:solidFill>
              </a:rPr>
              <a:t>se toma la decisión?</a:t>
            </a:r>
          </a:p>
        </p:txBody>
      </p:sp>
      <p:sp>
        <p:nvSpPr>
          <p:cNvPr id="7" name="CuadroTexto 6">
            <a:extLst>
              <a:ext uri="{FF2B5EF4-FFF2-40B4-BE49-F238E27FC236}">
                <a16:creationId xmlns:a16="http://schemas.microsoft.com/office/drawing/2014/main" id="{E27A9984-322E-2D84-F7D9-6ECBE4FD566D}"/>
              </a:ext>
            </a:extLst>
          </p:cNvPr>
          <p:cNvSpPr txBox="1"/>
          <p:nvPr/>
        </p:nvSpPr>
        <p:spPr>
          <a:xfrm>
            <a:off x="2641601" y="5273358"/>
            <a:ext cx="8940799" cy="830997"/>
          </a:xfrm>
          <a:prstGeom prst="rect">
            <a:avLst/>
          </a:prstGeom>
          <a:noFill/>
        </p:spPr>
        <p:txBody>
          <a:bodyPr wrap="square">
            <a:spAutoFit/>
          </a:bodyPr>
          <a:lstStyle/>
          <a:p>
            <a:pPr algn="just"/>
            <a:r>
              <a:rPr lang="es-CO" sz="2400" dirty="0">
                <a:solidFill>
                  <a:srgbClr val="FF0000"/>
                </a:solidFill>
              </a:rPr>
              <a:t>3. ¿Cuál es el </a:t>
            </a:r>
            <a:r>
              <a:rPr lang="es-CO" sz="2400" dirty="0">
                <a:highlight>
                  <a:srgbClr val="FFFF00"/>
                </a:highlight>
              </a:rPr>
              <a:t>criterio objetivo</a:t>
            </a:r>
            <a:r>
              <a:rPr lang="es-CO" sz="2400" dirty="0"/>
              <a:t> </a:t>
            </a:r>
            <a:r>
              <a:rPr lang="es-CO" sz="2400" dirty="0">
                <a:solidFill>
                  <a:srgbClr val="FF0000"/>
                </a:solidFill>
              </a:rPr>
              <a:t>apropiado para evaluar las alternativas?</a:t>
            </a:r>
          </a:p>
        </p:txBody>
      </p:sp>
    </p:spTree>
    <p:extLst>
      <p:ext uri="{BB962C8B-B14F-4D97-AF65-F5344CB8AC3E}">
        <p14:creationId xmlns:p14="http://schemas.microsoft.com/office/powerpoint/2010/main" val="152137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2" grpId="0" animBg="1"/>
      <p:bldP spid="2" grpId="0"/>
      <p:bldP spid="6"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1320854969_0_5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PRODUCTO-INSUMO</a:t>
            </a:r>
            <a:endParaRPr/>
          </a:p>
        </p:txBody>
      </p:sp>
      <p:sp>
        <p:nvSpPr>
          <p:cNvPr id="366" name="Google Shape;366;g11320854969_0_52"/>
          <p:cNvSpPr txBox="1">
            <a:spLocks noGrp="1"/>
          </p:cNvSpPr>
          <p:nvPr>
            <p:ph idx="1"/>
          </p:nvPr>
        </p:nvSpPr>
        <p:spPr>
          <a:xfrm>
            <a:off x="685800" y="1748589"/>
            <a:ext cx="10820400" cy="4780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200"/>
              <a:buNone/>
            </a:pPr>
            <a:r>
              <a:rPr lang="es-MX"/>
              <a:t>Definición de variables</a:t>
            </a:r>
            <a:endParaRPr/>
          </a:p>
          <a:p>
            <a:pPr marL="228600" marR="0" lvl="0" indent="-228600" algn="l" rtl="0">
              <a:lnSpc>
                <a:spcPct val="90000"/>
              </a:lnSpc>
              <a:spcBef>
                <a:spcPts val="1000"/>
              </a:spcBef>
              <a:spcAft>
                <a:spcPts val="0"/>
              </a:spcAft>
              <a:buSzPts val="2200"/>
              <a:buChar char="•"/>
            </a:pPr>
            <a:r>
              <a:rPr lang="es-MX"/>
              <a:t>X1= Cantidad de pupitres unipersonales a fabricar semanalmente</a:t>
            </a:r>
            <a:endParaRPr/>
          </a:p>
          <a:p>
            <a:pPr marL="228600" marR="0" lvl="0" indent="-228600" algn="l" rtl="0">
              <a:lnSpc>
                <a:spcPct val="90000"/>
              </a:lnSpc>
              <a:spcBef>
                <a:spcPts val="1000"/>
              </a:spcBef>
              <a:spcAft>
                <a:spcPts val="0"/>
              </a:spcAft>
              <a:buSzPts val="2200"/>
              <a:buChar char="•"/>
            </a:pPr>
            <a:r>
              <a:rPr lang="es-MX"/>
              <a:t>X2= Cantidad de pupitres bipersonales a fabricar semanalmente</a:t>
            </a:r>
            <a:endParaRPr/>
          </a:p>
          <a:p>
            <a:pPr marL="0" lvl="0" indent="0" algn="l" rtl="0">
              <a:lnSpc>
                <a:spcPct val="90000"/>
              </a:lnSpc>
              <a:spcBef>
                <a:spcPts val="1000"/>
              </a:spcBef>
              <a:spcAft>
                <a:spcPts val="0"/>
              </a:spcAft>
              <a:buClr>
                <a:schemeClr val="dk1"/>
              </a:buClr>
              <a:buSzPts val="2200"/>
              <a:buNone/>
            </a:pPr>
            <a:r>
              <a:rPr lang="es-MX"/>
              <a:t>Función objetivo</a:t>
            </a:r>
            <a:endParaRPr/>
          </a:p>
          <a:p>
            <a:pPr marL="228600" marR="0" lvl="0" indent="-228600" algn="l" rtl="0">
              <a:lnSpc>
                <a:spcPct val="90000"/>
              </a:lnSpc>
              <a:spcBef>
                <a:spcPts val="1000"/>
              </a:spcBef>
              <a:spcAft>
                <a:spcPts val="0"/>
              </a:spcAft>
              <a:buSzPts val="2200"/>
              <a:buChar char="•"/>
            </a:pPr>
            <a:r>
              <a:rPr lang="es-MX"/>
              <a:t>Max Z = 3.000X1+ 5.000X2</a:t>
            </a:r>
            <a:endParaRPr/>
          </a:p>
          <a:p>
            <a:pPr marL="0" lvl="0" indent="0" algn="l" rtl="0">
              <a:lnSpc>
                <a:spcPct val="90000"/>
              </a:lnSpc>
              <a:spcBef>
                <a:spcPts val="1000"/>
              </a:spcBef>
              <a:spcAft>
                <a:spcPts val="0"/>
              </a:spcAft>
              <a:buClr>
                <a:schemeClr val="dk1"/>
              </a:buClr>
              <a:buSzPts val="2200"/>
              <a:buNone/>
            </a:pPr>
            <a:r>
              <a:rPr lang="es-MX"/>
              <a:t>Restricciones del modelo</a:t>
            </a:r>
            <a:endParaRPr/>
          </a:p>
          <a:p>
            <a:pPr marL="228600" marR="0" lvl="0" indent="-228600" algn="l" rtl="0">
              <a:lnSpc>
                <a:spcPct val="90000"/>
              </a:lnSpc>
              <a:spcBef>
                <a:spcPts val="1000"/>
              </a:spcBef>
              <a:spcAft>
                <a:spcPts val="0"/>
              </a:spcAft>
              <a:buSzPts val="2200"/>
              <a:buChar char="•"/>
            </a:pPr>
            <a:r>
              <a:rPr lang="es-MX"/>
              <a:t>2X1+ 3X2 &lt; 300 metros de madera disponibles.</a:t>
            </a:r>
            <a:endParaRPr/>
          </a:p>
          <a:p>
            <a:pPr marL="228600" marR="0" lvl="0" indent="-228600" algn="l" rtl="0">
              <a:lnSpc>
                <a:spcPct val="90000"/>
              </a:lnSpc>
              <a:spcBef>
                <a:spcPts val="1000"/>
              </a:spcBef>
              <a:spcAft>
                <a:spcPts val="0"/>
              </a:spcAft>
              <a:buSzPts val="2200"/>
              <a:buChar char="•"/>
            </a:pPr>
            <a:r>
              <a:rPr lang="es-MX"/>
              <a:t>3X1+ 5X2 &lt; 500 metros de ángulo disponibles.</a:t>
            </a:r>
            <a:endParaRPr/>
          </a:p>
          <a:p>
            <a:pPr marL="228600" marR="0" lvl="0" indent="-228600" algn="l" rtl="0">
              <a:lnSpc>
                <a:spcPct val="90000"/>
              </a:lnSpc>
              <a:spcBef>
                <a:spcPts val="1000"/>
              </a:spcBef>
              <a:spcAft>
                <a:spcPts val="0"/>
              </a:spcAft>
              <a:buSzPts val="2200"/>
              <a:buChar char="•"/>
            </a:pPr>
            <a:r>
              <a:rPr lang="es-MX"/>
              <a:t>X1+ 4X2 &lt; 200 metros de paño disponibles.</a:t>
            </a:r>
            <a:endParaRPr/>
          </a:p>
          <a:p>
            <a:pPr marL="228600" lvl="0" indent="-228600" algn="l" rtl="0">
              <a:lnSpc>
                <a:spcPct val="90000"/>
              </a:lnSpc>
              <a:spcBef>
                <a:spcPts val="1000"/>
              </a:spcBef>
              <a:spcAft>
                <a:spcPts val="0"/>
              </a:spcAft>
              <a:buClr>
                <a:schemeClr val="dk1"/>
              </a:buClr>
              <a:buSzPts val="2200"/>
              <a:buChar char="•"/>
            </a:pPr>
            <a:r>
              <a:rPr lang="es-MX"/>
              <a:t>X1, X2 ≥0</a:t>
            </a:r>
            <a:endParaRPr/>
          </a:p>
          <a:p>
            <a:pPr marL="0" lvl="0" indent="0" algn="l" rtl="0">
              <a:lnSpc>
                <a:spcPct val="90000"/>
              </a:lnSpc>
              <a:spcBef>
                <a:spcPts val="100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11320854969_0_6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000"/>
              <a:buFont typeface="Century Gothic"/>
              <a:buNone/>
            </a:pPr>
            <a:r>
              <a:rPr lang="es-MX"/>
              <a:t>MODELO DE DIETAS</a:t>
            </a:r>
            <a:endParaRPr/>
          </a:p>
        </p:txBody>
      </p:sp>
      <p:pic>
        <p:nvPicPr>
          <p:cNvPr id="5" name="Marcador de contenido 4">
            <a:extLst>
              <a:ext uri="{FF2B5EF4-FFF2-40B4-BE49-F238E27FC236}">
                <a16:creationId xmlns:a16="http://schemas.microsoft.com/office/drawing/2014/main" id="{B6C41B6A-B5CC-0498-97A7-3A9306878DD8}"/>
              </a:ext>
            </a:extLst>
          </p:cNvPr>
          <p:cNvPicPr>
            <a:picLocks noGrp="1" noChangeAspect="1"/>
          </p:cNvPicPr>
          <p:nvPr>
            <p:ph idx="1"/>
          </p:nvPr>
        </p:nvPicPr>
        <p:blipFill>
          <a:blip r:embed="rId3"/>
          <a:stretch>
            <a:fillRect/>
          </a:stretch>
        </p:blipFill>
        <p:spPr>
          <a:xfrm>
            <a:off x="646630" y="1468351"/>
            <a:ext cx="11147466" cy="5024524"/>
          </a:xfr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CCB3B175-BEE0-489A-AAD7-5067408C7391}"/>
                  </a:ext>
                </a:extLst>
              </p:cNvPr>
              <p:cNvSpPr txBox="1"/>
              <p:nvPr/>
            </p:nvSpPr>
            <p:spPr>
              <a:xfrm>
                <a:off x="2031999" y="3538973"/>
                <a:ext cx="8534399" cy="369332"/>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ES" sz="2400" b="1" i="1">
                              <a:solidFill>
                                <a:schemeClr val="tx2">
                                  <a:lumMod val="50000"/>
                                </a:schemeClr>
                              </a:solidFill>
                              <a:latin typeface="Cambria Math" panose="02040503050406030204" pitchFamily="18" charset="0"/>
                            </a:rPr>
                            <m:t>𝟏</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𝑏𝑎𝑟𝑟𝑎𝑠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m:t>
                      </m:r>
                      <m:r>
                        <a:rPr lang="es-CO" sz="2400" i="1">
                          <a:solidFill>
                            <a:schemeClr val="tx2">
                              <a:lumMod val="50000"/>
                            </a:schemeClr>
                          </a:solidFill>
                          <a:latin typeface="Cambria Math" panose="02040503050406030204" pitchFamily="18" charset="0"/>
                        </a:rPr>
                        <m:t>í</m:t>
                      </m:r>
                      <m:r>
                        <a:rPr lang="es-CO" sz="2400" i="1">
                          <a:solidFill>
                            <a:schemeClr val="tx2">
                              <a:lumMod val="50000"/>
                            </a:schemeClr>
                          </a:solidFill>
                          <a:latin typeface="Cambria Math" panose="02040503050406030204" pitchFamily="18" charset="0"/>
                        </a:rPr>
                        <m:t>𝑎</m:t>
                      </m:r>
                    </m:oMath>
                  </m:oMathPara>
                </a14:m>
                <a:endParaRPr lang="es-ES" sz="2400" dirty="0">
                  <a:solidFill>
                    <a:schemeClr val="tx2">
                      <a:lumMod val="50000"/>
                    </a:schemeClr>
                  </a:solidFill>
                </a:endParaRPr>
              </a:p>
            </p:txBody>
          </p:sp>
        </mc:Choice>
        <mc:Fallback xmlns="">
          <p:sp>
            <p:nvSpPr>
              <p:cNvPr id="2" name="CuadroTexto 1">
                <a:extLst>
                  <a:ext uri="{FF2B5EF4-FFF2-40B4-BE49-F238E27FC236}">
                    <a16:creationId xmlns:a16="http://schemas.microsoft.com/office/drawing/2014/main" id="{CCB3B175-BEE0-489A-AAD7-5067408C7391}"/>
                  </a:ext>
                </a:extLst>
              </p:cNvPr>
              <p:cNvSpPr txBox="1">
                <a:spLocks noRot="1" noChangeAspect="1" noMove="1" noResize="1" noEditPoints="1" noAdjustHandles="1" noChangeArrowheads="1" noChangeShapeType="1" noTextEdit="1"/>
              </p:cNvSpPr>
              <p:nvPr/>
            </p:nvSpPr>
            <p:spPr>
              <a:xfrm>
                <a:off x="2031999" y="3538973"/>
                <a:ext cx="8534399" cy="369332"/>
              </a:xfrm>
              <a:prstGeom prst="rect">
                <a:avLst/>
              </a:prstGeom>
              <a:blipFill>
                <a:blip r:embed="rId3"/>
                <a:stretch>
                  <a:fillRect l="-929" b="-15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8326091D-D549-4DDD-BEB8-8E19200F68CF}"/>
                  </a:ext>
                </a:extLst>
              </p:cNvPr>
              <p:cNvSpPr txBox="1"/>
              <p:nvPr/>
            </p:nvSpPr>
            <p:spPr>
              <a:xfrm>
                <a:off x="2031996" y="4596845"/>
                <a:ext cx="8534397" cy="369332"/>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𝟑</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𝐵𝑜𝑡𝑒𝑙𝑙𝑎𝑠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𝑏𝑒𝑏𝑖𝑑𝑎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𝑐𝑜𝑙𝑎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𝑡𝑜𝑚𝑎𝑑𝑎𝑠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𝑝𝑜𝑟</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m:t>
                    </m:r>
                    <m:r>
                      <a:rPr lang="es-CO" sz="2400" i="1">
                        <a:solidFill>
                          <a:schemeClr val="tx2">
                            <a:lumMod val="50000"/>
                          </a:schemeClr>
                        </a:solidFill>
                        <a:latin typeface="Cambria Math" panose="02040503050406030204" pitchFamily="18" charset="0"/>
                      </a:rPr>
                      <m:t>í</m:t>
                    </m:r>
                    <m:r>
                      <a:rPr lang="es-CO" sz="2400" i="1">
                        <a:solidFill>
                          <a:schemeClr val="tx2">
                            <a:lumMod val="50000"/>
                          </a:schemeClr>
                        </a:solidFill>
                        <a:latin typeface="Cambria Math" panose="02040503050406030204" pitchFamily="18" charset="0"/>
                      </a:rPr>
                      <m:t>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35" name="CuadroTexto 34">
                <a:extLst>
                  <a:ext uri="{FF2B5EF4-FFF2-40B4-BE49-F238E27FC236}">
                    <a16:creationId xmlns:a16="http://schemas.microsoft.com/office/drawing/2014/main" id="{8326091D-D549-4DDD-BEB8-8E19200F68CF}"/>
                  </a:ext>
                </a:extLst>
              </p:cNvPr>
              <p:cNvSpPr txBox="1">
                <a:spLocks noRot="1" noChangeAspect="1" noMove="1" noResize="1" noEditPoints="1" noAdjustHandles="1" noChangeArrowheads="1" noChangeShapeType="1" noTextEdit="1"/>
              </p:cNvSpPr>
              <p:nvPr/>
            </p:nvSpPr>
            <p:spPr>
              <a:xfrm>
                <a:off x="2031996" y="4596845"/>
                <a:ext cx="8534397" cy="369332"/>
              </a:xfrm>
              <a:prstGeom prst="rect">
                <a:avLst/>
              </a:prstGeom>
              <a:blipFill>
                <a:blip r:embed="rId4"/>
                <a:stretch>
                  <a:fillRect l="-929" t="-24590" b="-49180"/>
                </a:stretch>
              </a:blipFill>
            </p:spPr>
            <p:txBody>
              <a:bodyPr/>
              <a:lstStyle/>
              <a:p>
                <a:r>
                  <a:rPr lang="es-CO">
                    <a:noFill/>
                  </a:rPr>
                  <a:t> </a:t>
                </a:r>
              </a:p>
            </p:txBody>
          </p:sp>
        </mc:Fallback>
      </mc:AlternateContent>
      <p:sp>
        <p:nvSpPr>
          <p:cNvPr id="36" name="Rectangle 38">
            <a:extLst>
              <a:ext uri="{FF2B5EF4-FFF2-40B4-BE49-F238E27FC236}">
                <a16:creationId xmlns:a16="http://schemas.microsoft.com/office/drawing/2014/main" id="{09CC9D10-961C-4A42-ACBC-F3A436326147}"/>
              </a:ext>
            </a:extLst>
          </p:cNvPr>
          <p:cNvSpPr/>
          <p:nvPr/>
        </p:nvSpPr>
        <p:spPr>
          <a:xfrm>
            <a:off x="3378200" y="1930280"/>
            <a:ext cx="7899400" cy="919401"/>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CO" sz="2400" dirty="0">
                <a:solidFill>
                  <a:schemeClr val="tx2">
                    <a:lumMod val="50000"/>
                  </a:schemeClr>
                </a:solidFill>
                <a:latin typeface="Ancizar Sans" panose="020B0602040300000003" pitchFamily="34" charset="0"/>
              </a:rPr>
              <a:t>Debo decidir </a:t>
            </a:r>
            <a:r>
              <a:rPr lang="es-CO" sz="2400" b="1" dirty="0">
                <a:solidFill>
                  <a:schemeClr val="tx2">
                    <a:lumMod val="50000"/>
                  </a:schemeClr>
                </a:solidFill>
                <a:latin typeface="Ancizar Sans" panose="020B0602040300000003" pitchFamily="34" charset="0"/>
              </a:rPr>
              <a:t>cuanto de cada tipo de alimento</a:t>
            </a:r>
            <a:r>
              <a:rPr lang="es-CO" sz="2400" dirty="0">
                <a:solidFill>
                  <a:schemeClr val="tx2">
                    <a:lumMod val="50000"/>
                  </a:schemeClr>
                </a:solidFill>
                <a:latin typeface="Ancizar Sans" panose="020B0602040300000003" pitchFamily="34" charset="0"/>
              </a:rPr>
              <a:t> se debe consumir por día. </a:t>
            </a:r>
          </a:p>
        </p:txBody>
      </p:sp>
      <p:grpSp>
        <p:nvGrpSpPr>
          <p:cNvPr id="37" name="Group 53">
            <a:extLst>
              <a:ext uri="{FF2B5EF4-FFF2-40B4-BE49-F238E27FC236}">
                <a16:creationId xmlns:a16="http://schemas.microsoft.com/office/drawing/2014/main" id="{139A124B-881B-41B7-9879-29EEA257A7BA}"/>
              </a:ext>
            </a:extLst>
          </p:cNvPr>
          <p:cNvGrpSpPr/>
          <p:nvPr/>
        </p:nvGrpSpPr>
        <p:grpSpPr>
          <a:xfrm>
            <a:off x="508000" y="1701801"/>
            <a:ext cx="2601384" cy="1155700"/>
            <a:chOff x="1733550" y="3700462"/>
            <a:chExt cx="1951038" cy="738188"/>
          </a:xfrm>
        </p:grpSpPr>
        <p:sp>
          <p:nvSpPr>
            <p:cNvPr id="41" name="Freeform 44">
              <a:extLst>
                <a:ext uri="{FF2B5EF4-FFF2-40B4-BE49-F238E27FC236}">
                  <a16:creationId xmlns:a16="http://schemas.microsoft.com/office/drawing/2014/main" id="{6C327779-2E06-4DD6-A271-ACAFFEF4D598}"/>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5" name="Freeform 45">
              <a:extLst>
                <a:ext uri="{FF2B5EF4-FFF2-40B4-BE49-F238E27FC236}">
                  <a16:creationId xmlns:a16="http://schemas.microsoft.com/office/drawing/2014/main" id="{5B91FB29-D0EA-4ADC-B404-D98B05A7B3A4}"/>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49" name="Freeform 47">
            <a:extLst>
              <a:ext uri="{FF2B5EF4-FFF2-40B4-BE49-F238E27FC236}">
                <a16:creationId xmlns:a16="http://schemas.microsoft.com/office/drawing/2014/main" id="{DCAA39FB-66B7-464D-8073-F0776439F931}"/>
              </a:ext>
            </a:extLst>
          </p:cNvPr>
          <p:cNvSpPr>
            <a:spLocks noEditPoints="1"/>
          </p:cNvSpPr>
          <p:nvPr/>
        </p:nvSpPr>
        <p:spPr bwMode="auto">
          <a:xfrm flipH="1">
            <a:off x="2766484" y="24976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0" name="TextBox 50">
            <a:extLst>
              <a:ext uri="{FF2B5EF4-FFF2-40B4-BE49-F238E27FC236}">
                <a16:creationId xmlns:a16="http://schemas.microsoft.com/office/drawing/2014/main" id="{D9C6B94E-9C64-485E-97A4-C5A8B63BE32C}"/>
              </a:ext>
            </a:extLst>
          </p:cNvPr>
          <p:cNvSpPr txBox="1"/>
          <p:nvPr/>
        </p:nvSpPr>
        <p:spPr>
          <a:xfrm>
            <a:off x="688138" y="18012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
        <p:nvSpPr>
          <p:cNvPr id="51" name="TextBox 51">
            <a:extLst>
              <a:ext uri="{FF2B5EF4-FFF2-40B4-BE49-F238E27FC236}">
                <a16:creationId xmlns:a16="http://schemas.microsoft.com/office/drawing/2014/main" id="{495B8B9C-177B-4C9B-B0DD-9AA9034B7688}"/>
              </a:ext>
            </a:extLst>
          </p:cNvPr>
          <p:cNvSpPr txBox="1"/>
          <p:nvPr/>
        </p:nvSpPr>
        <p:spPr>
          <a:xfrm>
            <a:off x="1447800" y="2070100"/>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FD6E7205-6DE1-4059-881D-875D0FECF098}"/>
                  </a:ext>
                </a:extLst>
              </p:cNvPr>
              <p:cNvSpPr txBox="1"/>
              <p:nvPr/>
            </p:nvSpPr>
            <p:spPr>
              <a:xfrm>
                <a:off x="2031998" y="4075909"/>
                <a:ext cx="8534397" cy="369332"/>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𝟐</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𝑏𝑜𝑙𝑎𝑠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h𝑒𝑙𝑎𝑑𝑜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𝑖𝑛𝑔𝑒𝑟𝑖𝑑𝑎𝑠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m:t>
                      </m:r>
                      <m:r>
                        <a:rPr lang="es-CO" sz="2400" i="1">
                          <a:solidFill>
                            <a:schemeClr val="tx2">
                              <a:lumMod val="50000"/>
                            </a:schemeClr>
                          </a:solidFill>
                          <a:latin typeface="Cambria Math" panose="02040503050406030204" pitchFamily="18" charset="0"/>
                        </a:rPr>
                        <m:t>í</m:t>
                      </m:r>
                      <m:r>
                        <a:rPr lang="es-CO" sz="2400" i="1">
                          <a:solidFill>
                            <a:schemeClr val="tx2">
                              <a:lumMod val="50000"/>
                            </a:schemeClr>
                          </a:solidFill>
                          <a:latin typeface="Cambria Math" panose="02040503050406030204" pitchFamily="18" charset="0"/>
                        </a:rPr>
                        <m:t>𝑎</m:t>
                      </m:r>
                    </m:oMath>
                  </m:oMathPara>
                </a14:m>
                <a:endParaRPr lang="es-ES" sz="2400" dirty="0">
                  <a:solidFill>
                    <a:schemeClr val="tx2">
                      <a:lumMod val="50000"/>
                    </a:schemeClr>
                  </a:solidFill>
                </a:endParaRPr>
              </a:p>
            </p:txBody>
          </p:sp>
        </mc:Choice>
        <mc:Fallback xmlns="">
          <p:sp>
            <p:nvSpPr>
              <p:cNvPr id="13" name="CuadroTexto 12">
                <a:extLst>
                  <a:ext uri="{FF2B5EF4-FFF2-40B4-BE49-F238E27FC236}">
                    <a16:creationId xmlns:a16="http://schemas.microsoft.com/office/drawing/2014/main" id="{FD6E7205-6DE1-4059-881D-875D0FECF098}"/>
                  </a:ext>
                </a:extLst>
              </p:cNvPr>
              <p:cNvSpPr txBox="1">
                <a:spLocks noRot="1" noChangeAspect="1" noMove="1" noResize="1" noEditPoints="1" noAdjustHandles="1" noChangeArrowheads="1" noChangeShapeType="1" noTextEdit="1"/>
              </p:cNvSpPr>
              <p:nvPr/>
            </p:nvSpPr>
            <p:spPr>
              <a:xfrm>
                <a:off x="2031998" y="4075909"/>
                <a:ext cx="8534397" cy="369332"/>
              </a:xfrm>
              <a:prstGeom prst="rect">
                <a:avLst/>
              </a:prstGeom>
              <a:blipFill>
                <a:blip r:embed="rId5"/>
                <a:stretch>
                  <a:fillRect l="-929" t="-1667" b="-3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B21A8C8B-154E-442C-9BBA-A970D0441897}"/>
                  </a:ext>
                </a:extLst>
              </p:cNvPr>
              <p:cNvSpPr txBox="1"/>
              <p:nvPr/>
            </p:nvSpPr>
            <p:spPr>
              <a:xfrm>
                <a:off x="2031996" y="5125446"/>
                <a:ext cx="8534400" cy="369332"/>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𝟒</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𝑅𝑒𝑏𝑎𝑛𝑎𝑑𝑎𝑠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𝑝𝑎𝑠𝑡𝑒𝑙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𝑞𝑢𝑒𝑠𝑜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𝑝𝑖</m:t>
                    </m:r>
                    <m:r>
                      <a:rPr lang="es-CO" sz="2400" i="1">
                        <a:solidFill>
                          <a:schemeClr val="tx2">
                            <a:lumMod val="50000"/>
                          </a:schemeClr>
                        </a:solidFill>
                        <a:latin typeface="Cambria Math" panose="02040503050406030204" pitchFamily="18" charset="0"/>
                      </a:rPr>
                      <m:t>ñ</m:t>
                    </m:r>
                    <m:r>
                      <a:rPr lang="es-CO" sz="2400" i="1">
                        <a:solidFill>
                          <a:schemeClr val="tx2">
                            <a:lumMod val="50000"/>
                          </a:schemeClr>
                        </a:solidFill>
                        <a:latin typeface="Cambria Math" panose="02040503050406030204" pitchFamily="18" charset="0"/>
                      </a:rPr>
                      <m:t>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m:t>
                    </m:r>
                    <m:r>
                      <a:rPr lang="es-CO" sz="2400" i="1">
                        <a:solidFill>
                          <a:schemeClr val="tx2">
                            <a:lumMod val="50000"/>
                          </a:schemeClr>
                        </a:solidFill>
                        <a:latin typeface="Cambria Math" panose="02040503050406030204" pitchFamily="18" charset="0"/>
                      </a:rPr>
                      <m:t>í</m:t>
                    </m:r>
                    <m:r>
                      <a:rPr lang="es-CO" sz="2400" i="1">
                        <a:solidFill>
                          <a:schemeClr val="tx2">
                            <a:lumMod val="50000"/>
                          </a:schemeClr>
                        </a:solidFill>
                        <a:latin typeface="Cambria Math" panose="02040503050406030204" pitchFamily="18" charset="0"/>
                      </a:rPr>
                      <m:t>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14" name="CuadroTexto 13">
                <a:extLst>
                  <a:ext uri="{FF2B5EF4-FFF2-40B4-BE49-F238E27FC236}">
                    <a16:creationId xmlns:a16="http://schemas.microsoft.com/office/drawing/2014/main" id="{B21A8C8B-154E-442C-9BBA-A970D0441897}"/>
                  </a:ext>
                </a:extLst>
              </p:cNvPr>
              <p:cNvSpPr txBox="1">
                <a:spLocks noRot="1" noChangeAspect="1" noMove="1" noResize="1" noEditPoints="1" noAdjustHandles="1" noChangeArrowheads="1" noChangeShapeType="1" noTextEdit="1"/>
              </p:cNvSpPr>
              <p:nvPr/>
            </p:nvSpPr>
            <p:spPr>
              <a:xfrm>
                <a:off x="2031996" y="5125446"/>
                <a:ext cx="8534400" cy="369332"/>
              </a:xfrm>
              <a:prstGeom prst="rect">
                <a:avLst/>
              </a:prstGeom>
              <a:blipFill>
                <a:blip r:embed="rId6"/>
                <a:stretch>
                  <a:fillRect l="-929" t="-26667" b="-50000"/>
                </a:stretch>
              </a:blipFill>
            </p:spPr>
            <p:txBody>
              <a:bodyPr/>
              <a:lstStyle/>
              <a:p>
                <a:r>
                  <a:rPr lang="es-CO">
                    <a:noFill/>
                  </a:rPr>
                  <a:t> </a:t>
                </a:r>
              </a:p>
            </p:txBody>
          </p:sp>
        </mc:Fallback>
      </mc:AlternateContent>
    </p:spTree>
    <p:extLst>
      <p:ext uri="{BB962C8B-B14F-4D97-AF65-F5344CB8AC3E}">
        <p14:creationId xmlns:p14="http://schemas.microsoft.com/office/powerpoint/2010/main" val="55285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36" grpId="0" animBg="1"/>
      <p:bldP spid="13" grpId="0"/>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77" name="Rectangle 38">
            <a:extLst>
              <a:ext uri="{FF2B5EF4-FFF2-40B4-BE49-F238E27FC236}">
                <a16:creationId xmlns:a16="http://schemas.microsoft.com/office/drawing/2014/main" id="{BF28E59C-F009-4BC1-B92C-BAB5E05995EE}"/>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rgbClr val="C00000"/>
                </a:solidFill>
                <a:latin typeface="Ancizar Sans" panose="020B0602040300000003" pitchFamily="34" charset="0"/>
              </a:rPr>
              <a:t>minimizar</a:t>
            </a:r>
            <a:r>
              <a:rPr lang="es-ES" sz="2400" b="1" dirty="0">
                <a:solidFill>
                  <a:schemeClr val="accent2">
                    <a:lumMod val="75000"/>
                  </a:schemeClr>
                </a:solidFill>
                <a:latin typeface="Ancizar Sans" panose="020B0602040300000003" pitchFamily="34" charset="0"/>
              </a:rPr>
              <a:t> el costo de mi dieta. </a:t>
            </a:r>
          </a:p>
        </p:txBody>
      </p: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3F0F2D20-2C3C-4E7B-BB61-5B8F4DA7E89F}"/>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23" name="CuadroTexto 22">
                <a:extLst>
                  <a:ext uri="{FF2B5EF4-FFF2-40B4-BE49-F238E27FC236}">
                    <a16:creationId xmlns:a16="http://schemas.microsoft.com/office/drawing/2014/main" id="{3F0F2D20-2C3C-4E7B-BB61-5B8F4DA7E89F}"/>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DC74A8F5-480A-4592-A522-E32A7285EA44}"/>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24" name="CuadroTexto 23">
                <a:extLst>
                  <a:ext uri="{FF2B5EF4-FFF2-40B4-BE49-F238E27FC236}">
                    <a16:creationId xmlns:a16="http://schemas.microsoft.com/office/drawing/2014/main" id="{DC74A8F5-480A-4592-A522-E32A7285EA44}"/>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4"/>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9BAC2CFC-322C-4097-BDCF-167F12BC08B9}"/>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25" name="CuadroTexto 24">
                <a:extLst>
                  <a:ext uri="{FF2B5EF4-FFF2-40B4-BE49-F238E27FC236}">
                    <a16:creationId xmlns:a16="http://schemas.microsoft.com/office/drawing/2014/main" id="{9BAC2CFC-322C-4097-BDCF-167F12BC08B9}"/>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5"/>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5137A02C-C3C5-4AA5-93C9-6503B895284D}"/>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26" name="CuadroTexto 25">
                <a:extLst>
                  <a:ext uri="{FF2B5EF4-FFF2-40B4-BE49-F238E27FC236}">
                    <a16:creationId xmlns:a16="http://schemas.microsoft.com/office/drawing/2014/main" id="{5137A02C-C3C5-4AA5-93C9-6503B895284D}"/>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12164AEE-39BF-44EA-90F7-C98BC07F5AEC}"/>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7" name="CuadroTexto 26">
                <a:extLst>
                  <a:ext uri="{FF2B5EF4-FFF2-40B4-BE49-F238E27FC236}">
                    <a16:creationId xmlns:a16="http://schemas.microsoft.com/office/drawing/2014/main" id="{12164AEE-39BF-44EA-90F7-C98BC07F5AEC}"/>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3CA39965-3EC0-4200-995E-7FD6CA998E0B}"/>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28" name="CuadroTexto 27">
                <a:extLst>
                  <a:ext uri="{FF2B5EF4-FFF2-40B4-BE49-F238E27FC236}">
                    <a16:creationId xmlns:a16="http://schemas.microsoft.com/office/drawing/2014/main" id="{3CA39965-3EC0-4200-995E-7FD6CA998E0B}"/>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AFB8E05E-AFE5-4214-BBBB-75A82CFA874D}"/>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29" name="CuadroTexto 28">
                <a:extLst>
                  <a:ext uri="{FF2B5EF4-FFF2-40B4-BE49-F238E27FC236}">
                    <a16:creationId xmlns:a16="http://schemas.microsoft.com/office/drawing/2014/main" id="{AFB8E05E-AFE5-4214-BBBB-75A82CFA874D}"/>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E45B19D1-BD49-414D-A24A-C3A6C1B975CA}"/>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30" name="CuadroTexto 29">
                <a:extLst>
                  <a:ext uri="{FF2B5EF4-FFF2-40B4-BE49-F238E27FC236}">
                    <a16:creationId xmlns:a16="http://schemas.microsoft.com/office/drawing/2014/main" id="{E45B19D1-BD49-414D-A24A-C3A6C1B975CA}"/>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FFC4A069-7F79-4806-AAC6-9F5E53C8713E}"/>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31" name="CuadroTexto 30">
                <a:extLst>
                  <a:ext uri="{FF2B5EF4-FFF2-40B4-BE49-F238E27FC236}">
                    <a16:creationId xmlns:a16="http://schemas.microsoft.com/office/drawing/2014/main" id="{FFC4A069-7F79-4806-AAC6-9F5E53C8713E}"/>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93A2DAF8-555B-4B34-830E-5F61E1DF7299}"/>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32" name="CuadroTexto 31">
                <a:extLst>
                  <a:ext uri="{FF2B5EF4-FFF2-40B4-BE49-F238E27FC236}">
                    <a16:creationId xmlns:a16="http://schemas.microsoft.com/office/drawing/2014/main" id="{93A2DAF8-555B-4B34-830E-5F61E1DF7299}"/>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12"/>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39F7DCDD-18B2-4467-B071-F4FC53E5AED0}"/>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3" name="CuadroTexto 32">
                <a:extLst>
                  <a:ext uri="{FF2B5EF4-FFF2-40B4-BE49-F238E27FC236}">
                    <a16:creationId xmlns:a16="http://schemas.microsoft.com/office/drawing/2014/main" id="{39F7DCDD-18B2-4467-B071-F4FC53E5AED0}"/>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1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3191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77" grpId="0" animBg="1"/>
      <p:bldP spid="23" grpId="0"/>
      <p:bldP spid="24" grpId="0"/>
      <p:bldP spid="25" grpId="0"/>
      <p:bldP spid="26" grpId="0"/>
      <p:bldP spid="27" grpId="0"/>
      <p:bldP spid="28" grpId="0"/>
      <p:bldP spid="29" grpId="0"/>
      <p:bldP spid="30" grpId="0"/>
      <p:bldP spid="31" grpId="0"/>
      <p:bldP spid="32" grpId="0"/>
      <p:bldP spid="3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61" name="Rectangle 38">
            <a:extLst>
              <a:ext uri="{FF2B5EF4-FFF2-40B4-BE49-F238E27FC236}">
                <a16:creationId xmlns:a16="http://schemas.microsoft.com/office/drawing/2014/main" id="{086310D4-FA0E-4FEA-A0B5-867C51B0401D}"/>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chemeClr val="accent2">
                    <a:lumMod val="75000"/>
                  </a:schemeClr>
                </a:solidFill>
                <a:latin typeface="Ancizar Sans" panose="020B0602040300000003" pitchFamily="34" charset="0"/>
              </a:rPr>
              <a:t>minimizar el costo de mi dieta. </a:t>
            </a:r>
          </a:p>
        </p:txBody>
      </p:sp>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EB1BA126-E071-4A9A-8BCC-952713BAE392}"/>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45" name="CuadroTexto 44">
                <a:extLst>
                  <a:ext uri="{FF2B5EF4-FFF2-40B4-BE49-F238E27FC236}">
                    <a16:creationId xmlns:a16="http://schemas.microsoft.com/office/drawing/2014/main" id="{EB1BA126-E071-4A9A-8BCC-952713BAE392}"/>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C3362ED2-F2D7-4D24-9F2F-F3A9294AA1A3}"/>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47" name="CuadroTexto 46">
                <a:extLst>
                  <a:ext uri="{FF2B5EF4-FFF2-40B4-BE49-F238E27FC236}">
                    <a16:creationId xmlns:a16="http://schemas.microsoft.com/office/drawing/2014/main" id="{C3362ED2-F2D7-4D24-9F2F-F3A9294AA1A3}"/>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4"/>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1BEA57E8-5985-4582-BA82-79D7B392D1AB}"/>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49" name="CuadroTexto 48">
                <a:extLst>
                  <a:ext uri="{FF2B5EF4-FFF2-40B4-BE49-F238E27FC236}">
                    <a16:creationId xmlns:a16="http://schemas.microsoft.com/office/drawing/2014/main" id="{1BEA57E8-5985-4582-BA82-79D7B392D1AB}"/>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5"/>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BF2E60A0-520C-4547-836F-FCF0BDF3516A}"/>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50" name="CuadroTexto 49">
                <a:extLst>
                  <a:ext uri="{FF2B5EF4-FFF2-40B4-BE49-F238E27FC236}">
                    <a16:creationId xmlns:a16="http://schemas.microsoft.com/office/drawing/2014/main" id="{BF2E60A0-520C-4547-836F-FCF0BDF3516A}"/>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1E7F47C8-F9FC-4FE4-BC4C-7A3EE270E1FB}"/>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51" name="CuadroTexto 50">
                <a:extLst>
                  <a:ext uri="{FF2B5EF4-FFF2-40B4-BE49-F238E27FC236}">
                    <a16:creationId xmlns:a16="http://schemas.microsoft.com/office/drawing/2014/main" id="{1E7F47C8-F9FC-4FE4-BC4C-7A3EE270E1FB}"/>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2" name="CuadroTexto 51">
                <a:extLst>
                  <a:ext uri="{FF2B5EF4-FFF2-40B4-BE49-F238E27FC236}">
                    <a16:creationId xmlns:a16="http://schemas.microsoft.com/office/drawing/2014/main" id="{988460E0-5F0F-4083-9133-23D4DAF6B9DE}"/>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52" name="CuadroTexto 51">
                <a:extLst>
                  <a:ext uri="{FF2B5EF4-FFF2-40B4-BE49-F238E27FC236}">
                    <a16:creationId xmlns:a16="http://schemas.microsoft.com/office/drawing/2014/main" id="{988460E0-5F0F-4083-9133-23D4DAF6B9DE}"/>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E690E690-1BEB-42E8-BC16-29192A58C154}"/>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0" name="CuadroTexto 59">
                <a:extLst>
                  <a:ext uri="{FF2B5EF4-FFF2-40B4-BE49-F238E27FC236}">
                    <a16:creationId xmlns:a16="http://schemas.microsoft.com/office/drawing/2014/main" id="{E690E690-1BEB-42E8-BC16-29192A58C154}"/>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62EC2568-5E53-48C1-8B48-CBBE20803F65}"/>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62" name="CuadroTexto 61">
                <a:extLst>
                  <a:ext uri="{FF2B5EF4-FFF2-40B4-BE49-F238E27FC236}">
                    <a16:creationId xmlns:a16="http://schemas.microsoft.com/office/drawing/2014/main" id="{62EC2568-5E53-48C1-8B48-CBBE20803F65}"/>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615F8E38-E8AC-4697-A8EC-8A80EF33C58F}"/>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63" name="CuadroTexto 62">
                <a:extLst>
                  <a:ext uri="{FF2B5EF4-FFF2-40B4-BE49-F238E27FC236}">
                    <a16:creationId xmlns:a16="http://schemas.microsoft.com/office/drawing/2014/main" id="{615F8E38-E8AC-4697-A8EC-8A80EF33C58F}"/>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3900C153-FCAC-48EC-8E80-389B9A0B987E}"/>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64" name="CuadroTexto 63">
                <a:extLst>
                  <a:ext uri="{FF2B5EF4-FFF2-40B4-BE49-F238E27FC236}">
                    <a16:creationId xmlns:a16="http://schemas.microsoft.com/office/drawing/2014/main" id="{3900C153-FCAC-48EC-8E80-389B9A0B987E}"/>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12"/>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5" name="CuadroTexto 64">
                <a:extLst>
                  <a:ext uri="{FF2B5EF4-FFF2-40B4-BE49-F238E27FC236}">
                    <a16:creationId xmlns:a16="http://schemas.microsoft.com/office/drawing/2014/main" id="{6B750AA9-415E-4DC2-8433-E58D0A8B8BA3}"/>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5" name="CuadroTexto 64">
                <a:extLst>
                  <a:ext uri="{FF2B5EF4-FFF2-40B4-BE49-F238E27FC236}">
                    <a16:creationId xmlns:a16="http://schemas.microsoft.com/office/drawing/2014/main" id="{6B750AA9-415E-4DC2-8433-E58D0A8B8BA3}"/>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6" name="CuadroTexto 65">
                <a:extLst>
                  <a:ext uri="{FF2B5EF4-FFF2-40B4-BE49-F238E27FC236}">
                    <a16:creationId xmlns:a16="http://schemas.microsoft.com/office/drawing/2014/main" id="{4014AFE4-2DC8-41F0-9E1F-76051540A214}"/>
                  </a:ext>
                </a:extLst>
              </p:cNvPr>
              <p:cNvSpPr txBox="1"/>
              <p:nvPr/>
            </p:nvSpPr>
            <p:spPr>
              <a:xfrm>
                <a:off x="3775321" y="431740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66" name="CuadroTexto 65">
                <a:extLst>
                  <a:ext uri="{FF2B5EF4-FFF2-40B4-BE49-F238E27FC236}">
                    <a16:creationId xmlns:a16="http://schemas.microsoft.com/office/drawing/2014/main" id="{4014AFE4-2DC8-41F0-9E1F-76051540A214}"/>
                  </a:ext>
                </a:extLst>
              </p:cNvPr>
              <p:cNvSpPr txBox="1">
                <a:spLocks noRot="1" noChangeAspect="1" noMove="1" noResize="1" noEditPoints="1" noAdjustHandles="1" noChangeArrowheads="1" noChangeShapeType="1" noTextEdit="1"/>
              </p:cNvSpPr>
              <p:nvPr/>
            </p:nvSpPr>
            <p:spPr>
              <a:xfrm>
                <a:off x="3775321" y="4317400"/>
                <a:ext cx="569383" cy="379656"/>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7" name="CuadroTexto 66">
                <a:extLst>
                  <a:ext uri="{FF2B5EF4-FFF2-40B4-BE49-F238E27FC236}">
                    <a16:creationId xmlns:a16="http://schemas.microsoft.com/office/drawing/2014/main" id="{AF1A5558-845C-4784-A45B-40B419F78602}"/>
                  </a:ext>
                </a:extLst>
              </p:cNvPr>
              <p:cNvSpPr txBox="1"/>
              <p:nvPr/>
            </p:nvSpPr>
            <p:spPr>
              <a:xfrm>
                <a:off x="4309216" y="3943669"/>
                <a:ext cx="518491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𝒃𝒂𝒓𝒓𝒂𝒔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𝒄𝒉𝒐𝒄𝒐𝒍𝒂𝒕𝒆</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𝒃𝒂𝒓𝒓𝒂𝒔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𝒄𝒉𝒐𝒄𝒐𝒍𝒂𝒕𝒆</m:t>
                              </m:r>
                            </m:e>
                            <m:e>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67" name="CuadroTexto 66">
                <a:extLst>
                  <a:ext uri="{FF2B5EF4-FFF2-40B4-BE49-F238E27FC236}">
                    <a16:creationId xmlns:a16="http://schemas.microsoft.com/office/drawing/2014/main" id="{AF1A5558-845C-4784-A45B-40B419F78602}"/>
                  </a:ext>
                </a:extLst>
              </p:cNvPr>
              <p:cNvSpPr txBox="1">
                <a:spLocks noRot="1" noChangeAspect="1" noMove="1" noResize="1" noEditPoints="1" noAdjustHandles="1" noChangeArrowheads="1" noChangeShapeType="1" noTextEdit="1"/>
              </p:cNvSpPr>
              <p:nvPr/>
            </p:nvSpPr>
            <p:spPr>
              <a:xfrm>
                <a:off x="4309216" y="3943669"/>
                <a:ext cx="5184913" cy="1003200"/>
              </a:xfrm>
              <a:prstGeom prst="rect">
                <a:avLst/>
              </a:prstGeom>
              <a:blipFill>
                <a:blip r:embed="rId15"/>
                <a:stretch>
                  <a:fillRect r="-94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815A2FFE-0162-474D-B4E0-CCE8EF93E3F2}"/>
                  </a:ext>
                </a:extLst>
              </p:cNvPr>
              <p:cNvSpPr txBox="1"/>
              <p:nvPr/>
            </p:nvSpPr>
            <p:spPr>
              <a:xfrm>
                <a:off x="1828800" y="3908047"/>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68" name="CuadroTexto 67">
                <a:extLst>
                  <a:ext uri="{FF2B5EF4-FFF2-40B4-BE49-F238E27FC236}">
                    <a16:creationId xmlns:a16="http://schemas.microsoft.com/office/drawing/2014/main" id="{815A2FFE-0162-474D-B4E0-CCE8EF93E3F2}"/>
                  </a:ext>
                </a:extLst>
              </p:cNvPr>
              <p:cNvSpPr txBox="1">
                <a:spLocks noRot="1" noChangeAspect="1" noMove="1" noResize="1" noEditPoints="1" noAdjustHandles="1" noChangeArrowheads="1" noChangeShapeType="1" noTextEdit="1"/>
              </p:cNvSpPr>
              <p:nvPr/>
            </p:nvSpPr>
            <p:spPr>
              <a:xfrm>
                <a:off x="1828800" y="3908047"/>
                <a:ext cx="2135672" cy="1003200"/>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5241AE4E-5F24-4F89-9499-2F41C6ED1387}"/>
                  </a:ext>
                </a:extLst>
              </p:cNvPr>
              <p:cNvSpPr txBox="1"/>
              <p:nvPr/>
            </p:nvSpPr>
            <p:spPr>
              <a:xfrm>
                <a:off x="10048496" y="3972839"/>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𝟓𝟎</m:t>
                      </m:r>
                      <m:sSub>
                        <m:sSubPr>
                          <m:ctrlPr>
                            <a:rPr lang="es-CO" sz="1867" b="1" i="1">
                              <a:solidFill>
                                <a:schemeClr val="accent1"/>
                              </a:solidFill>
                              <a:latin typeface="Cambria Math" panose="02040503050406030204" pitchFamily="18" charset="0"/>
                            </a:rPr>
                          </m:ctrlPr>
                        </m:sSubPr>
                        <m:e>
                          <m:r>
                            <a:rPr lang="es-CO" sz="1867" b="1" i="1">
                              <a:solidFill>
                                <a:schemeClr val="accent1"/>
                              </a:solidFill>
                              <a:latin typeface="Cambria Math" panose="02040503050406030204" pitchFamily="18" charset="0"/>
                            </a:rPr>
                            <m:t>𝒙</m:t>
                          </m:r>
                        </m:e>
                        <m:sub>
                          <m:r>
                            <a:rPr lang="es-CO" sz="1867" b="1" i="1">
                              <a:solidFill>
                                <a:schemeClr val="accent1"/>
                              </a:solidFill>
                              <a:latin typeface="Cambria Math" panose="02040503050406030204" pitchFamily="18" charset="0"/>
                            </a:rPr>
                            <m:t>𝟏</m:t>
                          </m:r>
                        </m:sub>
                      </m:sSub>
                    </m:oMath>
                  </m:oMathPara>
                </a14:m>
                <a:endParaRPr lang="es-ES" sz="1867" dirty="0">
                  <a:solidFill>
                    <a:schemeClr val="accent1"/>
                  </a:solidFill>
                </a:endParaRPr>
              </a:p>
            </p:txBody>
          </p:sp>
        </mc:Choice>
        <mc:Fallback xmlns="">
          <p:sp>
            <p:nvSpPr>
              <p:cNvPr id="69" name="CuadroTexto 68">
                <a:extLst>
                  <a:ext uri="{FF2B5EF4-FFF2-40B4-BE49-F238E27FC236}">
                    <a16:creationId xmlns:a16="http://schemas.microsoft.com/office/drawing/2014/main" id="{5241AE4E-5F24-4F89-9499-2F41C6ED1387}"/>
                  </a:ext>
                </a:extLst>
              </p:cNvPr>
              <p:cNvSpPr txBox="1">
                <a:spLocks noRot="1" noChangeAspect="1" noMove="1" noResize="1" noEditPoints="1" noAdjustHandles="1" noChangeArrowheads="1" noChangeShapeType="1" noTextEdit="1"/>
              </p:cNvSpPr>
              <p:nvPr/>
            </p:nvSpPr>
            <p:spPr>
              <a:xfrm>
                <a:off x="10048496" y="3972839"/>
                <a:ext cx="721104" cy="1003200"/>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0" name="CuadroTexto 69">
                <a:extLst>
                  <a:ext uri="{FF2B5EF4-FFF2-40B4-BE49-F238E27FC236}">
                    <a16:creationId xmlns:a16="http://schemas.microsoft.com/office/drawing/2014/main" id="{0295AAB1-9A74-4840-B959-D46C3E7BE6F9}"/>
                  </a:ext>
                </a:extLst>
              </p:cNvPr>
              <p:cNvSpPr txBox="1"/>
              <p:nvPr/>
            </p:nvSpPr>
            <p:spPr>
              <a:xfrm>
                <a:off x="9689305" y="426925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0" name="CuadroTexto 69">
                <a:extLst>
                  <a:ext uri="{FF2B5EF4-FFF2-40B4-BE49-F238E27FC236}">
                    <a16:creationId xmlns:a16="http://schemas.microsoft.com/office/drawing/2014/main" id="{0295AAB1-9A74-4840-B959-D46C3E7BE6F9}"/>
                  </a:ext>
                </a:extLst>
              </p:cNvPr>
              <p:cNvSpPr txBox="1">
                <a:spLocks noRot="1" noChangeAspect="1" noMove="1" noResize="1" noEditPoints="1" noAdjustHandles="1" noChangeArrowheads="1" noChangeShapeType="1" noTextEdit="1"/>
              </p:cNvSpPr>
              <p:nvPr/>
            </p:nvSpPr>
            <p:spPr>
              <a:xfrm>
                <a:off x="9689305" y="4269253"/>
                <a:ext cx="569383" cy="379656"/>
              </a:xfrm>
              <a:prstGeom prst="rect">
                <a:avLst/>
              </a:prstGeom>
              <a:blipFill>
                <a:blip r:embed="rId1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1893288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61" name="Rectangle 38">
            <a:extLst>
              <a:ext uri="{FF2B5EF4-FFF2-40B4-BE49-F238E27FC236}">
                <a16:creationId xmlns:a16="http://schemas.microsoft.com/office/drawing/2014/main" id="{086310D4-FA0E-4FEA-A0B5-867C51B0401D}"/>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chemeClr val="accent2">
                    <a:lumMod val="75000"/>
                  </a:schemeClr>
                </a:solidFill>
                <a:latin typeface="Ancizar Sans" panose="020B0602040300000003" pitchFamily="34" charset="0"/>
              </a:rPr>
              <a:t>minimizar el costo de mi dieta. </a:t>
            </a:r>
          </a:p>
        </p:txBody>
      </p:sp>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EB1BA126-E071-4A9A-8BCC-952713BAE392}"/>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45" name="CuadroTexto 44">
                <a:extLst>
                  <a:ext uri="{FF2B5EF4-FFF2-40B4-BE49-F238E27FC236}">
                    <a16:creationId xmlns:a16="http://schemas.microsoft.com/office/drawing/2014/main" id="{EB1BA126-E071-4A9A-8BCC-952713BAE392}"/>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C3362ED2-F2D7-4D24-9F2F-F3A9294AA1A3}"/>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47" name="CuadroTexto 46">
                <a:extLst>
                  <a:ext uri="{FF2B5EF4-FFF2-40B4-BE49-F238E27FC236}">
                    <a16:creationId xmlns:a16="http://schemas.microsoft.com/office/drawing/2014/main" id="{C3362ED2-F2D7-4D24-9F2F-F3A9294AA1A3}"/>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4"/>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1BEA57E8-5985-4582-BA82-79D7B392D1AB}"/>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49" name="CuadroTexto 48">
                <a:extLst>
                  <a:ext uri="{FF2B5EF4-FFF2-40B4-BE49-F238E27FC236}">
                    <a16:creationId xmlns:a16="http://schemas.microsoft.com/office/drawing/2014/main" id="{1BEA57E8-5985-4582-BA82-79D7B392D1AB}"/>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5"/>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BF2E60A0-520C-4547-836F-FCF0BDF3516A}"/>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50" name="CuadroTexto 49">
                <a:extLst>
                  <a:ext uri="{FF2B5EF4-FFF2-40B4-BE49-F238E27FC236}">
                    <a16:creationId xmlns:a16="http://schemas.microsoft.com/office/drawing/2014/main" id="{BF2E60A0-520C-4547-836F-FCF0BDF3516A}"/>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1E7F47C8-F9FC-4FE4-BC4C-7A3EE270E1FB}"/>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51" name="CuadroTexto 50">
                <a:extLst>
                  <a:ext uri="{FF2B5EF4-FFF2-40B4-BE49-F238E27FC236}">
                    <a16:creationId xmlns:a16="http://schemas.microsoft.com/office/drawing/2014/main" id="{1E7F47C8-F9FC-4FE4-BC4C-7A3EE270E1FB}"/>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2" name="CuadroTexto 51">
                <a:extLst>
                  <a:ext uri="{FF2B5EF4-FFF2-40B4-BE49-F238E27FC236}">
                    <a16:creationId xmlns:a16="http://schemas.microsoft.com/office/drawing/2014/main" id="{988460E0-5F0F-4083-9133-23D4DAF6B9DE}"/>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52" name="CuadroTexto 51">
                <a:extLst>
                  <a:ext uri="{FF2B5EF4-FFF2-40B4-BE49-F238E27FC236}">
                    <a16:creationId xmlns:a16="http://schemas.microsoft.com/office/drawing/2014/main" id="{988460E0-5F0F-4083-9133-23D4DAF6B9DE}"/>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E690E690-1BEB-42E8-BC16-29192A58C154}"/>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0" name="CuadroTexto 59">
                <a:extLst>
                  <a:ext uri="{FF2B5EF4-FFF2-40B4-BE49-F238E27FC236}">
                    <a16:creationId xmlns:a16="http://schemas.microsoft.com/office/drawing/2014/main" id="{E690E690-1BEB-42E8-BC16-29192A58C154}"/>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62EC2568-5E53-48C1-8B48-CBBE20803F65}"/>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62" name="CuadroTexto 61">
                <a:extLst>
                  <a:ext uri="{FF2B5EF4-FFF2-40B4-BE49-F238E27FC236}">
                    <a16:creationId xmlns:a16="http://schemas.microsoft.com/office/drawing/2014/main" id="{62EC2568-5E53-48C1-8B48-CBBE20803F65}"/>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615F8E38-E8AC-4697-A8EC-8A80EF33C58F}"/>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63" name="CuadroTexto 62">
                <a:extLst>
                  <a:ext uri="{FF2B5EF4-FFF2-40B4-BE49-F238E27FC236}">
                    <a16:creationId xmlns:a16="http://schemas.microsoft.com/office/drawing/2014/main" id="{615F8E38-E8AC-4697-A8EC-8A80EF33C58F}"/>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3900C153-FCAC-48EC-8E80-389B9A0B987E}"/>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64" name="CuadroTexto 63">
                <a:extLst>
                  <a:ext uri="{FF2B5EF4-FFF2-40B4-BE49-F238E27FC236}">
                    <a16:creationId xmlns:a16="http://schemas.microsoft.com/office/drawing/2014/main" id="{3900C153-FCAC-48EC-8E80-389B9A0B987E}"/>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12"/>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5" name="CuadroTexto 64">
                <a:extLst>
                  <a:ext uri="{FF2B5EF4-FFF2-40B4-BE49-F238E27FC236}">
                    <a16:creationId xmlns:a16="http://schemas.microsoft.com/office/drawing/2014/main" id="{6B750AA9-415E-4DC2-8433-E58D0A8B8BA3}"/>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5" name="CuadroTexto 64">
                <a:extLst>
                  <a:ext uri="{FF2B5EF4-FFF2-40B4-BE49-F238E27FC236}">
                    <a16:creationId xmlns:a16="http://schemas.microsoft.com/office/drawing/2014/main" id="{6B750AA9-415E-4DC2-8433-E58D0A8B8BA3}"/>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6" name="CuadroTexto 65">
                <a:extLst>
                  <a:ext uri="{FF2B5EF4-FFF2-40B4-BE49-F238E27FC236}">
                    <a16:creationId xmlns:a16="http://schemas.microsoft.com/office/drawing/2014/main" id="{4014AFE4-2DC8-41F0-9E1F-76051540A214}"/>
                  </a:ext>
                </a:extLst>
              </p:cNvPr>
              <p:cNvSpPr txBox="1"/>
              <p:nvPr/>
            </p:nvSpPr>
            <p:spPr>
              <a:xfrm>
                <a:off x="3775321" y="431740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66" name="CuadroTexto 65">
                <a:extLst>
                  <a:ext uri="{FF2B5EF4-FFF2-40B4-BE49-F238E27FC236}">
                    <a16:creationId xmlns:a16="http://schemas.microsoft.com/office/drawing/2014/main" id="{4014AFE4-2DC8-41F0-9E1F-76051540A214}"/>
                  </a:ext>
                </a:extLst>
              </p:cNvPr>
              <p:cNvSpPr txBox="1">
                <a:spLocks noRot="1" noChangeAspect="1" noMove="1" noResize="1" noEditPoints="1" noAdjustHandles="1" noChangeArrowheads="1" noChangeShapeType="1" noTextEdit="1"/>
              </p:cNvSpPr>
              <p:nvPr/>
            </p:nvSpPr>
            <p:spPr>
              <a:xfrm>
                <a:off x="3775321" y="4317400"/>
                <a:ext cx="569383" cy="379656"/>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7" name="CuadroTexto 66">
                <a:extLst>
                  <a:ext uri="{FF2B5EF4-FFF2-40B4-BE49-F238E27FC236}">
                    <a16:creationId xmlns:a16="http://schemas.microsoft.com/office/drawing/2014/main" id="{AF1A5558-845C-4784-A45B-40B419F78602}"/>
                  </a:ext>
                </a:extLst>
              </p:cNvPr>
              <p:cNvSpPr txBox="1"/>
              <p:nvPr/>
            </p:nvSpPr>
            <p:spPr>
              <a:xfrm>
                <a:off x="4309216" y="3943669"/>
                <a:ext cx="518491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𝒃𝒂𝒓𝒓𝒂𝒔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𝒄𝒉𝒐𝒄𝒐𝒍𝒂𝒕𝒆</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𝒃𝒂𝒓𝒓𝒂𝒔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𝒄𝒉𝒐𝒄𝒐𝒍𝒂𝒕𝒆</m:t>
                              </m:r>
                            </m:e>
                            <m:e>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67" name="CuadroTexto 66">
                <a:extLst>
                  <a:ext uri="{FF2B5EF4-FFF2-40B4-BE49-F238E27FC236}">
                    <a16:creationId xmlns:a16="http://schemas.microsoft.com/office/drawing/2014/main" id="{AF1A5558-845C-4784-A45B-40B419F78602}"/>
                  </a:ext>
                </a:extLst>
              </p:cNvPr>
              <p:cNvSpPr txBox="1">
                <a:spLocks noRot="1" noChangeAspect="1" noMove="1" noResize="1" noEditPoints="1" noAdjustHandles="1" noChangeArrowheads="1" noChangeShapeType="1" noTextEdit="1"/>
              </p:cNvSpPr>
              <p:nvPr/>
            </p:nvSpPr>
            <p:spPr>
              <a:xfrm>
                <a:off x="4309216" y="3943669"/>
                <a:ext cx="5184913" cy="1003200"/>
              </a:xfrm>
              <a:prstGeom prst="rect">
                <a:avLst/>
              </a:prstGeom>
              <a:blipFill>
                <a:blip r:embed="rId15"/>
                <a:stretch>
                  <a:fillRect r="-94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815A2FFE-0162-474D-B4E0-CCE8EF93E3F2}"/>
                  </a:ext>
                </a:extLst>
              </p:cNvPr>
              <p:cNvSpPr txBox="1"/>
              <p:nvPr/>
            </p:nvSpPr>
            <p:spPr>
              <a:xfrm>
                <a:off x="1828800" y="3908047"/>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68" name="CuadroTexto 67">
                <a:extLst>
                  <a:ext uri="{FF2B5EF4-FFF2-40B4-BE49-F238E27FC236}">
                    <a16:creationId xmlns:a16="http://schemas.microsoft.com/office/drawing/2014/main" id="{815A2FFE-0162-474D-B4E0-CCE8EF93E3F2}"/>
                  </a:ext>
                </a:extLst>
              </p:cNvPr>
              <p:cNvSpPr txBox="1">
                <a:spLocks noRot="1" noChangeAspect="1" noMove="1" noResize="1" noEditPoints="1" noAdjustHandles="1" noChangeArrowheads="1" noChangeShapeType="1" noTextEdit="1"/>
              </p:cNvSpPr>
              <p:nvPr/>
            </p:nvSpPr>
            <p:spPr>
              <a:xfrm>
                <a:off x="1828800" y="3908047"/>
                <a:ext cx="2135672" cy="1003200"/>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5241AE4E-5F24-4F89-9499-2F41C6ED1387}"/>
                  </a:ext>
                </a:extLst>
              </p:cNvPr>
              <p:cNvSpPr txBox="1"/>
              <p:nvPr/>
            </p:nvSpPr>
            <p:spPr>
              <a:xfrm>
                <a:off x="10759696" y="3972839"/>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𝟓𝟎</m:t>
                      </m:r>
                      <m:sSub>
                        <m:sSubPr>
                          <m:ctrlPr>
                            <a:rPr lang="es-CO" sz="1867" b="1" i="1">
                              <a:solidFill>
                                <a:schemeClr val="accent1"/>
                              </a:solidFill>
                              <a:latin typeface="Cambria Math" panose="02040503050406030204" pitchFamily="18" charset="0"/>
                            </a:rPr>
                          </m:ctrlPr>
                        </m:sSubPr>
                        <m:e>
                          <m:r>
                            <a:rPr lang="es-CO" sz="1867" b="1" i="1">
                              <a:solidFill>
                                <a:schemeClr val="accent1"/>
                              </a:solidFill>
                              <a:latin typeface="Cambria Math" panose="02040503050406030204" pitchFamily="18" charset="0"/>
                            </a:rPr>
                            <m:t>𝒙</m:t>
                          </m:r>
                        </m:e>
                        <m:sub>
                          <m:r>
                            <a:rPr lang="es-CO" sz="1867" b="1" i="1">
                              <a:solidFill>
                                <a:schemeClr val="accent1"/>
                              </a:solidFill>
                              <a:latin typeface="Cambria Math" panose="02040503050406030204" pitchFamily="18" charset="0"/>
                            </a:rPr>
                            <m:t>𝟏</m:t>
                          </m:r>
                        </m:sub>
                      </m:sSub>
                    </m:oMath>
                  </m:oMathPara>
                </a14:m>
                <a:endParaRPr lang="es-ES" sz="1867" dirty="0">
                  <a:solidFill>
                    <a:schemeClr val="accent1"/>
                  </a:solidFill>
                </a:endParaRPr>
              </a:p>
            </p:txBody>
          </p:sp>
        </mc:Choice>
        <mc:Fallback xmlns="">
          <p:sp>
            <p:nvSpPr>
              <p:cNvPr id="69" name="CuadroTexto 68">
                <a:extLst>
                  <a:ext uri="{FF2B5EF4-FFF2-40B4-BE49-F238E27FC236}">
                    <a16:creationId xmlns:a16="http://schemas.microsoft.com/office/drawing/2014/main" id="{5241AE4E-5F24-4F89-9499-2F41C6ED1387}"/>
                  </a:ext>
                </a:extLst>
              </p:cNvPr>
              <p:cNvSpPr txBox="1">
                <a:spLocks noRot="1" noChangeAspect="1" noMove="1" noResize="1" noEditPoints="1" noAdjustHandles="1" noChangeArrowheads="1" noChangeShapeType="1" noTextEdit="1"/>
              </p:cNvSpPr>
              <p:nvPr/>
            </p:nvSpPr>
            <p:spPr>
              <a:xfrm>
                <a:off x="10759696" y="3972839"/>
                <a:ext cx="721104" cy="1003200"/>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0" name="CuadroTexto 69">
                <a:extLst>
                  <a:ext uri="{FF2B5EF4-FFF2-40B4-BE49-F238E27FC236}">
                    <a16:creationId xmlns:a16="http://schemas.microsoft.com/office/drawing/2014/main" id="{0295AAB1-9A74-4840-B959-D46C3E7BE6F9}"/>
                  </a:ext>
                </a:extLst>
              </p:cNvPr>
              <p:cNvSpPr txBox="1"/>
              <p:nvPr/>
            </p:nvSpPr>
            <p:spPr>
              <a:xfrm>
                <a:off x="10400505" y="426925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0" name="CuadroTexto 69">
                <a:extLst>
                  <a:ext uri="{FF2B5EF4-FFF2-40B4-BE49-F238E27FC236}">
                    <a16:creationId xmlns:a16="http://schemas.microsoft.com/office/drawing/2014/main" id="{0295AAB1-9A74-4840-B959-D46C3E7BE6F9}"/>
                  </a:ext>
                </a:extLst>
              </p:cNvPr>
              <p:cNvSpPr txBox="1">
                <a:spLocks noRot="1" noChangeAspect="1" noMove="1" noResize="1" noEditPoints="1" noAdjustHandles="1" noChangeArrowheads="1" noChangeShapeType="1" noTextEdit="1"/>
              </p:cNvSpPr>
              <p:nvPr/>
            </p:nvSpPr>
            <p:spPr>
              <a:xfrm>
                <a:off x="10400505" y="4269253"/>
                <a:ext cx="569383" cy="379656"/>
              </a:xfrm>
              <a:prstGeom prst="rect">
                <a:avLst/>
              </a:prstGeom>
              <a:blipFill>
                <a:blip r:embed="rId1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1" name="CuadroTexto 70">
                <a:extLst>
                  <a:ext uri="{FF2B5EF4-FFF2-40B4-BE49-F238E27FC236}">
                    <a16:creationId xmlns:a16="http://schemas.microsoft.com/office/drawing/2014/main" id="{0EFC4B37-D11D-41FF-A917-BD253B98505E}"/>
                  </a:ext>
                </a:extLst>
              </p:cNvPr>
              <p:cNvSpPr txBox="1"/>
              <p:nvPr/>
            </p:nvSpPr>
            <p:spPr>
              <a:xfrm>
                <a:off x="3775321" y="5615161"/>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1" name="CuadroTexto 70">
                <a:extLst>
                  <a:ext uri="{FF2B5EF4-FFF2-40B4-BE49-F238E27FC236}">
                    <a16:creationId xmlns:a16="http://schemas.microsoft.com/office/drawing/2014/main" id="{0EFC4B37-D11D-41FF-A917-BD253B98505E}"/>
                  </a:ext>
                </a:extLst>
              </p:cNvPr>
              <p:cNvSpPr txBox="1">
                <a:spLocks noRot="1" noChangeAspect="1" noMove="1" noResize="1" noEditPoints="1" noAdjustHandles="1" noChangeArrowheads="1" noChangeShapeType="1" noTextEdit="1"/>
              </p:cNvSpPr>
              <p:nvPr/>
            </p:nvSpPr>
            <p:spPr>
              <a:xfrm>
                <a:off x="3775321" y="5615161"/>
                <a:ext cx="569383" cy="379656"/>
              </a:xfrm>
              <a:prstGeom prst="rect">
                <a:avLst/>
              </a:prstGeom>
              <a:blipFill>
                <a:blip r:embed="rId1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2" name="CuadroTexto 71">
                <a:extLst>
                  <a:ext uri="{FF2B5EF4-FFF2-40B4-BE49-F238E27FC236}">
                    <a16:creationId xmlns:a16="http://schemas.microsoft.com/office/drawing/2014/main" id="{A45337DD-46F9-4440-9CD3-3D4A389AC2E9}"/>
                  </a:ext>
                </a:extLst>
              </p:cNvPr>
              <p:cNvSpPr txBox="1"/>
              <p:nvPr/>
            </p:nvSpPr>
            <p:spPr>
              <a:xfrm>
                <a:off x="4309215" y="5241431"/>
                <a:ext cx="552265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𝒃𝒐𝒍𝒂𝒔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𝒉𝒆𝒍𝒂𝒅𝒐</m:t>
                              </m:r>
                              <m:r>
                                <a:rPr lang="es-CO" sz="1867" b="1" i="1">
                                  <a:latin typeface="Cambria Math" panose="02040503050406030204" pitchFamily="18" charset="0"/>
                                </a:rPr>
                                <m:t> </m:t>
                              </m:r>
                              <m:r>
                                <a:rPr lang="es-CO" sz="1867" b="1" i="1">
                                  <a:latin typeface="Cambria Math" panose="02040503050406030204" pitchFamily="18" charset="0"/>
                                </a:rPr>
                                <m:t>𝒄𝒉𝒐𝒄𝒐𝒍𝒂𝒕𝒆</m:t>
                              </m:r>
                              <m:r>
                                <a:rPr lang="es-CO" sz="1867" b="1" i="1">
                                  <a:latin typeface="Cambria Math" panose="02040503050406030204" pitchFamily="18" charset="0"/>
                                </a:rPr>
                                <m:t> </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𝒃𝒐𝒍𝒂𝒔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𝒉𝒆𝒍𝒂𝒅𝒐</m:t>
                              </m:r>
                              <m:r>
                                <a:rPr lang="es-CO" sz="1867" b="1" i="1">
                                  <a:latin typeface="Cambria Math" panose="02040503050406030204" pitchFamily="18" charset="0"/>
                                </a:rPr>
                                <m:t> </m:t>
                              </m:r>
                            </m:e>
                            <m:e>
                              <m:r>
                                <a:rPr lang="es-CO" sz="1867" b="1" i="1">
                                  <a:latin typeface="Cambria Math" panose="02040503050406030204" pitchFamily="18" charset="0"/>
                                </a:rPr>
                                <m:t>𝒄𝒉𝒐𝒄𝒐𝒍𝒂𝒕𝒆</m:t>
                              </m:r>
                              <m:r>
                                <a:rPr lang="es-CO" sz="1867" b="1" i="1">
                                  <a:latin typeface="Cambria Math" panose="02040503050406030204" pitchFamily="18" charset="0"/>
                                </a:rPr>
                                <m:t> </m:t>
                              </m:r>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72" name="CuadroTexto 71">
                <a:extLst>
                  <a:ext uri="{FF2B5EF4-FFF2-40B4-BE49-F238E27FC236}">
                    <a16:creationId xmlns:a16="http://schemas.microsoft.com/office/drawing/2014/main" id="{A45337DD-46F9-4440-9CD3-3D4A389AC2E9}"/>
                  </a:ext>
                </a:extLst>
              </p:cNvPr>
              <p:cNvSpPr txBox="1">
                <a:spLocks noRot="1" noChangeAspect="1" noMove="1" noResize="1" noEditPoints="1" noAdjustHandles="1" noChangeArrowheads="1" noChangeShapeType="1" noTextEdit="1"/>
              </p:cNvSpPr>
              <p:nvPr/>
            </p:nvSpPr>
            <p:spPr>
              <a:xfrm>
                <a:off x="4309215" y="5241431"/>
                <a:ext cx="5522653" cy="1003200"/>
              </a:xfrm>
              <a:prstGeom prst="rect">
                <a:avLst/>
              </a:prstGeom>
              <a:blipFill>
                <a:blip r:embed="rId20"/>
                <a:stretch>
                  <a:fillRect r="-1048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3" name="CuadroTexto 72">
                <a:extLst>
                  <a:ext uri="{FF2B5EF4-FFF2-40B4-BE49-F238E27FC236}">
                    <a16:creationId xmlns:a16="http://schemas.microsoft.com/office/drawing/2014/main" id="{E170F20C-A8F5-4009-9A63-5B85167438DF}"/>
                  </a:ext>
                </a:extLst>
              </p:cNvPr>
              <p:cNvSpPr txBox="1"/>
              <p:nvPr/>
            </p:nvSpPr>
            <p:spPr>
              <a:xfrm>
                <a:off x="1828800" y="520580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73" name="CuadroTexto 72">
                <a:extLst>
                  <a:ext uri="{FF2B5EF4-FFF2-40B4-BE49-F238E27FC236}">
                    <a16:creationId xmlns:a16="http://schemas.microsoft.com/office/drawing/2014/main" id="{E170F20C-A8F5-4009-9A63-5B85167438DF}"/>
                  </a:ext>
                </a:extLst>
              </p:cNvPr>
              <p:cNvSpPr txBox="1">
                <a:spLocks noRot="1" noChangeAspect="1" noMove="1" noResize="1" noEditPoints="1" noAdjustHandles="1" noChangeArrowheads="1" noChangeShapeType="1" noTextEdit="1"/>
              </p:cNvSpPr>
              <p:nvPr/>
            </p:nvSpPr>
            <p:spPr>
              <a:xfrm>
                <a:off x="1828800" y="5205808"/>
                <a:ext cx="2135672" cy="1003200"/>
              </a:xfrm>
              <a:prstGeom prst="rect">
                <a:avLst/>
              </a:prstGeom>
              <a:blipFill>
                <a:blip r:embed="rId21"/>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4" name="CuadroTexto 73">
                <a:extLst>
                  <a:ext uri="{FF2B5EF4-FFF2-40B4-BE49-F238E27FC236}">
                    <a16:creationId xmlns:a16="http://schemas.microsoft.com/office/drawing/2014/main" id="{F01CDFEB-CB58-4B68-A576-F3C6F06FC7B2}"/>
                  </a:ext>
                </a:extLst>
              </p:cNvPr>
              <p:cNvSpPr txBox="1"/>
              <p:nvPr/>
            </p:nvSpPr>
            <p:spPr>
              <a:xfrm>
                <a:off x="10759696" y="5270600"/>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𝟐𝟎</m:t>
                      </m:r>
                      <m:sSub>
                        <m:sSubPr>
                          <m:ctrlPr>
                            <a:rPr lang="es-CO" sz="1867" b="1" i="1">
                              <a:solidFill>
                                <a:schemeClr val="accent3"/>
                              </a:solidFill>
                              <a:latin typeface="Cambria Math" panose="02040503050406030204" pitchFamily="18" charset="0"/>
                            </a:rPr>
                          </m:ctrlPr>
                        </m:sSubPr>
                        <m:e>
                          <m:r>
                            <a:rPr lang="es-CO" sz="1867" b="1" i="1">
                              <a:solidFill>
                                <a:schemeClr val="accent3"/>
                              </a:solidFill>
                              <a:latin typeface="Cambria Math" panose="02040503050406030204" pitchFamily="18" charset="0"/>
                            </a:rPr>
                            <m:t>𝒙</m:t>
                          </m:r>
                        </m:e>
                        <m:sub>
                          <m:r>
                            <a:rPr lang="es-CO" sz="1867" b="1" i="1">
                              <a:solidFill>
                                <a:schemeClr val="accent3"/>
                              </a:solidFill>
                              <a:latin typeface="Cambria Math" panose="02040503050406030204" pitchFamily="18" charset="0"/>
                            </a:rPr>
                            <m:t>𝟐</m:t>
                          </m:r>
                        </m:sub>
                      </m:sSub>
                    </m:oMath>
                  </m:oMathPara>
                </a14:m>
                <a:endParaRPr lang="es-ES" sz="1867" dirty="0">
                  <a:solidFill>
                    <a:schemeClr val="accent3"/>
                  </a:solidFill>
                </a:endParaRPr>
              </a:p>
            </p:txBody>
          </p:sp>
        </mc:Choice>
        <mc:Fallback xmlns="">
          <p:sp>
            <p:nvSpPr>
              <p:cNvPr id="74" name="CuadroTexto 73">
                <a:extLst>
                  <a:ext uri="{FF2B5EF4-FFF2-40B4-BE49-F238E27FC236}">
                    <a16:creationId xmlns:a16="http://schemas.microsoft.com/office/drawing/2014/main" id="{F01CDFEB-CB58-4B68-A576-F3C6F06FC7B2}"/>
                  </a:ext>
                </a:extLst>
              </p:cNvPr>
              <p:cNvSpPr txBox="1">
                <a:spLocks noRot="1" noChangeAspect="1" noMove="1" noResize="1" noEditPoints="1" noAdjustHandles="1" noChangeArrowheads="1" noChangeShapeType="1" noTextEdit="1"/>
              </p:cNvSpPr>
              <p:nvPr/>
            </p:nvSpPr>
            <p:spPr>
              <a:xfrm>
                <a:off x="10759696" y="5270600"/>
                <a:ext cx="721104" cy="1003200"/>
              </a:xfrm>
              <a:prstGeom prst="rect">
                <a:avLst/>
              </a:prstGeom>
              <a:blipFill>
                <a:blip r:embed="rId2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5" name="CuadroTexto 74">
                <a:extLst>
                  <a:ext uri="{FF2B5EF4-FFF2-40B4-BE49-F238E27FC236}">
                    <a16:creationId xmlns:a16="http://schemas.microsoft.com/office/drawing/2014/main" id="{57C0B989-895F-406F-B134-BF40E0B58944}"/>
                  </a:ext>
                </a:extLst>
              </p:cNvPr>
              <p:cNvSpPr txBox="1"/>
              <p:nvPr/>
            </p:nvSpPr>
            <p:spPr>
              <a:xfrm>
                <a:off x="10400505" y="556701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5" name="CuadroTexto 74">
                <a:extLst>
                  <a:ext uri="{FF2B5EF4-FFF2-40B4-BE49-F238E27FC236}">
                    <a16:creationId xmlns:a16="http://schemas.microsoft.com/office/drawing/2014/main" id="{57C0B989-895F-406F-B134-BF40E0B58944}"/>
                  </a:ext>
                </a:extLst>
              </p:cNvPr>
              <p:cNvSpPr txBox="1">
                <a:spLocks noRot="1" noChangeAspect="1" noMove="1" noResize="1" noEditPoints="1" noAdjustHandles="1" noChangeArrowheads="1" noChangeShapeType="1" noTextEdit="1"/>
              </p:cNvSpPr>
              <p:nvPr/>
            </p:nvSpPr>
            <p:spPr>
              <a:xfrm>
                <a:off x="10400505" y="5567015"/>
                <a:ext cx="569383" cy="379656"/>
              </a:xfrm>
              <a:prstGeom prst="rect">
                <a:avLst/>
              </a:prstGeom>
              <a:blipFill>
                <a:blip r:embed="rId2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6737818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61" name="Rectangle 38">
            <a:extLst>
              <a:ext uri="{FF2B5EF4-FFF2-40B4-BE49-F238E27FC236}">
                <a16:creationId xmlns:a16="http://schemas.microsoft.com/office/drawing/2014/main" id="{086310D4-FA0E-4FEA-A0B5-867C51B0401D}"/>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chemeClr val="accent2">
                    <a:lumMod val="75000"/>
                  </a:schemeClr>
                </a:solidFill>
                <a:latin typeface="Ancizar Sans" panose="020B0602040300000003" pitchFamily="34" charset="0"/>
              </a:rPr>
              <a:t>minimizar el costo de mi dieta. </a:t>
            </a:r>
          </a:p>
        </p:txBody>
      </p:sp>
      <mc:AlternateContent xmlns:mc="http://schemas.openxmlformats.org/markup-compatibility/2006" xmlns:a14="http://schemas.microsoft.com/office/drawing/2010/main">
        <mc:Choice Requires="a14">
          <p:sp>
            <p:nvSpPr>
              <p:cNvPr id="66" name="CuadroTexto 65">
                <a:extLst>
                  <a:ext uri="{FF2B5EF4-FFF2-40B4-BE49-F238E27FC236}">
                    <a16:creationId xmlns:a16="http://schemas.microsoft.com/office/drawing/2014/main" id="{4014AFE4-2DC8-41F0-9E1F-76051540A214}"/>
                  </a:ext>
                </a:extLst>
              </p:cNvPr>
              <p:cNvSpPr txBox="1"/>
              <p:nvPr/>
            </p:nvSpPr>
            <p:spPr>
              <a:xfrm>
                <a:off x="3725286" y="431740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66" name="CuadroTexto 65">
                <a:extLst>
                  <a:ext uri="{FF2B5EF4-FFF2-40B4-BE49-F238E27FC236}">
                    <a16:creationId xmlns:a16="http://schemas.microsoft.com/office/drawing/2014/main" id="{4014AFE4-2DC8-41F0-9E1F-76051540A214}"/>
                  </a:ext>
                </a:extLst>
              </p:cNvPr>
              <p:cNvSpPr txBox="1">
                <a:spLocks noRot="1" noChangeAspect="1" noMove="1" noResize="1" noEditPoints="1" noAdjustHandles="1" noChangeArrowheads="1" noChangeShapeType="1" noTextEdit="1"/>
              </p:cNvSpPr>
              <p:nvPr/>
            </p:nvSpPr>
            <p:spPr>
              <a:xfrm>
                <a:off x="3725286" y="4317400"/>
                <a:ext cx="569383" cy="379656"/>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7" name="CuadroTexto 66">
                <a:extLst>
                  <a:ext uri="{FF2B5EF4-FFF2-40B4-BE49-F238E27FC236}">
                    <a16:creationId xmlns:a16="http://schemas.microsoft.com/office/drawing/2014/main" id="{AF1A5558-845C-4784-A45B-40B419F78602}"/>
                  </a:ext>
                </a:extLst>
              </p:cNvPr>
              <p:cNvSpPr txBox="1"/>
              <p:nvPr/>
            </p:nvSpPr>
            <p:spPr>
              <a:xfrm>
                <a:off x="4259181" y="3943669"/>
                <a:ext cx="518491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𝒃𝒐𝒕𝒆𝒍𝒍𝒂</m:t>
                              </m:r>
                              <m:r>
                                <a:rPr lang="es-CO" sz="1867" b="1" i="1">
                                  <a:latin typeface="Cambria Math" panose="02040503050406030204" pitchFamily="18" charset="0"/>
                                </a:rPr>
                                <m:t> </m:t>
                              </m:r>
                              <m:r>
                                <a:rPr lang="es-CO" sz="1867" b="1" i="1">
                                  <a:latin typeface="Cambria Math" panose="02040503050406030204" pitchFamily="18" charset="0"/>
                                </a:rPr>
                                <m:t>𝒃𝒆𝒃𝒊𝒅𝒂</m:t>
                              </m:r>
                              <m:r>
                                <a:rPr lang="es-CO" sz="1867" b="1" i="1">
                                  <a:latin typeface="Cambria Math" panose="02040503050406030204" pitchFamily="18" charset="0"/>
                                </a:rPr>
                                <m:t> </m:t>
                              </m:r>
                              <m:r>
                                <a:rPr lang="es-CO" sz="1867" b="1" i="1">
                                  <a:latin typeface="Cambria Math" panose="02040503050406030204" pitchFamily="18" charset="0"/>
                                </a:rPr>
                                <m:t>𝒄𝒐𝒍𝒂</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𝒃𝒐𝒕𝒆𝒍𝒍𝒂𝒔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𝒃𝒆𝒃𝒊𝒅𝒂</m:t>
                              </m:r>
                              <m:r>
                                <a:rPr lang="es-CO" sz="1867" b="1" i="1">
                                  <a:latin typeface="Cambria Math" panose="02040503050406030204" pitchFamily="18" charset="0"/>
                                </a:rPr>
                                <m:t> </m:t>
                              </m:r>
                            </m:e>
                            <m:e>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𝒄𝒐𝒍𝒂</m:t>
                              </m:r>
                              <m:r>
                                <a:rPr lang="es-CO" sz="1867" b="1" i="1">
                                  <a:latin typeface="Cambria Math" panose="02040503050406030204" pitchFamily="18" charset="0"/>
                                </a:rPr>
                                <m:t> </m:t>
                              </m:r>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67" name="CuadroTexto 66">
                <a:extLst>
                  <a:ext uri="{FF2B5EF4-FFF2-40B4-BE49-F238E27FC236}">
                    <a16:creationId xmlns:a16="http://schemas.microsoft.com/office/drawing/2014/main" id="{AF1A5558-845C-4784-A45B-40B419F78602}"/>
                  </a:ext>
                </a:extLst>
              </p:cNvPr>
              <p:cNvSpPr txBox="1">
                <a:spLocks noRot="1" noChangeAspect="1" noMove="1" noResize="1" noEditPoints="1" noAdjustHandles="1" noChangeArrowheads="1" noChangeShapeType="1" noTextEdit="1"/>
              </p:cNvSpPr>
              <p:nvPr/>
            </p:nvSpPr>
            <p:spPr>
              <a:xfrm>
                <a:off x="4259181" y="3943669"/>
                <a:ext cx="5184913"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815A2FFE-0162-474D-B4E0-CCE8EF93E3F2}"/>
                  </a:ext>
                </a:extLst>
              </p:cNvPr>
              <p:cNvSpPr txBox="1"/>
              <p:nvPr/>
            </p:nvSpPr>
            <p:spPr>
              <a:xfrm>
                <a:off x="1727200" y="3908047"/>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68" name="CuadroTexto 67">
                <a:extLst>
                  <a:ext uri="{FF2B5EF4-FFF2-40B4-BE49-F238E27FC236}">
                    <a16:creationId xmlns:a16="http://schemas.microsoft.com/office/drawing/2014/main" id="{815A2FFE-0162-474D-B4E0-CCE8EF93E3F2}"/>
                  </a:ext>
                </a:extLst>
              </p:cNvPr>
              <p:cNvSpPr txBox="1">
                <a:spLocks noRot="1" noChangeAspect="1" noMove="1" noResize="1" noEditPoints="1" noAdjustHandles="1" noChangeArrowheads="1" noChangeShapeType="1" noTextEdit="1"/>
              </p:cNvSpPr>
              <p:nvPr/>
            </p:nvSpPr>
            <p:spPr>
              <a:xfrm>
                <a:off x="1727200" y="3908047"/>
                <a:ext cx="2135672"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5241AE4E-5F24-4F89-9499-2F41C6ED1387}"/>
                  </a:ext>
                </a:extLst>
              </p:cNvPr>
              <p:cNvSpPr txBox="1"/>
              <p:nvPr/>
            </p:nvSpPr>
            <p:spPr>
              <a:xfrm>
                <a:off x="10100061" y="3972839"/>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𝟑𝟎</m:t>
                      </m:r>
                      <m:sSub>
                        <m:sSubPr>
                          <m:ctrlPr>
                            <a:rPr lang="es-CO" sz="1867" b="1" i="1">
                              <a:solidFill>
                                <a:schemeClr val="accent6"/>
                              </a:solidFill>
                              <a:latin typeface="Cambria Math" panose="02040503050406030204" pitchFamily="18" charset="0"/>
                            </a:rPr>
                          </m:ctrlPr>
                        </m:sSubPr>
                        <m:e>
                          <m:r>
                            <a:rPr lang="es-CO" sz="1867" b="1" i="1">
                              <a:solidFill>
                                <a:schemeClr val="accent6"/>
                              </a:solidFill>
                              <a:latin typeface="Cambria Math" panose="02040503050406030204" pitchFamily="18" charset="0"/>
                            </a:rPr>
                            <m:t>𝒙</m:t>
                          </m:r>
                        </m:e>
                        <m:sub>
                          <m:r>
                            <a:rPr lang="es-CO" sz="1867" b="1" i="1">
                              <a:solidFill>
                                <a:schemeClr val="accent6"/>
                              </a:solidFill>
                              <a:latin typeface="Cambria Math" panose="02040503050406030204" pitchFamily="18" charset="0"/>
                            </a:rPr>
                            <m:t>𝟑</m:t>
                          </m:r>
                        </m:sub>
                      </m:sSub>
                    </m:oMath>
                  </m:oMathPara>
                </a14:m>
                <a:endParaRPr lang="es-ES" sz="1867" dirty="0">
                  <a:solidFill>
                    <a:schemeClr val="accent6"/>
                  </a:solidFill>
                </a:endParaRPr>
              </a:p>
            </p:txBody>
          </p:sp>
        </mc:Choice>
        <mc:Fallback xmlns="">
          <p:sp>
            <p:nvSpPr>
              <p:cNvPr id="69" name="CuadroTexto 68">
                <a:extLst>
                  <a:ext uri="{FF2B5EF4-FFF2-40B4-BE49-F238E27FC236}">
                    <a16:creationId xmlns:a16="http://schemas.microsoft.com/office/drawing/2014/main" id="{5241AE4E-5F24-4F89-9499-2F41C6ED1387}"/>
                  </a:ext>
                </a:extLst>
              </p:cNvPr>
              <p:cNvSpPr txBox="1">
                <a:spLocks noRot="1" noChangeAspect="1" noMove="1" noResize="1" noEditPoints="1" noAdjustHandles="1" noChangeArrowheads="1" noChangeShapeType="1" noTextEdit="1"/>
              </p:cNvSpPr>
              <p:nvPr/>
            </p:nvSpPr>
            <p:spPr>
              <a:xfrm>
                <a:off x="10100061" y="3972839"/>
                <a:ext cx="721104"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0" name="CuadroTexto 69">
                <a:extLst>
                  <a:ext uri="{FF2B5EF4-FFF2-40B4-BE49-F238E27FC236}">
                    <a16:creationId xmlns:a16="http://schemas.microsoft.com/office/drawing/2014/main" id="{0295AAB1-9A74-4840-B959-D46C3E7BE6F9}"/>
                  </a:ext>
                </a:extLst>
              </p:cNvPr>
              <p:cNvSpPr txBox="1"/>
              <p:nvPr/>
            </p:nvSpPr>
            <p:spPr>
              <a:xfrm>
                <a:off x="9740870" y="426925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0" name="CuadroTexto 69">
                <a:extLst>
                  <a:ext uri="{FF2B5EF4-FFF2-40B4-BE49-F238E27FC236}">
                    <a16:creationId xmlns:a16="http://schemas.microsoft.com/office/drawing/2014/main" id="{0295AAB1-9A74-4840-B959-D46C3E7BE6F9}"/>
                  </a:ext>
                </a:extLst>
              </p:cNvPr>
              <p:cNvSpPr txBox="1">
                <a:spLocks noRot="1" noChangeAspect="1" noMove="1" noResize="1" noEditPoints="1" noAdjustHandles="1" noChangeArrowheads="1" noChangeShapeType="1" noTextEdit="1"/>
              </p:cNvSpPr>
              <p:nvPr/>
            </p:nvSpPr>
            <p:spPr>
              <a:xfrm>
                <a:off x="9740870" y="426925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0DCC87FE-EBA5-4283-8E03-94F9C344D903}"/>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33" name="CuadroTexto 32">
                <a:extLst>
                  <a:ext uri="{FF2B5EF4-FFF2-40B4-BE49-F238E27FC236}">
                    <a16:creationId xmlns:a16="http://schemas.microsoft.com/office/drawing/2014/main" id="{0DCC87FE-EBA5-4283-8E03-94F9C344D903}"/>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8"/>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2437FAD5-1181-42E0-ABC4-474689E7EFBB}"/>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34" name="CuadroTexto 33">
                <a:extLst>
                  <a:ext uri="{FF2B5EF4-FFF2-40B4-BE49-F238E27FC236}">
                    <a16:creationId xmlns:a16="http://schemas.microsoft.com/office/drawing/2014/main" id="{2437FAD5-1181-42E0-ABC4-474689E7EFBB}"/>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9"/>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7C4A1578-F68B-481D-AAB1-144ADC74F408}"/>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35" name="CuadroTexto 34">
                <a:extLst>
                  <a:ext uri="{FF2B5EF4-FFF2-40B4-BE49-F238E27FC236}">
                    <a16:creationId xmlns:a16="http://schemas.microsoft.com/office/drawing/2014/main" id="{7C4A1578-F68B-481D-AAB1-144ADC74F408}"/>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10"/>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F7C6181B-1554-41EB-9AA5-346C2647412A}"/>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6" name="CuadroTexto 35">
                <a:extLst>
                  <a:ext uri="{FF2B5EF4-FFF2-40B4-BE49-F238E27FC236}">
                    <a16:creationId xmlns:a16="http://schemas.microsoft.com/office/drawing/2014/main" id="{F7C6181B-1554-41EB-9AA5-346C2647412A}"/>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D25DF3D6-FB59-472E-ADD2-E526F01506D3}"/>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37" name="CuadroTexto 36">
                <a:extLst>
                  <a:ext uri="{FF2B5EF4-FFF2-40B4-BE49-F238E27FC236}">
                    <a16:creationId xmlns:a16="http://schemas.microsoft.com/office/drawing/2014/main" id="{D25DF3D6-FB59-472E-ADD2-E526F01506D3}"/>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1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A0DA9C44-51DC-41B8-B93F-827BD52ED3B9}"/>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38" name="CuadroTexto 37">
                <a:extLst>
                  <a:ext uri="{FF2B5EF4-FFF2-40B4-BE49-F238E27FC236}">
                    <a16:creationId xmlns:a16="http://schemas.microsoft.com/office/drawing/2014/main" id="{A0DA9C44-51DC-41B8-B93F-827BD52ED3B9}"/>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B4145F02-7EF4-4CF7-9442-7981471B0D25}"/>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9" name="CuadroTexto 38">
                <a:extLst>
                  <a:ext uri="{FF2B5EF4-FFF2-40B4-BE49-F238E27FC236}">
                    <a16:creationId xmlns:a16="http://schemas.microsoft.com/office/drawing/2014/main" id="{B4145F02-7EF4-4CF7-9442-7981471B0D25}"/>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AFE2F02F-EBC1-4CF6-B044-8AAB3265DB6E}"/>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40" name="CuadroTexto 39">
                <a:extLst>
                  <a:ext uri="{FF2B5EF4-FFF2-40B4-BE49-F238E27FC236}">
                    <a16:creationId xmlns:a16="http://schemas.microsoft.com/office/drawing/2014/main" id="{AFE2F02F-EBC1-4CF6-B044-8AAB3265DB6E}"/>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1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B0E731B5-C6A2-417A-AD2D-6086351AC085}"/>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41" name="CuadroTexto 40">
                <a:extLst>
                  <a:ext uri="{FF2B5EF4-FFF2-40B4-BE49-F238E27FC236}">
                    <a16:creationId xmlns:a16="http://schemas.microsoft.com/office/drawing/2014/main" id="{B0E731B5-C6A2-417A-AD2D-6086351AC085}"/>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FA89C44D-9E8A-4FE2-BB4C-3E33DC0DE531}"/>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42" name="CuadroTexto 41">
                <a:extLst>
                  <a:ext uri="{FF2B5EF4-FFF2-40B4-BE49-F238E27FC236}">
                    <a16:creationId xmlns:a16="http://schemas.microsoft.com/office/drawing/2014/main" id="{FA89C44D-9E8A-4FE2-BB4C-3E33DC0DE531}"/>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17"/>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E93979A7-21D4-48D5-815C-3CB45B64A05D}"/>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43" name="CuadroTexto 42">
                <a:extLst>
                  <a:ext uri="{FF2B5EF4-FFF2-40B4-BE49-F238E27FC236}">
                    <a16:creationId xmlns:a16="http://schemas.microsoft.com/office/drawing/2014/main" id="{E93979A7-21D4-48D5-815C-3CB45B64A05D}"/>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1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537164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61" name="Rectangle 38">
            <a:extLst>
              <a:ext uri="{FF2B5EF4-FFF2-40B4-BE49-F238E27FC236}">
                <a16:creationId xmlns:a16="http://schemas.microsoft.com/office/drawing/2014/main" id="{086310D4-FA0E-4FEA-A0B5-867C51B0401D}"/>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chemeClr val="accent2">
                    <a:lumMod val="75000"/>
                  </a:schemeClr>
                </a:solidFill>
                <a:latin typeface="Ancizar Sans" panose="020B0602040300000003" pitchFamily="34" charset="0"/>
              </a:rPr>
              <a:t>minimizar el costo de mi dieta. </a:t>
            </a:r>
          </a:p>
        </p:txBody>
      </p:sp>
      <mc:AlternateContent xmlns:mc="http://schemas.openxmlformats.org/markup-compatibility/2006" xmlns:a14="http://schemas.microsoft.com/office/drawing/2010/main">
        <mc:Choice Requires="a14">
          <p:sp>
            <p:nvSpPr>
              <p:cNvPr id="66" name="CuadroTexto 65">
                <a:extLst>
                  <a:ext uri="{FF2B5EF4-FFF2-40B4-BE49-F238E27FC236}">
                    <a16:creationId xmlns:a16="http://schemas.microsoft.com/office/drawing/2014/main" id="{4014AFE4-2DC8-41F0-9E1F-76051540A214}"/>
                  </a:ext>
                </a:extLst>
              </p:cNvPr>
              <p:cNvSpPr txBox="1"/>
              <p:nvPr/>
            </p:nvSpPr>
            <p:spPr>
              <a:xfrm>
                <a:off x="3725286" y="4317400"/>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66" name="CuadroTexto 65">
                <a:extLst>
                  <a:ext uri="{FF2B5EF4-FFF2-40B4-BE49-F238E27FC236}">
                    <a16:creationId xmlns:a16="http://schemas.microsoft.com/office/drawing/2014/main" id="{4014AFE4-2DC8-41F0-9E1F-76051540A214}"/>
                  </a:ext>
                </a:extLst>
              </p:cNvPr>
              <p:cNvSpPr txBox="1">
                <a:spLocks noRot="1" noChangeAspect="1" noMove="1" noResize="1" noEditPoints="1" noAdjustHandles="1" noChangeArrowheads="1" noChangeShapeType="1" noTextEdit="1"/>
              </p:cNvSpPr>
              <p:nvPr/>
            </p:nvSpPr>
            <p:spPr>
              <a:xfrm>
                <a:off x="3725286" y="4317400"/>
                <a:ext cx="569383" cy="379656"/>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7" name="CuadroTexto 66">
                <a:extLst>
                  <a:ext uri="{FF2B5EF4-FFF2-40B4-BE49-F238E27FC236}">
                    <a16:creationId xmlns:a16="http://schemas.microsoft.com/office/drawing/2014/main" id="{AF1A5558-845C-4784-A45B-40B419F78602}"/>
                  </a:ext>
                </a:extLst>
              </p:cNvPr>
              <p:cNvSpPr txBox="1"/>
              <p:nvPr/>
            </p:nvSpPr>
            <p:spPr>
              <a:xfrm>
                <a:off x="4259181" y="3943669"/>
                <a:ext cx="518491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𝒃𝒐𝒕𝒆𝒍𝒍𝒂</m:t>
                              </m:r>
                              <m:r>
                                <a:rPr lang="es-CO" sz="1867" b="1" i="1">
                                  <a:latin typeface="Cambria Math" panose="02040503050406030204" pitchFamily="18" charset="0"/>
                                </a:rPr>
                                <m:t> </m:t>
                              </m:r>
                              <m:r>
                                <a:rPr lang="es-CO" sz="1867" b="1" i="1">
                                  <a:latin typeface="Cambria Math" panose="02040503050406030204" pitchFamily="18" charset="0"/>
                                </a:rPr>
                                <m:t>𝒃𝒆𝒃𝒊𝒅𝒂</m:t>
                              </m:r>
                              <m:r>
                                <a:rPr lang="es-CO" sz="1867" b="1" i="1">
                                  <a:latin typeface="Cambria Math" panose="02040503050406030204" pitchFamily="18" charset="0"/>
                                </a:rPr>
                                <m:t> </m:t>
                              </m:r>
                              <m:r>
                                <a:rPr lang="es-CO" sz="1867" b="1" i="1">
                                  <a:latin typeface="Cambria Math" panose="02040503050406030204" pitchFamily="18" charset="0"/>
                                </a:rPr>
                                <m:t>𝒄𝒐𝒍𝒂</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𝒃𝒐𝒕𝒆𝒍𝒍𝒂𝒔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𝒃𝒆𝒃𝒊𝒅𝒂</m:t>
                              </m:r>
                              <m:r>
                                <a:rPr lang="es-CO" sz="1867" b="1" i="1">
                                  <a:latin typeface="Cambria Math" panose="02040503050406030204" pitchFamily="18" charset="0"/>
                                </a:rPr>
                                <m:t> </m:t>
                              </m:r>
                            </m:e>
                            <m:e>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𝒄𝒐𝒍𝒂</m:t>
                              </m:r>
                              <m:r>
                                <a:rPr lang="es-CO" sz="1867" b="1" i="1">
                                  <a:latin typeface="Cambria Math" panose="02040503050406030204" pitchFamily="18" charset="0"/>
                                </a:rPr>
                                <m:t> </m:t>
                              </m:r>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67" name="CuadroTexto 66">
                <a:extLst>
                  <a:ext uri="{FF2B5EF4-FFF2-40B4-BE49-F238E27FC236}">
                    <a16:creationId xmlns:a16="http://schemas.microsoft.com/office/drawing/2014/main" id="{AF1A5558-845C-4784-A45B-40B419F78602}"/>
                  </a:ext>
                </a:extLst>
              </p:cNvPr>
              <p:cNvSpPr txBox="1">
                <a:spLocks noRot="1" noChangeAspect="1" noMove="1" noResize="1" noEditPoints="1" noAdjustHandles="1" noChangeArrowheads="1" noChangeShapeType="1" noTextEdit="1"/>
              </p:cNvSpPr>
              <p:nvPr/>
            </p:nvSpPr>
            <p:spPr>
              <a:xfrm>
                <a:off x="4259181" y="3943669"/>
                <a:ext cx="5184913"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8" name="CuadroTexto 67">
                <a:extLst>
                  <a:ext uri="{FF2B5EF4-FFF2-40B4-BE49-F238E27FC236}">
                    <a16:creationId xmlns:a16="http://schemas.microsoft.com/office/drawing/2014/main" id="{815A2FFE-0162-474D-B4E0-CCE8EF93E3F2}"/>
                  </a:ext>
                </a:extLst>
              </p:cNvPr>
              <p:cNvSpPr txBox="1"/>
              <p:nvPr/>
            </p:nvSpPr>
            <p:spPr>
              <a:xfrm>
                <a:off x="1727200" y="3908047"/>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68" name="CuadroTexto 67">
                <a:extLst>
                  <a:ext uri="{FF2B5EF4-FFF2-40B4-BE49-F238E27FC236}">
                    <a16:creationId xmlns:a16="http://schemas.microsoft.com/office/drawing/2014/main" id="{815A2FFE-0162-474D-B4E0-CCE8EF93E3F2}"/>
                  </a:ext>
                </a:extLst>
              </p:cNvPr>
              <p:cNvSpPr txBox="1">
                <a:spLocks noRot="1" noChangeAspect="1" noMove="1" noResize="1" noEditPoints="1" noAdjustHandles="1" noChangeArrowheads="1" noChangeShapeType="1" noTextEdit="1"/>
              </p:cNvSpPr>
              <p:nvPr/>
            </p:nvSpPr>
            <p:spPr>
              <a:xfrm>
                <a:off x="1727200" y="3908047"/>
                <a:ext cx="2135672"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9" name="CuadroTexto 68">
                <a:extLst>
                  <a:ext uri="{FF2B5EF4-FFF2-40B4-BE49-F238E27FC236}">
                    <a16:creationId xmlns:a16="http://schemas.microsoft.com/office/drawing/2014/main" id="{5241AE4E-5F24-4F89-9499-2F41C6ED1387}"/>
                  </a:ext>
                </a:extLst>
              </p:cNvPr>
              <p:cNvSpPr txBox="1"/>
              <p:nvPr/>
            </p:nvSpPr>
            <p:spPr>
              <a:xfrm>
                <a:off x="10100061" y="3972839"/>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𝟑𝟎</m:t>
                      </m:r>
                      <m:sSub>
                        <m:sSubPr>
                          <m:ctrlPr>
                            <a:rPr lang="es-CO" sz="1867" b="1" i="1">
                              <a:solidFill>
                                <a:schemeClr val="accent6"/>
                              </a:solidFill>
                              <a:latin typeface="Cambria Math" panose="02040503050406030204" pitchFamily="18" charset="0"/>
                            </a:rPr>
                          </m:ctrlPr>
                        </m:sSubPr>
                        <m:e>
                          <m:r>
                            <a:rPr lang="es-CO" sz="1867" b="1" i="1">
                              <a:solidFill>
                                <a:schemeClr val="accent6"/>
                              </a:solidFill>
                              <a:latin typeface="Cambria Math" panose="02040503050406030204" pitchFamily="18" charset="0"/>
                            </a:rPr>
                            <m:t>𝒙</m:t>
                          </m:r>
                        </m:e>
                        <m:sub>
                          <m:r>
                            <a:rPr lang="es-CO" sz="1867" b="1" i="1">
                              <a:solidFill>
                                <a:schemeClr val="accent6"/>
                              </a:solidFill>
                              <a:latin typeface="Cambria Math" panose="02040503050406030204" pitchFamily="18" charset="0"/>
                            </a:rPr>
                            <m:t>𝟑</m:t>
                          </m:r>
                        </m:sub>
                      </m:sSub>
                    </m:oMath>
                  </m:oMathPara>
                </a14:m>
                <a:endParaRPr lang="es-ES" sz="1867" dirty="0">
                  <a:solidFill>
                    <a:schemeClr val="accent6"/>
                  </a:solidFill>
                </a:endParaRPr>
              </a:p>
            </p:txBody>
          </p:sp>
        </mc:Choice>
        <mc:Fallback xmlns="">
          <p:sp>
            <p:nvSpPr>
              <p:cNvPr id="69" name="CuadroTexto 68">
                <a:extLst>
                  <a:ext uri="{FF2B5EF4-FFF2-40B4-BE49-F238E27FC236}">
                    <a16:creationId xmlns:a16="http://schemas.microsoft.com/office/drawing/2014/main" id="{5241AE4E-5F24-4F89-9499-2F41C6ED1387}"/>
                  </a:ext>
                </a:extLst>
              </p:cNvPr>
              <p:cNvSpPr txBox="1">
                <a:spLocks noRot="1" noChangeAspect="1" noMove="1" noResize="1" noEditPoints="1" noAdjustHandles="1" noChangeArrowheads="1" noChangeShapeType="1" noTextEdit="1"/>
              </p:cNvSpPr>
              <p:nvPr/>
            </p:nvSpPr>
            <p:spPr>
              <a:xfrm>
                <a:off x="10100061" y="3972839"/>
                <a:ext cx="721104"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0" name="CuadroTexto 69">
                <a:extLst>
                  <a:ext uri="{FF2B5EF4-FFF2-40B4-BE49-F238E27FC236}">
                    <a16:creationId xmlns:a16="http://schemas.microsoft.com/office/drawing/2014/main" id="{0295AAB1-9A74-4840-B959-D46C3E7BE6F9}"/>
                  </a:ext>
                </a:extLst>
              </p:cNvPr>
              <p:cNvSpPr txBox="1"/>
              <p:nvPr/>
            </p:nvSpPr>
            <p:spPr>
              <a:xfrm>
                <a:off x="9740870" y="426925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0" name="CuadroTexto 69">
                <a:extLst>
                  <a:ext uri="{FF2B5EF4-FFF2-40B4-BE49-F238E27FC236}">
                    <a16:creationId xmlns:a16="http://schemas.microsoft.com/office/drawing/2014/main" id="{0295AAB1-9A74-4840-B959-D46C3E7BE6F9}"/>
                  </a:ext>
                </a:extLst>
              </p:cNvPr>
              <p:cNvSpPr txBox="1">
                <a:spLocks noRot="1" noChangeAspect="1" noMove="1" noResize="1" noEditPoints="1" noAdjustHandles="1" noChangeArrowheads="1" noChangeShapeType="1" noTextEdit="1"/>
              </p:cNvSpPr>
              <p:nvPr/>
            </p:nvSpPr>
            <p:spPr>
              <a:xfrm>
                <a:off x="9740870" y="4269253"/>
                <a:ext cx="569383" cy="379656"/>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1" name="CuadroTexto 70">
                <a:extLst>
                  <a:ext uri="{FF2B5EF4-FFF2-40B4-BE49-F238E27FC236}">
                    <a16:creationId xmlns:a16="http://schemas.microsoft.com/office/drawing/2014/main" id="{0EFC4B37-D11D-41FF-A917-BD253B98505E}"/>
                  </a:ext>
                </a:extLst>
              </p:cNvPr>
              <p:cNvSpPr txBox="1"/>
              <p:nvPr/>
            </p:nvSpPr>
            <p:spPr>
              <a:xfrm>
                <a:off x="3725286" y="5615161"/>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1" name="CuadroTexto 70">
                <a:extLst>
                  <a:ext uri="{FF2B5EF4-FFF2-40B4-BE49-F238E27FC236}">
                    <a16:creationId xmlns:a16="http://schemas.microsoft.com/office/drawing/2014/main" id="{0EFC4B37-D11D-41FF-A917-BD253B98505E}"/>
                  </a:ext>
                </a:extLst>
              </p:cNvPr>
              <p:cNvSpPr txBox="1">
                <a:spLocks noRot="1" noChangeAspect="1" noMove="1" noResize="1" noEditPoints="1" noAdjustHandles="1" noChangeArrowheads="1" noChangeShapeType="1" noTextEdit="1"/>
              </p:cNvSpPr>
              <p:nvPr/>
            </p:nvSpPr>
            <p:spPr>
              <a:xfrm>
                <a:off x="3725286" y="5615161"/>
                <a:ext cx="569383" cy="379656"/>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2" name="CuadroTexto 71">
                <a:extLst>
                  <a:ext uri="{FF2B5EF4-FFF2-40B4-BE49-F238E27FC236}">
                    <a16:creationId xmlns:a16="http://schemas.microsoft.com/office/drawing/2014/main" id="{A45337DD-46F9-4440-9CD3-3D4A389AC2E9}"/>
                  </a:ext>
                </a:extLst>
              </p:cNvPr>
              <p:cNvSpPr txBox="1"/>
              <p:nvPr/>
            </p:nvSpPr>
            <p:spPr>
              <a:xfrm>
                <a:off x="4259181" y="5241431"/>
                <a:ext cx="5184913"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d>
                        <m:dPr>
                          <m:ctrlPr>
                            <a:rPr lang="es-CO" sz="1867" b="1" i="1">
                              <a:latin typeface="Cambria Math" panose="02040503050406030204" pitchFamily="18" charset="0"/>
                            </a:rPr>
                          </m:ctrlPr>
                        </m:dPr>
                        <m:e>
                          <m:f>
                            <m:fPr>
                              <m:ctrlPr>
                                <a:rPr lang="es-CO" sz="1867" b="1" i="1">
                                  <a:latin typeface="Cambria Math" panose="02040503050406030204" pitchFamily="18" charset="0"/>
                                </a:rPr>
                              </m:ctrlPr>
                            </m:fPr>
                            <m:num>
                              <m:r>
                                <a:rPr lang="es-CO" sz="1867" b="1" i="1">
                                  <a:latin typeface="Cambria Math" panose="02040503050406030204" pitchFamily="18" charset="0"/>
                                </a:rPr>
                                <m:t>𝒄𝒐𝒔𝒕𝒐</m:t>
                              </m:r>
                            </m:num>
                            <m:den>
                              <m:r>
                                <a:rPr lang="es-CO" sz="1867" b="1" i="1">
                                  <a:latin typeface="Cambria Math" panose="02040503050406030204" pitchFamily="18" charset="0"/>
                                </a:rPr>
                                <m:t>𝒓𝒆𝒃𝒂𝒏𝒂𝒔</m:t>
                              </m:r>
                              <m:r>
                                <a:rPr lang="es-CO" sz="1867" b="1" i="1">
                                  <a:latin typeface="Cambria Math" panose="02040503050406030204" pitchFamily="18" charset="0"/>
                                </a:rPr>
                                <m:t> </m:t>
                              </m:r>
                              <m:r>
                                <a:rPr lang="es-CO" sz="1867" b="1" i="1">
                                  <a:latin typeface="Cambria Math" panose="02040503050406030204" pitchFamily="18" charset="0"/>
                                </a:rPr>
                                <m:t>𝒑𝒂𝒔𝒕𝒆𝒍</m:t>
                              </m:r>
                              <m:r>
                                <a:rPr lang="es-CO" sz="1867" b="1" i="1">
                                  <a:latin typeface="Cambria Math" panose="02040503050406030204" pitchFamily="18" charset="0"/>
                                </a:rPr>
                                <m:t> </m:t>
                              </m:r>
                              <m:r>
                                <a:rPr lang="es-CO" sz="1867" b="1" i="1">
                                  <a:latin typeface="Cambria Math" panose="02040503050406030204" pitchFamily="18" charset="0"/>
                                </a:rPr>
                                <m:t>𝒒𝒖𝒆𝒔𝒐</m:t>
                              </m:r>
                            </m:den>
                          </m:f>
                        </m:e>
                      </m:d>
                      <m:d>
                        <m:dPr>
                          <m:ctrlPr>
                            <a:rPr lang="es-CO" sz="1867" b="1" i="1">
                              <a:latin typeface="Cambria Math" panose="02040503050406030204" pitchFamily="18" charset="0"/>
                            </a:rPr>
                          </m:ctrlPr>
                        </m:dPr>
                        <m:e>
                          <m:eqArr>
                            <m:eqArrPr>
                              <m:ctrlPr>
                                <a:rPr lang="es-CO" sz="1867" b="1" i="1">
                                  <a:latin typeface="Cambria Math" panose="02040503050406030204" pitchFamily="18" charset="0"/>
                                </a:rPr>
                              </m:ctrlPr>
                            </m:eqArrPr>
                            <m:e>
                              <m:r>
                                <a:rPr lang="es-CO" sz="1867" b="1" i="1">
                                  <a:latin typeface="Cambria Math" panose="02040503050406030204" pitchFamily="18" charset="0"/>
                                </a:rPr>
                                <m:t>𝑹𝒆𝒃𝒂𝒏𝒂𝒅𝒂𝒔</m:t>
                              </m:r>
                              <m:r>
                                <a:rPr lang="es-CO" sz="1867" b="1" i="1">
                                  <a:latin typeface="Cambria Math" panose="02040503050406030204" pitchFamily="18" charset="0"/>
                                </a:rPr>
                                <m:t> </m:t>
                              </m:r>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𝒑𝒂𝒔𝒕𝒆𝒍</m:t>
                              </m:r>
                              <m:r>
                                <a:rPr lang="es-CO" sz="1867" b="1" i="1">
                                  <a:latin typeface="Cambria Math" panose="02040503050406030204" pitchFamily="18" charset="0"/>
                                </a:rPr>
                                <m:t> </m:t>
                              </m:r>
                            </m:e>
                            <m:e>
                              <m:r>
                                <a:rPr lang="es-CO" sz="1867" b="1" i="1">
                                  <a:latin typeface="Cambria Math" panose="02040503050406030204" pitchFamily="18" charset="0"/>
                                </a:rPr>
                                <m:t>𝒅𝒆</m:t>
                              </m:r>
                              <m:r>
                                <a:rPr lang="es-CO" sz="1867" b="1" i="1">
                                  <a:latin typeface="Cambria Math" panose="02040503050406030204" pitchFamily="18" charset="0"/>
                                </a:rPr>
                                <m:t> </m:t>
                              </m:r>
                              <m:r>
                                <a:rPr lang="es-CO" sz="1867" b="1" i="1">
                                  <a:latin typeface="Cambria Math" panose="02040503050406030204" pitchFamily="18" charset="0"/>
                                </a:rPr>
                                <m:t>𝒒𝒖𝒆𝒔𝒐</m:t>
                              </m:r>
                              <m:r>
                                <a:rPr lang="es-CO" sz="1867" b="1" i="1">
                                  <a:latin typeface="Cambria Math" panose="02040503050406030204" pitchFamily="18" charset="0"/>
                                </a:rPr>
                                <m:t> </m:t>
                              </m:r>
                              <m:r>
                                <a:rPr lang="es-CO" sz="1867" b="1" i="1">
                                  <a:latin typeface="Cambria Math" panose="02040503050406030204" pitchFamily="18" charset="0"/>
                                </a:rPr>
                                <m:t>𝒄𝒐𝒏𝒔𝒖𝒎𝒊𝒅𝒂</m:t>
                              </m:r>
                            </m:e>
                          </m:eqArr>
                        </m:e>
                      </m:d>
                    </m:oMath>
                  </m:oMathPara>
                </a14:m>
                <a:endParaRPr lang="es-ES" sz="1867" dirty="0"/>
              </a:p>
            </p:txBody>
          </p:sp>
        </mc:Choice>
        <mc:Fallback xmlns="">
          <p:sp>
            <p:nvSpPr>
              <p:cNvPr id="72" name="CuadroTexto 71">
                <a:extLst>
                  <a:ext uri="{FF2B5EF4-FFF2-40B4-BE49-F238E27FC236}">
                    <a16:creationId xmlns:a16="http://schemas.microsoft.com/office/drawing/2014/main" id="{A45337DD-46F9-4440-9CD3-3D4A389AC2E9}"/>
                  </a:ext>
                </a:extLst>
              </p:cNvPr>
              <p:cNvSpPr txBox="1">
                <a:spLocks noRot="1" noChangeAspect="1" noMove="1" noResize="1" noEditPoints="1" noAdjustHandles="1" noChangeArrowheads="1" noChangeShapeType="1" noTextEdit="1"/>
              </p:cNvSpPr>
              <p:nvPr/>
            </p:nvSpPr>
            <p:spPr>
              <a:xfrm>
                <a:off x="4259181" y="5241431"/>
                <a:ext cx="5184913" cy="1003200"/>
              </a:xfrm>
              <a:prstGeom prst="rect">
                <a:avLst/>
              </a:prstGeom>
              <a:blipFill>
                <a:blip r:embed="rId9"/>
                <a:stretch>
                  <a:fillRect r="-776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3" name="CuadroTexto 72">
                <a:extLst>
                  <a:ext uri="{FF2B5EF4-FFF2-40B4-BE49-F238E27FC236}">
                    <a16:creationId xmlns:a16="http://schemas.microsoft.com/office/drawing/2014/main" id="{E170F20C-A8F5-4009-9A63-5B85167438DF}"/>
                  </a:ext>
                </a:extLst>
              </p:cNvPr>
              <p:cNvSpPr txBox="1"/>
              <p:nvPr/>
            </p:nvSpPr>
            <p:spPr>
              <a:xfrm>
                <a:off x="1727200" y="520580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73" name="CuadroTexto 72">
                <a:extLst>
                  <a:ext uri="{FF2B5EF4-FFF2-40B4-BE49-F238E27FC236}">
                    <a16:creationId xmlns:a16="http://schemas.microsoft.com/office/drawing/2014/main" id="{E170F20C-A8F5-4009-9A63-5B85167438DF}"/>
                  </a:ext>
                </a:extLst>
              </p:cNvPr>
              <p:cNvSpPr txBox="1">
                <a:spLocks noRot="1" noChangeAspect="1" noMove="1" noResize="1" noEditPoints="1" noAdjustHandles="1" noChangeArrowheads="1" noChangeShapeType="1" noTextEdit="1"/>
              </p:cNvSpPr>
              <p:nvPr/>
            </p:nvSpPr>
            <p:spPr>
              <a:xfrm>
                <a:off x="1727200" y="5205808"/>
                <a:ext cx="2135672" cy="1003200"/>
              </a:xfrm>
              <a:prstGeom prst="rect">
                <a:avLst/>
              </a:prstGeom>
              <a:blipFill>
                <a:blip r:embed="rId10"/>
                <a:stretch>
                  <a:fillRect r="-598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4" name="CuadroTexto 73">
                <a:extLst>
                  <a:ext uri="{FF2B5EF4-FFF2-40B4-BE49-F238E27FC236}">
                    <a16:creationId xmlns:a16="http://schemas.microsoft.com/office/drawing/2014/main" id="{F01CDFEB-CB58-4B68-A576-F3C6F06FC7B2}"/>
                  </a:ext>
                </a:extLst>
              </p:cNvPr>
              <p:cNvSpPr txBox="1"/>
              <p:nvPr/>
            </p:nvSpPr>
            <p:spPr>
              <a:xfrm>
                <a:off x="10100061" y="5270600"/>
                <a:ext cx="72110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𝟖𝟎</m:t>
                      </m:r>
                      <m:sSub>
                        <m:sSubPr>
                          <m:ctrlPr>
                            <a:rPr lang="es-CO" sz="1867" b="1" i="1">
                              <a:solidFill>
                                <a:schemeClr val="tx2"/>
                              </a:solidFill>
                              <a:latin typeface="Cambria Math" panose="02040503050406030204" pitchFamily="18" charset="0"/>
                            </a:rPr>
                          </m:ctrlPr>
                        </m:sSubPr>
                        <m:e>
                          <m:r>
                            <a:rPr lang="es-CO" sz="1867" b="1" i="1">
                              <a:solidFill>
                                <a:schemeClr val="tx2"/>
                              </a:solidFill>
                              <a:latin typeface="Cambria Math" panose="02040503050406030204" pitchFamily="18" charset="0"/>
                            </a:rPr>
                            <m:t>𝒙</m:t>
                          </m:r>
                        </m:e>
                        <m:sub>
                          <m:r>
                            <a:rPr lang="es-CO" sz="1867" b="1" i="1">
                              <a:solidFill>
                                <a:schemeClr val="tx2"/>
                              </a:solidFill>
                              <a:latin typeface="Cambria Math" panose="02040503050406030204" pitchFamily="18" charset="0"/>
                            </a:rPr>
                            <m:t>𝟒</m:t>
                          </m:r>
                        </m:sub>
                      </m:sSub>
                    </m:oMath>
                  </m:oMathPara>
                </a14:m>
                <a:endParaRPr lang="es-ES" sz="1867" dirty="0">
                  <a:solidFill>
                    <a:schemeClr val="tx2"/>
                  </a:solidFill>
                </a:endParaRPr>
              </a:p>
            </p:txBody>
          </p:sp>
        </mc:Choice>
        <mc:Fallback xmlns="">
          <p:sp>
            <p:nvSpPr>
              <p:cNvPr id="74" name="CuadroTexto 73">
                <a:extLst>
                  <a:ext uri="{FF2B5EF4-FFF2-40B4-BE49-F238E27FC236}">
                    <a16:creationId xmlns:a16="http://schemas.microsoft.com/office/drawing/2014/main" id="{F01CDFEB-CB58-4B68-A576-F3C6F06FC7B2}"/>
                  </a:ext>
                </a:extLst>
              </p:cNvPr>
              <p:cNvSpPr txBox="1">
                <a:spLocks noRot="1" noChangeAspect="1" noMove="1" noResize="1" noEditPoints="1" noAdjustHandles="1" noChangeArrowheads="1" noChangeShapeType="1" noTextEdit="1"/>
              </p:cNvSpPr>
              <p:nvPr/>
            </p:nvSpPr>
            <p:spPr>
              <a:xfrm>
                <a:off x="10100061" y="5270600"/>
                <a:ext cx="721104" cy="1003200"/>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5" name="CuadroTexto 74">
                <a:extLst>
                  <a:ext uri="{FF2B5EF4-FFF2-40B4-BE49-F238E27FC236}">
                    <a16:creationId xmlns:a16="http://schemas.microsoft.com/office/drawing/2014/main" id="{57C0B989-895F-406F-B134-BF40E0B58944}"/>
                  </a:ext>
                </a:extLst>
              </p:cNvPr>
              <p:cNvSpPr txBox="1"/>
              <p:nvPr/>
            </p:nvSpPr>
            <p:spPr>
              <a:xfrm>
                <a:off x="9740870" y="556701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b="1" i="1">
                          <a:latin typeface="Cambria Math" panose="02040503050406030204" pitchFamily="18" charset="0"/>
                          <a:ea typeface="Cambria Math" panose="02040503050406030204" pitchFamily="18" charset="0"/>
                        </a:rPr>
                        <m:t>=</m:t>
                      </m:r>
                    </m:oMath>
                  </m:oMathPara>
                </a14:m>
                <a:endParaRPr lang="es-ES" sz="1867" b="1" dirty="0"/>
              </a:p>
            </p:txBody>
          </p:sp>
        </mc:Choice>
        <mc:Fallback xmlns="">
          <p:sp>
            <p:nvSpPr>
              <p:cNvPr id="75" name="CuadroTexto 74">
                <a:extLst>
                  <a:ext uri="{FF2B5EF4-FFF2-40B4-BE49-F238E27FC236}">
                    <a16:creationId xmlns:a16="http://schemas.microsoft.com/office/drawing/2014/main" id="{57C0B989-895F-406F-B134-BF40E0B58944}"/>
                  </a:ext>
                </a:extLst>
              </p:cNvPr>
              <p:cNvSpPr txBox="1">
                <a:spLocks noRot="1" noChangeAspect="1" noMove="1" noResize="1" noEditPoints="1" noAdjustHandles="1" noChangeArrowheads="1" noChangeShapeType="1" noTextEdit="1"/>
              </p:cNvSpPr>
              <p:nvPr/>
            </p:nvSpPr>
            <p:spPr>
              <a:xfrm>
                <a:off x="9740870" y="5567015"/>
                <a:ext cx="569383" cy="379656"/>
              </a:xfrm>
              <a:prstGeom prst="rect">
                <a:avLst/>
              </a:prstGeom>
              <a:blipFill>
                <a:blip r:embed="rId1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0DCC87FE-EBA5-4283-8E03-94F9C344D903}"/>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33" name="CuadroTexto 32">
                <a:extLst>
                  <a:ext uri="{FF2B5EF4-FFF2-40B4-BE49-F238E27FC236}">
                    <a16:creationId xmlns:a16="http://schemas.microsoft.com/office/drawing/2014/main" id="{0DCC87FE-EBA5-4283-8E03-94F9C344D903}"/>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13"/>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2437FAD5-1181-42E0-ABC4-474689E7EFBB}"/>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34" name="CuadroTexto 33">
                <a:extLst>
                  <a:ext uri="{FF2B5EF4-FFF2-40B4-BE49-F238E27FC236}">
                    <a16:creationId xmlns:a16="http://schemas.microsoft.com/office/drawing/2014/main" id="{2437FAD5-1181-42E0-ABC4-474689E7EFBB}"/>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14"/>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7C4A1578-F68B-481D-AAB1-144ADC74F408}"/>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35" name="CuadroTexto 34">
                <a:extLst>
                  <a:ext uri="{FF2B5EF4-FFF2-40B4-BE49-F238E27FC236}">
                    <a16:creationId xmlns:a16="http://schemas.microsoft.com/office/drawing/2014/main" id="{7C4A1578-F68B-481D-AAB1-144ADC74F408}"/>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15"/>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F7C6181B-1554-41EB-9AA5-346C2647412A}"/>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6" name="CuadroTexto 35">
                <a:extLst>
                  <a:ext uri="{FF2B5EF4-FFF2-40B4-BE49-F238E27FC236}">
                    <a16:creationId xmlns:a16="http://schemas.microsoft.com/office/drawing/2014/main" id="{F7C6181B-1554-41EB-9AA5-346C2647412A}"/>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1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D25DF3D6-FB59-472E-ADD2-E526F01506D3}"/>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37" name="CuadroTexto 36">
                <a:extLst>
                  <a:ext uri="{FF2B5EF4-FFF2-40B4-BE49-F238E27FC236}">
                    <a16:creationId xmlns:a16="http://schemas.microsoft.com/office/drawing/2014/main" id="{D25DF3D6-FB59-472E-ADD2-E526F01506D3}"/>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A0DA9C44-51DC-41B8-B93F-827BD52ED3B9}"/>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38" name="CuadroTexto 37">
                <a:extLst>
                  <a:ext uri="{FF2B5EF4-FFF2-40B4-BE49-F238E27FC236}">
                    <a16:creationId xmlns:a16="http://schemas.microsoft.com/office/drawing/2014/main" id="{A0DA9C44-51DC-41B8-B93F-827BD52ED3B9}"/>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1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B4145F02-7EF4-4CF7-9442-7981471B0D25}"/>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39" name="CuadroTexto 38">
                <a:extLst>
                  <a:ext uri="{FF2B5EF4-FFF2-40B4-BE49-F238E27FC236}">
                    <a16:creationId xmlns:a16="http://schemas.microsoft.com/office/drawing/2014/main" id="{B4145F02-7EF4-4CF7-9442-7981471B0D25}"/>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1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AFE2F02F-EBC1-4CF6-B044-8AAB3265DB6E}"/>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40" name="CuadroTexto 39">
                <a:extLst>
                  <a:ext uri="{FF2B5EF4-FFF2-40B4-BE49-F238E27FC236}">
                    <a16:creationId xmlns:a16="http://schemas.microsoft.com/office/drawing/2014/main" id="{AFE2F02F-EBC1-4CF6-B044-8AAB3265DB6E}"/>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2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B0E731B5-C6A2-417A-AD2D-6086351AC085}"/>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41" name="CuadroTexto 40">
                <a:extLst>
                  <a:ext uri="{FF2B5EF4-FFF2-40B4-BE49-F238E27FC236}">
                    <a16:creationId xmlns:a16="http://schemas.microsoft.com/office/drawing/2014/main" id="{B0E731B5-C6A2-417A-AD2D-6086351AC085}"/>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2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FA89C44D-9E8A-4FE2-BB4C-3E33DC0DE531}"/>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42" name="CuadroTexto 41">
                <a:extLst>
                  <a:ext uri="{FF2B5EF4-FFF2-40B4-BE49-F238E27FC236}">
                    <a16:creationId xmlns:a16="http://schemas.microsoft.com/office/drawing/2014/main" id="{FA89C44D-9E8A-4FE2-BB4C-3E33DC0DE531}"/>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22"/>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E93979A7-21D4-48D5-815C-3CB45B64A05D}"/>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43" name="CuadroTexto 42">
                <a:extLst>
                  <a:ext uri="{FF2B5EF4-FFF2-40B4-BE49-F238E27FC236}">
                    <a16:creationId xmlns:a16="http://schemas.microsoft.com/office/drawing/2014/main" id="{E93979A7-21D4-48D5-815C-3CB45B64A05D}"/>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2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889703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sp>
        <p:nvSpPr>
          <p:cNvPr id="46" name="Freeform 46">
            <a:extLst>
              <a:ext uri="{FF2B5EF4-FFF2-40B4-BE49-F238E27FC236}">
                <a16:creationId xmlns:a16="http://schemas.microsoft.com/office/drawing/2014/main" id="{C8847FCF-1906-4CD2-AF11-8A1F1F0AB96E}"/>
              </a:ext>
            </a:extLst>
          </p:cNvPr>
          <p:cNvSpPr>
            <a:spLocks/>
          </p:cNvSpPr>
          <p:nvPr/>
        </p:nvSpPr>
        <p:spPr bwMode="auto">
          <a:xfrm>
            <a:off x="508000" y="1092201"/>
            <a:ext cx="2601384" cy="541812"/>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53" name="Group 62">
            <a:extLst>
              <a:ext uri="{FF2B5EF4-FFF2-40B4-BE49-F238E27FC236}">
                <a16:creationId xmlns:a16="http://schemas.microsoft.com/office/drawing/2014/main" id="{448D7ED6-503E-47BB-8304-A12A208B5D3A}"/>
              </a:ext>
            </a:extLst>
          </p:cNvPr>
          <p:cNvGrpSpPr/>
          <p:nvPr/>
        </p:nvGrpSpPr>
        <p:grpSpPr>
          <a:xfrm>
            <a:off x="508000" y="1354611"/>
            <a:ext cx="2601384" cy="1155700"/>
            <a:chOff x="1733550" y="3700462"/>
            <a:chExt cx="1951038" cy="738188"/>
          </a:xfrm>
        </p:grpSpPr>
        <p:sp>
          <p:nvSpPr>
            <p:cNvPr id="54" name="Freeform 44">
              <a:extLst>
                <a:ext uri="{FF2B5EF4-FFF2-40B4-BE49-F238E27FC236}">
                  <a16:creationId xmlns:a16="http://schemas.microsoft.com/office/drawing/2014/main" id="{D80636B3-5FE6-4EB3-9725-05C94F438D0F}"/>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5" name="Freeform 45">
              <a:extLst>
                <a:ext uri="{FF2B5EF4-FFF2-40B4-BE49-F238E27FC236}">
                  <a16:creationId xmlns:a16="http://schemas.microsoft.com/office/drawing/2014/main" id="{52DB9661-C11E-4FA8-AD50-FC2C10C2F5D9}"/>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6" name="Freeform 46">
              <a:extLst>
                <a:ext uri="{FF2B5EF4-FFF2-40B4-BE49-F238E27FC236}">
                  <a16:creationId xmlns:a16="http://schemas.microsoft.com/office/drawing/2014/main" id="{D6EA5DBD-A4AD-43CB-8E31-00BF6D90F5FF}"/>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57" name="Freeform 47">
            <a:extLst>
              <a:ext uri="{FF2B5EF4-FFF2-40B4-BE49-F238E27FC236}">
                <a16:creationId xmlns:a16="http://schemas.microsoft.com/office/drawing/2014/main" id="{C95A8877-7767-4BF3-99D7-83EB96FE1AF3}"/>
              </a:ext>
            </a:extLst>
          </p:cNvPr>
          <p:cNvSpPr>
            <a:spLocks noEditPoints="1"/>
          </p:cNvSpPr>
          <p:nvPr/>
        </p:nvSpPr>
        <p:spPr bwMode="auto">
          <a:xfrm flipH="1">
            <a:off x="2766484" y="215047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8" name="TextBox 67">
            <a:extLst>
              <a:ext uri="{FF2B5EF4-FFF2-40B4-BE49-F238E27FC236}">
                <a16:creationId xmlns:a16="http://schemas.microsoft.com/office/drawing/2014/main" id="{0462C0BB-5046-40F3-991A-FA3890678A6F}"/>
              </a:ext>
            </a:extLst>
          </p:cNvPr>
          <p:cNvSpPr txBox="1"/>
          <p:nvPr/>
        </p:nvSpPr>
        <p:spPr>
          <a:xfrm>
            <a:off x="672109" y="145409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59" name="TextBox 68">
            <a:extLst>
              <a:ext uri="{FF2B5EF4-FFF2-40B4-BE49-F238E27FC236}">
                <a16:creationId xmlns:a16="http://schemas.microsoft.com/office/drawing/2014/main" id="{66781498-D6F4-47AB-A4A1-2AA73B4916B3}"/>
              </a:ext>
            </a:extLst>
          </p:cNvPr>
          <p:cNvSpPr txBox="1"/>
          <p:nvPr/>
        </p:nvSpPr>
        <p:spPr>
          <a:xfrm>
            <a:off x="1447801" y="1722911"/>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Función objetivo</a:t>
            </a:r>
          </a:p>
        </p:txBody>
      </p:sp>
      <p:sp>
        <p:nvSpPr>
          <p:cNvPr id="77" name="Rectangle 38">
            <a:extLst>
              <a:ext uri="{FF2B5EF4-FFF2-40B4-BE49-F238E27FC236}">
                <a16:creationId xmlns:a16="http://schemas.microsoft.com/office/drawing/2014/main" id="{BF28E59C-F009-4BC1-B92C-BAB5E05995EE}"/>
              </a:ext>
            </a:extLst>
          </p:cNvPr>
          <p:cNvSpPr/>
          <p:nvPr/>
        </p:nvSpPr>
        <p:spPr>
          <a:xfrm>
            <a:off x="3378200" y="1812805"/>
            <a:ext cx="7594600" cy="510778"/>
          </a:xfrm>
          <a:prstGeom prst="roundRect">
            <a:avLst/>
          </a:prstGeom>
          <a:ln>
            <a:noFill/>
          </a:ln>
        </p:spPr>
        <p:style>
          <a:lnRef idx="2">
            <a:schemeClr val="accent6"/>
          </a:lnRef>
          <a:fillRef idx="1">
            <a:schemeClr val="lt1"/>
          </a:fillRef>
          <a:effectRef idx="0">
            <a:schemeClr val="accent6"/>
          </a:effectRef>
          <a:fontRef idx="minor">
            <a:schemeClr val="dk1"/>
          </a:fontRef>
        </p:style>
        <p:txBody>
          <a:bodyPr wrap="square" lIns="0" rIns="0" anchor="ctr">
            <a:spAutoFit/>
          </a:bodyPr>
          <a:lstStyle/>
          <a:p>
            <a:r>
              <a:rPr lang="es-ES" sz="2400" dirty="0">
                <a:solidFill>
                  <a:schemeClr val="accent2">
                    <a:lumMod val="75000"/>
                  </a:schemeClr>
                </a:solidFill>
                <a:latin typeface="Ancizar Sans" panose="020B0602040300000003" pitchFamily="34" charset="0"/>
              </a:rPr>
              <a:t>Deseo </a:t>
            </a:r>
            <a:r>
              <a:rPr lang="es-ES" sz="2400" b="1" dirty="0">
                <a:solidFill>
                  <a:schemeClr val="accent2">
                    <a:lumMod val="75000"/>
                  </a:schemeClr>
                </a:solidFill>
                <a:latin typeface="Ancizar Sans" panose="020B0602040300000003" pitchFamily="34" charset="0"/>
              </a:rPr>
              <a:t>minimizar el costo de mi dieta. </a:t>
            </a:r>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57C25A65-83CF-4A25-BEE1-74222B83AE8D}"/>
                  </a:ext>
                </a:extLst>
              </p:cNvPr>
              <p:cNvSpPr txBox="1"/>
              <p:nvPr/>
            </p:nvSpPr>
            <p:spPr>
              <a:xfrm>
                <a:off x="2663395" y="4409007"/>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4" name="CuadroTexto 23">
                <a:extLst>
                  <a:ext uri="{FF2B5EF4-FFF2-40B4-BE49-F238E27FC236}">
                    <a16:creationId xmlns:a16="http://schemas.microsoft.com/office/drawing/2014/main" id="{57C25A65-83CF-4A25-BEE1-74222B83AE8D}"/>
                  </a:ext>
                </a:extLst>
              </p:cNvPr>
              <p:cNvSpPr txBox="1">
                <a:spLocks noRot="1" noChangeAspect="1" noMove="1" noResize="1" noEditPoints="1" noAdjustHandles="1" noChangeArrowheads="1" noChangeShapeType="1" noTextEdit="1"/>
              </p:cNvSpPr>
              <p:nvPr/>
            </p:nvSpPr>
            <p:spPr>
              <a:xfrm>
                <a:off x="2663395" y="4409007"/>
                <a:ext cx="569383" cy="379656"/>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42211910-83BF-428E-B6D4-568545078315}"/>
                  </a:ext>
                </a:extLst>
              </p:cNvPr>
              <p:cNvSpPr txBox="1"/>
              <p:nvPr/>
            </p:nvSpPr>
            <p:spPr>
              <a:xfrm>
                <a:off x="3383673" y="5634916"/>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5" name="CuadroTexto 24">
                <a:extLst>
                  <a:ext uri="{FF2B5EF4-FFF2-40B4-BE49-F238E27FC236}">
                    <a16:creationId xmlns:a16="http://schemas.microsoft.com/office/drawing/2014/main" id="{42211910-83BF-428E-B6D4-568545078315}"/>
                  </a:ext>
                </a:extLst>
              </p:cNvPr>
              <p:cNvSpPr txBox="1">
                <a:spLocks noRot="1" noChangeAspect="1" noMove="1" noResize="1" noEditPoints="1" noAdjustHandles="1" noChangeArrowheads="1" noChangeShapeType="1" noTextEdit="1"/>
              </p:cNvSpPr>
              <p:nvPr/>
            </p:nvSpPr>
            <p:spPr>
              <a:xfrm>
                <a:off x="3383673" y="5634916"/>
                <a:ext cx="569383" cy="379656"/>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DF1B430F-BD25-4539-BD93-DB9F9024A36D}"/>
                  </a:ext>
                </a:extLst>
              </p:cNvPr>
              <p:cNvSpPr txBox="1"/>
              <p:nvPr/>
            </p:nvSpPr>
            <p:spPr>
              <a:xfrm>
                <a:off x="4034002" y="5333321"/>
                <a:ext cx="39624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2"/>
                          </a:solidFill>
                          <a:latin typeface="Cambria Math" panose="02040503050406030204" pitchFamily="18" charset="0"/>
                        </a:rPr>
                        <m:t>𝟓𝟎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𝟏</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𝟐𝟎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𝟐</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𝟑𝟎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𝟑</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𝟖𝟎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𝟒</m:t>
                          </m:r>
                        </m:sub>
                      </m:sSub>
                    </m:oMath>
                  </m:oMathPara>
                </a14:m>
                <a:endParaRPr lang="es-ES" sz="2133" b="1" i="1" dirty="0">
                  <a:solidFill>
                    <a:schemeClr val="accent2"/>
                  </a:solidFill>
                  <a:latin typeface="Cambria Math" panose="02040503050406030204" pitchFamily="18" charset="0"/>
                </a:endParaRPr>
              </a:p>
            </p:txBody>
          </p:sp>
        </mc:Choice>
        <mc:Fallback xmlns="">
          <p:sp>
            <p:nvSpPr>
              <p:cNvPr id="26" name="CuadroTexto 25">
                <a:extLst>
                  <a:ext uri="{FF2B5EF4-FFF2-40B4-BE49-F238E27FC236}">
                    <a16:creationId xmlns:a16="http://schemas.microsoft.com/office/drawing/2014/main" id="{DF1B430F-BD25-4539-BD93-DB9F9024A36D}"/>
                  </a:ext>
                </a:extLst>
              </p:cNvPr>
              <p:cNvSpPr txBox="1">
                <a:spLocks noRot="1" noChangeAspect="1" noMove="1" noResize="1" noEditPoints="1" noAdjustHandles="1" noChangeArrowheads="1" noChangeShapeType="1" noTextEdit="1"/>
              </p:cNvSpPr>
              <p:nvPr/>
            </p:nvSpPr>
            <p:spPr>
              <a:xfrm>
                <a:off x="4034002" y="5333321"/>
                <a:ext cx="3962401"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D05B3574-2AE5-45A7-83DF-63878B149B5A}"/>
                  </a:ext>
                </a:extLst>
              </p:cNvPr>
              <p:cNvSpPr txBox="1"/>
              <p:nvPr/>
            </p:nvSpPr>
            <p:spPr>
              <a:xfrm>
                <a:off x="2053117" y="5670776"/>
                <a:ext cx="1526052" cy="32823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𝑴𝒊𝒏</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27" name="CuadroTexto 26">
                <a:extLst>
                  <a:ext uri="{FF2B5EF4-FFF2-40B4-BE49-F238E27FC236}">
                    <a16:creationId xmlns:a16="http://schemas.microsoft.com/office/drawing/2014/main" id="{D05B3574-2AE5-45A7-83DF-63878B149B5A}"/>
                  </a:ext>
                </a:extLst>
              </p:cNvPr>
              <p:cNvSpPr txBox="1">
                <a:spLocks noRot="1" noChangeAspect="1" noMove="1" noResize="1" noEditPoints="1" noAdjustHandles="1" noChangeArrowheads="1" noChangeShapeType="1" noTextEdit="1"/>
              </p:cNvSpPr>
              <p:nvPr/>
            </p:nvSpPr>
            <p:spPr>
              <a:xfrm>
                <a:off x="2053117" y="5670776"/>
                <a:ext cx="1526052" cy="328231"/>
              </a:xfrm>
              <a:prstGeom prst="rect">
                <a:avLst/>
              </a:prstGeom>
              <a:blipFill>
                <a:blip r:embed="rId6"/>
                <a:stretch>
                  <a:fillRect b="-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799960C6-33F8-4F1F-9A7B-9E419D33A7B8}"/>
                  </a:ext>
                </a:extLst>
              </p:cNvPr>
              <p:cNvSpPr txBox="1"/>
              <p:nvPr/>
            </p:nvSpPr>
            <p:spPr>
              <a:xfrm>
                <a:off x="508000" y="2961348"/>
                <a:ext cx="1569544" cy="574644"/>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𝑪𝒐𝒔𝒕𝒐</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𝒕𝒐𝒕𝒂𝒍</m:t>
                      </m:r>
                      <m:r>
                        <a:rPr lang="es-CO" sz="1867" b="1" i="1">
                          <a:solidFill>
                            <a:schemeClr val="accent2"/>
                          </a:solidFill>
                          <a:latin typeface="Cambria Math" panose="02040503050406030204" pitchFamily="18" charset="0"/>
                        </a:rPr>
                        <m:t> </m:t>
                      </m:r>
                    </m:oMath>
                  </m:oMathPara>
                </a14:m>
                <a:endParaRPr lang="es-CO" sz="1867" b="1" i="1" dirty="0">
                  <a:solidFill>
                    <a:schemeClr val="accent2"/>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r>
                        <a:rPr lang="es-CO" sz="1867" b="1" i="1">
                          <a:solidFill>
                            <a:schemeClr val="accent2"/>
                          </a:solidFill>
                          <a:latin typeface="Cambria Math" panose="02040503050406030204" pitchFamily="18" charset="0"/>
                        </a:rPr>
                        <m:t>𝒅𝒆</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𝒍𝒂</m:t>
                      </m:r>
                      <m:r>
                        <a:rPr lang="es-CO" sz="1867" b="1" i="1">
                          <a:solidFill>
                            <a:schemeClr val="accent2"/>
                          </a:solidFill>
                          <a:latin typeface="Cambria Math" panose="02040503050406030204" pitchFamily="18" charset="0"/>
                        </a:rPr>
                        <m:t> </m:t>
                      </m:r>
                      <m:r>
                        <a:rPr lang="es-CO" sz="1867" b="1" i="1">
                          <a:solidFill>
                            <a:schemeClr val="accent2"/>
                          </a:solidFill>
                          <a:latin typeface="Cambria Math" panose="02040503050406030204" pitchFamily="18" charset="0"/>
                        </a:rPr>
                        <m:t>𝒅𝒊𝒆𝒕𝒂</m:t>
                      </m:r>
                    </m:oMath>
                  </m:oMathPara>
                </a14:m>
                <a:endParaRPr lang="es-ES" sz="1867" dirty="0">
                  <a:solidFill>
                    <a:schemeClr val="accent2"/>
                  </a:solidFill>
                </a:endParaRPr>
              </a:p>
            </p:txBody>
          </p:sp>
        </mc:Choice>
        <mc:Fallback xmlns="">
          <p:sp>
            <p:nvSpPr>
              <p:cNvPr id="37" name="CuadroTexto 36">
                <a:extLst>
                  <a:ext uri="{FF2B5EF4-FFF2-40B4-BE49-F238E27FC236}">
                    <a16:creationId xmlns:a16="http://schemas.microsoft.com/office/drawing/2014/main" id="{799960C6-33F8-4F1F-9A7B-9E419D33A7B8}"/>
                  </a:ext>
                </a:extLst>
              </p:cNvPr>
              <p:cNvSpPr txBox="1">
                <a:spLocks noRot="1" noChangeAspect="1" noMove="1" noResize="1" noEditPoints="1" noAdjustHandles="1" noChangeArrowheads="1" noChangeShapeType="1" noTextEdit="1"/>
              </p:cNvSpPr>
              <p:nvPr/>
            </p:nvSpPr>
            <p:spPr>
              <a:xfrm>
                <a:off x="508000" y="2961348"/>
                <a:ext cx="1569544" cy="574644"/>
              </a:xfrm>
              <a:prstGeom prst="rect">
                <a:avLst/>
              </a:prstGeom>
              <a:blipFill>
                <a:blip r:embed="rId7"/>
                <a:stretch>
                  <a:fillRect b="-3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BCC53308-18A0-4C66-9C85-6DD0C2285B5D}"/>
                  </a:ext>
                </a:extLst>
              </p:cNvPr>
              <p:cNvSpPr txBox="1"/>
              <p:nvPr/>
            </p:nvSpPr>
            <p:spPr>
              <a:xfrm>
                <a:off x="5259067"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𝑪𝒐𝒔𝒕𝒐𝒔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𝒃𝒐𝒍𝒂𝒔</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𝒅𝒆</m:t>
                      </m:r>
                      <m:r>
                        <a:rPr lang="es-CO" sz="1867" b="1" i="1">
                          <a:solidFill>
                            <a:schemeClr val="accent3"/>
                          </a:solidFill>
                          <a:latin typeface="Cambria Math" panose="02040503050406030204" pitchFamily="18" charset="0"/>
                        </a:rPr>
                        <m:t> </m:t>
                      </m:r>
                    </m:oMath>
                  </m:oMathPara>
                </a14:m>
                <a:endParaRPr lang="es-CO" sz="1867" b="1" i="1" dirty="0">
                  <a:solidFill>
                    <a:schemeClr val="accent3"/>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3"/>
                          </a:solidFill>
                          <a:latin typeface="Cambria Math" panose="02040503050406030204" pitchFamily="18" charset="0"/>
                        </a:rPr>
                        <m:t>𝒉𝒆𝒍𝒂𝒅𝒐</m:t>
                      </m:r>
                      <m:r>
                        <a:rPr lang="es-CO" sz="1867" b="1" i="1">
                          <a:solidFill>
                            <a:schemeClr val="accent3"/>
                          </a:solidFill>
                          <a:latin typeface="Cambria Math" panose="02040503050406030204" pitchFamily="18" charset="0"/>
                        </a:rPr>
                        <m:t> </m:t>
                      </m:r>
                      <m:r>
                        <a:rPr lang="es-CO" sz="1867" b="1" i="1">
                          <a:solidFill>
                            <a:schemeClr val="accent3"/>
                          </a:solidFill>
                          <a:latin typeface="Cambria Math" panose="02040503050406030204" pitchFamily="18" charset="0"/>
                        </a:rPr>
                        <m:t>𝒄𝒉𝒐𝒄𝒐𝒍𝒂𝒕𝒆</m:t>
                      </m:r>
                    </m:oMath>
                  </m:oMathPara>
                </a14:m>
                <a:endParaRPr lang="es-CO" sz="1867" b="1" i="1" dirty="0">
                  <a:solidFill>
                    <a:schemeClr val="accent3"/>
                  </a:solidFill>
                  <a:latin typeface="Cambria Math" panose="02040503050406030204" pitchFamily="18" charset="0"/>
                </a:endParaRPr>
              </a:p>
            </p:txBody>
          </p:sp>
        </mc:Choice>
        <mc:Fallback xmlns="">
          <p:sp>
            <p:nvSpPr>
              <p:cNvPr id="38" name="CuadroTexto 37">
                <a:extLst>
                  <a:ext uri="{FF2B5EF4-FFF2-40B4-BE49-F238E27FC236}">
                    <a16:creationId xmlns:a16="http://schemas.microsoft.com/office/drawing/2014/main" id="{BCC53308-18A0-4C66-9C85-6DD0C2285B5D}"/>
                  </a:ext>
                </a:extLst>
              </p:cNvPr>
              <p:cNvSpPr txBox="1">
                <a:spLocks noRot="1" noChangeAspect="1" noMove="1" noResize="1" noEditPoints="1" noAdjustHandles="1" noChangeArrowheads="1" noChangeShapeType="1" noTextEdit="1"/>
              </p:cNvSpPr>
              <p:nvPr/>
            </p:nvSpPr>
            <p:spPr>
              <a:xfrm>
                <a:off x="5259067" y="2725588"/>
                <a:ext cx="2135672" cy="1003200"/>
              </a:xfrm>
              <a:prstGeom prst="rect">
                <a:avLst/>
              </a:prstGeom>
              <a:blipFill>
                <a:blip r:embed="rId8"/>
                <a:stretch>
                  <a:fillRect r="-85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48BDB95D-00AA-4B75-83CF-64BB6C9BF6E3}"/>
                  </a:ext>
                </a:extLst>
              </p:cNvPr>
              <p:cNvSpPr txBox="1"/>
              <p:nvPr/>
            </p:nvSpPr>
            <p:spPr>
              <a:xfrm>
                <a:off x="3101609" y="2730600"/>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𝑪𝒐𝒔𝒕𝒐𝒔</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𝒃𝒂𝒓𝒓𝒂𝒔</m:t>
                      </m:r>
                    </m:oMath>
                  </m:oMathPara>
                </a14:m>
                <a:endParaRPr lang="es-CO" sz="1867" b="1"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𝒅𝒆</m:t>
                      </m:r>
                      <m:r>
                        <a:rPr lang="es-CO" sz="1867" b="1" i="1">
                          <a:solidFill>
                            <a:schemeClr val="accent1"/>
                          </a:solidFill>
                          <a:latin typeface="Cambria Math" panose="02040503050406030204" pitchFamily="18" charset="0"/>
                        </a:rPr>
                        <m:t> </m:t>
                      </m:r>
                      <m:r>
                        <a:rPr lang="es-CO" sz="1867" b="1" i="1">
                          <a:solidFill>
                            <a:schemeClr val="accent1"/>
                          </a:solidFill>
                          <a:latin typeface="Cambria Math" panose="02040503050406030204" pitchFamily="18" charset="0"/>
                        </a:rPr>
                        <m:t>𝒄𝒉𝒐𝒄𝒐𝒍𝒂𝒕𝒆</m:t>
                      </m:r>
                    </m:oMath>
                  </m:oMathPara>
                </a14:m>
                <a:endParaRPr lang="es-ES" sz="1867" dirty="0">
                  <a:solidFill>
                    <a:schemeClr val="accent1"/>
                  </a:solidFill>
                </a:endParaRPr>
              </a:p>
            </p:txBody>
          </p:sp>
        </mc:Choice>
        <mc:Fallback xmlns="">
          <p:sp>
            <p:nvSpPr>
              <p:cNvPr id="39" name="CuadroTexto 38">
                <a:extLst>
                  <a:ext uri="{FF2B5EF4-FFF2-40B4-BE49-F238E27FC236}">
                    <a16:creationId xmlns:a16="http://schemas.microsoft.com/office/drawing/2014/main" id="{48BDB95D-00AA-4B75-83CF-64BB6C9BF6E3}"/>
                  </a:ext>
                </a:extLst>
              </p:cNvPr>
              <p:cNvSpPr txBox="1">
                <a:spLocks noRot="1" noChangeAspect="1" noMove="1" noResize="1" noEditPoints="1" noAdjustHandles="1" noChangeArrowheads="1" noChangeShapeType="1" noTextEdit="1"/>
              </p:cNvSpPr>
              <p:nvPr/>
            </p:nvSpPr>
            <p:spPr>
              <a:xfrm>
                <a:off x="3101609" y="2730600"/>
                <a:ext cx="1661584" cy="1003200"/>
              </a:xfrm>
              <a:prstGeom prst="rect">
                <a:avLst/>
              </a:prstGeom>
              <a:blipFill>
                <a:blip r:embed="rId9"/>
                <a:stretch>
                  <a:fillRect r="-919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0418769E-2EF6-4895-AB69-F703133C7BE5}"/>
                  </a:ext>
                </a:extLst>
              </p:cNvPr>
              <p:cNvSpPr txBox="1"/>
              <p:nvPr/>
            </p:nvSpPr>
            <p:spPr>
              <a:xfrm>
                <a:off x="4945710" y="3045663"/>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40" name="CuadroTexto 39">
                <a:extLst>
                  <a:ext uri="{FF2B5EF4-FFF2-40B4-BE49-F238E27FC236}">
                    <a16:creationId xmlns:a16="http://schemas.microsoft.com/office/drawing/2014/main" id="{0418769E-2EF6-4895-AB69-F703133C7BE5}"/>
                  </a:ext>
                </a:extLst>
              </p:cNvPr>
              <p:cNvSpPr txBox="1">
                <a:spLocks noRot="1" noChangeAspect="1" noMove="1" noResize="1" noEditPoints="1" noAdjustHandles="1" noChangeArrowheads="1" noChangeShapeType="1" noTextEdit="1"/>
              </p:cNvSpPr>
              <p:nvPr/>
            </p:nvSpPr>
            <p:spPr>
              <a:xfrm>
                <a:off x="4945710" y="3045663"/>
                <a:ext cx="450141" cy="379656"/>
              </a:xfrm>
              <a:prstGeom prst="rect">
                <a:avLst/>
              </a:prstGeom>
              <a:blipFill>
                <a:blip r:embed="rId1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BA96D9B3-5FFB-4421-ACEC-9D1EC6DF9AF8}"/>
                  </a:ext>
                </a:extLst>
              </p:cNvPr>
              <p:cNvSpPr txBox="1"/>
              <p:nvPr/>
            </p:nvSpPr>
            <p:spPr>
              <a:xfrm>
                <a:off x="2666185" y="3045663"/>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41" name="CuadroTexto 40">
                <a:extLst>
                  <a:ext uri="{FF2B5EF4-FFF2-40B4-BE49-F238E27FC236}">
                    <a16:creationId xmlns:a16="http://schemas.microsoft.com/office/drawing/2014/main" id="{BA96D9B3-5FFB-4421-ACEC-9D1EC6DF9AF8}"/>
                  </a:ext>
                </a:extLst>
              </p:cNvPr>
              <p:cNvSpPr txBox="1">
                <a:spLocks noRot="1" noChangeAspect="1" noMove="1" noResize="1" noEditPoints="1" noAdjustHandles="1" noChangeArrowheads="1" noChangeShapeType="1" noTextEdit="1"/>
              </p:cNvSpPr>
              <p:nvPr/>
            </p:nvSpPr>
            <p:spPr>
              <a:xfrm>
                <a:off x="2666185" y="3045663"/>
                <a:ext cx="569383" cy="379656"/>
              </a:xfrm>
              <a:prstGeom prst="rect">
                <a:avLst/>
              </a:prstGeom>
              <a:blipFill>
                <a:blip r:embed="rId1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F6022B61-6C63-4E60-88BE-053D1A09FEF0}"/>
                  </a:ext>
                </a:extLst>
              </p:cNvPr>
              <p:cNvSpPr txBox="1"/>
              <p:nvPr/>
            </p:nvSpPr>
            <p:spPr>
              <a:xfrm>
                <a:off x="7696196"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𝑪𝒐𝒔𝒕𝒐𝒔</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𝒃𝒐𝒕𝒆𝒍𝒍𝒂𝒔</m:t>
                      </m:r>
                      <m:r>
                        <a:rPr lang="es-CO" sz="1867" b="1" i="1">
                          <a:solidFill>
                            <a:schemeClr val="accent6"/>
                          </a:solidFill>
                          <a:latin typeface="Cambria Math" panose="02040503050406030204" pitchFamily="18" charset="0"/>
                        </a:rPr>
                        <m:t> </m:t>
                      </m:r>
                    </m:oMath>
                  </m:oMathPara>
                </a14:m>
                <a:endParaRPr lang="es-CO" sz="1867" b="1" i="1" dirty="0">
                  <a:solidFill>
                    <a:schemeClr val="accent6"/>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accent6"/>
                          </a:solidFill>
                          <a:latin typeface="Cambria Math" panose="02040503050406030204" pitchFamily="18" charset="0"/>
                        </a:rPr>
                        <m:t>𝒅𝒆</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𝒃𝒆𝒃𝒊𝒅𝒂</m:t>
                      </m:r>
                      <m:r>
                        <a:rPr lang="es-CO" sz="1867" b="1" i="1">
                          <a:solidFill>
                            <a:schemeClr val="accent6"/>
                          </a:solidFill>
                          <a:latin typeface="Cambria Math" panose="02040503050406030204" pitchFamily="18" charset="0"/>
                        </a:rPr>
                        <m:t> </m:t>
                      </m:r>
                      <m:r>
                        <a:rPr lang="es-CO" sz="1867" b="1" i="1">
                          <a:solidFill>
                            <a:schemeClr val="accent6"/>
                          </a:solidFill>
                          <a:latin typeface="Cambria Math" panose="02040503050406030204" pitchFamily="18" charset="0"/>
                        </a:rPr>
                        <m:t>𝒄𝒐𝒍𝒂</m:t>
                      </m:r>
                    </m:oMath>
                  </m:oMathPara>
                </a14:m>
                <a:endParaRPr lang="es-ES" sz="1867" b="1" i="1" dirty="0">
                  <a:solidFill>
                    <a:schemeClr val="accent6"/>
                  </a:solidFill>
                  <a:latin typeface="Cambria Math" panose="02040503050406030204" pitchFamily="18" charset="0"/>
                </a:endParaRPr>
              </a:p>
            </p:txBody>
          </p:sp>
        </mc:Choice>
        <mc:Fallback xmlns="">
          <p:sp>
            <p:nvSpPr>
              <p:cNvPr id="42" name="CuadroTexto 41">
                <a:extLst>
                  <a:ext uri="{FF2B5EF4-FFF2-40B4-BE49-F238E27FC236}">
                    <a16:creationId xmlns:a16="http://schemas.microsoft.com/office/drawing/2014/main" id="{F6022B61-6C63-4E60-88BE-053D1A09FEF0}"/>
                  </a:ext>
                </a:extLst>
              </p:cNvPr>
              <p:cNvSpPr txBox="1">
                <a:spLocks noRot="1" noChangeAspect="1" noMove="1" noResize="1" noEditPoints="1" noAdjustHandles="1" noChangeArrowheads="1" noChangeShapeType="1" noTextEdit="1"/>
              </p:cNvSpPr>
              <p:nvPr/>
            </p:nvSpPr>
            <p:spPr>
              <a:xfrm>
                <a:off x="7696196" y="2725588"/>
                <a:ext cx="2135672" cy="1003200"/>
              </a:xfrm>
              <a:prstGeom prst="rect">
                <a:avLst/>
              </a:prstGeom>
              <a:blipFill>
                <a:blip r:embed="rId1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497E41E9-A78B-4926-B4F3-D6454D0954C3}"/>
                  </a:ext>
                </a:extLst>
              </p:cNvPr>
              <p:cNvSpPr txBox="1"/>
              <p:nvPr/>
            </p:nvSpPr>
            <p:spPr>
              <a:xfrm>
                <a:off x="7246055"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43" name="CuadroTexto 42">
                <a:extLst>
                  <a:ext uri="{FF2B5EF4-FFF2-40B4-BE49-F238E27FC236}">
                    <a16:creationId xmlns:a16="http://schemas.microsoft.com/office/drawing/2014/main" id="{497E41E9-A78B-4926-B4F3-D6454D0954C3}"/>
                  </a:ext>
                </a:extLst>
              </p:cNvPr>
              <p:cNvSpPr txBox="1">
                <a:spLocks noRot="1" noChangeAspect="1" noMove="1" noResize="1" noEditPoints="1" noAdjustHandles="1" noChangeArrowheads="1" noChangeShapeType="1" noTextEdit="1"/>
              </p:cNvSpPr>
              <p:nvPr/>
            </p:nvSpPr>
            <p:spPr>
              <a:xfrm>
                <a:off x="7246055" y="3022005"/>
                <a:ext cx="450141" cy="379656"/>
              </a:xfrm>
              <a:prstGeom prst="rect">
                <a:avLst/>
              </a:prstGeom>
              <a:blipFill>
                <a:blip r:embed="rId1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1A1E9AE4-164C-4726-9EF5-34ACF1EDA5F2}"/>
                  </a:ext>
                </a:extLst>
              </p:cNvPr>
              <p:cNvSpPr txBox="1"/>
              <p:nvPr/>
            </p:nvSpPr>
            <p:spPr>
              <a:xfrm>
                <a:off x="1935279" y="3022005"/>
                <a:ext cx="569383"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44" name="CuadroTexto 43">
                <a:extLst>
                  <a:ext uri="{FF2B5EF4-FFF2-40B4-BE49-F238E27FC236}">
                    <a16:creationId xmlns:a16="http://schemas.microsoft.com/office/drawing/2014/main" id="{1A1E9AE4-164C-4726-9EF5-34ACF1EDA5F2}"/>
                  </a:ext>
                </a:extLst>
              </p:cNvPr>
              <p:cNvSpPr txBox="1">
                <a:spLocks noRot="1" noChangeAspect="1" noMove="1" noResize="1" noEditPoints="1" noAdjustHandles="1" noChangeArrowheads="1" noChangeShapeType="1" noTextEdit="1"/>
              </p:cNvSpPr>
              <p:nvPr/>
            </p:nvSpPr>
            <p:spPr>
              <a:xfrm>
                <a:off x="1935279" y="3022005"/>
                <a:ext cx="569383" cy="379656"/>
              </a:xfrm>
              <a:prstGeom prst="rect">
                <a:avLst/>
              </a:prstGeom>
              <a:blipFill>
                <a:blip r:embed="rId1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5" name="CuadroTexto 44">
                <a:extLst>
                  <a:ext uri="{FF2B5EF4-FFF2-40B4-BE49-F238E27FC236}">
                    <a16:creationId xmlns:a16="http://schemas.microsoft.com/office/drawing/2014/main" id="{772B00D1-5B00-43FF-9360-467AEA191228}"/>
                  </a:ext>
                </a:extLst>
              </p:cNvPr>
              <p:cNvSpPr txBox="1"/>
              <p:nvPr/>
            </p:nvSpPr>
            <p:spPr>
              <a:xfrm>
                <a:off x="2297407" y="3026966"/>
                <a:ext cx="606917" cy="41043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667" b="1" i="1">
                          <a:solidFill>
                            <a:schemeClr val="accent2"/>
                          </a:solidFill>
                          <a:latin typeface="Cambria Math" panose="02040503050406030204" pitchFamily="18" charset="0"/>
                        </a:rPr>
                        <m:t>𝒁</m:t>
                      </m:r>
                    </m:oMath>
                  </m:oMathPara>
                </a14:m>
                <a:endParaRPr lang="es-ES" sz="2667" dirty="0">
                  <a:solidFill>
                    <a:schemeClr val="accent2"/>
                  </a:solidFill>
                </a:endParaRPr>
              </a:p>
            </p:txBody>
          </p:sp>
        </mc:Choice>
        <mc:Fallback xmlns="">
          <p:sp>
            <p:nvSpPr>
              <p:cNvPr id="45" name="CuadroTexto 44">
                <a:extLst>
                  <a:ext uri="{FF2B5EF4-FFF2-40B4-BE49-F238E27FC236}">
                    <a16:creationId xmlns:a16="http://schemas.microsoft.com/office/drawing/2014/main" id="{772B00D1-5B00-43FF-9360-467AEA191228}"/>
                  </a:ext>
                </a:extLst>
              </p:cNvPr>
              <p:cNvSpPr txBox="1">
                <a:spLocks noRot="1" noChangeAspect="1" noMove="1" noResize="1" noEditPoints="1" noAdjustHandles="1" noChangeArrowheads="1" noChangeShapeType="1" noTextEdit="1"/>
              </p:cNvSpPr>
              <p:nvPr/>
            </p:nvSpPr>
            <p:spPr>
              <a:xfrm>
                <a:off x="2297407" y="3026966"/>
                <a:ext cx="606917" cy="410433"/>
              </a:xfrm>
              <a:prstGeom prst="rect">
                <a:avLst/>
              </a:prstGeom>
              <a:blipFill>
                <a:blip r:embed="rId1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ECCA7744-FE95-4652-B9F2-3A290D0F5E05}"/>
                  </a:ext>
                </a:extLst>
              </p:cNvPr>
              <p:cNvSpPr txBox="1"/>
              <p:nvPr/>
            </p:nvSpPr>
            <p:spPr>
              <a:xfrm>
                <a:off x="9954728" y="2725588"/>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𝑪𝒐𝒔𝒕𝒐𝒔</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𝒓𝒆𝒃𝒂𝒏𝒂𝒅𝒂𝒔</m:t>
                      </m:r>
                      <m:r>
                        <a:rPr lang="es-CO" sz="1867" b="1" i="1">
                          <a:solidFill>
                            <a:schemeClr val="tx2"/>
                          </a:solidFill>
                          <a:latin typeface="Cambria Math" panose="02040503050406030204" pitchFamily="18" charset="0"/>
                        </a:rPr>
                        <m:t> </m:t>
                      </m:r>
                    </m:oMath>
                  </m:oMathPara>
                </a14:m>
                <a:endParaRPr lang="es-CO" sz="1867" b="1" i="1" dirty="0">
                  <a:solidFill>
                    <a:schemeClr val="tx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867" b="1" i="1">
                          <a:solidFill>
                            <a:schemeClr val="tx2"/>
                          </a:solidFill>
                          <a:latin typeface="Cambria Math" panose="02040503050406030204" pitchFamily="18" charset="0"/>
                        </a:rPr>
                        <m:t>𝒅𝒆</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𝒑𝒂𝒔𝒕𝒆𝒍</m:t>
                      </m:r>
                      <m:r>
                        <a:rPr lang="es-CO" sz="1867" b="1" i="1">
                          <a:solidFill>
                            <a:schemeClr val="tx2"/>
                          </a:solidFill>
                          <a:latin typeface="Cambria Math" panose="02040503050406030204" pitchFamily="18" charset="0"/>
                        </a:rPr>
                        <m:t> </m:t>
                      </m:r>
                      <m:r>
                        <a:rPr lang="es-CO" sz="1867" b="1" i="1">
                          <a:solidFill>
                            <a:schemeClr val="tx2"/>
                          </a:solidFill>
                          <a:latin typeface="Cambria Math" panose="02040503050406030204" pitchFamily="18" charset="0"/>
                        </a:rPr>
                        <m:t>𝒒𝒖𝒆𝒔𝒐</m:t>
                      </m:r>
                    </m:oMath>
                  </m:oMathPara>
                </a14:m>
                <a:endParaRPr lang="es-ES" sz="1867" b="1" i="1" dirty="0">
                  <a:solidFill>
                    <a:schemeClr val="tx2"/>
                  </a:solidFill>
                  <a:latin typeface="Cambria Math" panose="02040503050406030204" pitchFamily="18" charset="0"/>
                </a:endParaRPr>
              </a:p>
            </p:txBody>
          </p:sp>
        </mc:Choice>
        <mc:Fallback xmlns="">
          <p:sp>
            <p:nvSpPr>
              <p:cNvPr id="47" name="CuadroTexto 46">
                <a:extLst>
                  <a:ext uri="{FF2B5EF4-FFF2-40B4-BE49-F238E27FC236}">
                    <a16:creationId xmlns:a16="http://schemas.microsoft.com/office/drawing/2014/main" id="{ECCA7744-FE95-4652-B9F2-3A290D0F5E05}"/>
                  </a:ext>
                </a:extLst>
              </p:cNvPr>
              <p:cNvSpPr txBox="1">
                <a:spLocks noRot="1" noChangeAspect="1" noMove="1" noResize="1" noEditPoints="1" noAdjustHandles="1" noChangeArrowheads="1" noChangeShapeType="1" noTextEdit="1"/>
              </p:cNvSpPr>
              <p:nvPr/>
            </p:nvSpPr>
            <p:spPr>
              <a:xfrm>
                <a:off x="9954728" y="2725588"/>
                <a:ext cx="2135672" cy="1003200"/>
              </a:xfrm>
              <a:prstGeom prst="rect">
                <a:avLst/>
              </a:prstGeom>
              <a:blipFill>
                <a:blip r:embed="rId16"/>
                <a:stretch>
                  <a:fillRect r="-600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806C794D-764E-4E44-A4ED-E6A3B3BAC290}"/>
                  </a:ext>
                </a:extLst>
              </p:cNvPr>
              <p:cNvSpPr txBox="1"/>
              <p:nvPr/>
            </p:nvSpPr>
            <p:spPr>
              <a:xfrm>
                <a:off x="9638868" y="302200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49" name="CuadroTexto 48">
                <a:extLst>
                  <a:ext uri="{FF2B5EF4-FFF2-40B4-BE49-F238E27FC236}">
                    <a16:creationId xmlns:a16="http://schemas.microsoft.com/office/drawing/2014/main" id="{806C794D-764E-4E44-A4ED-E6A3B3BAC290}"/>
                  </a:ext>
                </a:extLst>
              </p:cNvPr>
              <p:cNvSpPr txBox="1">
                <a:spLocks noRot="1" noChangeAspect="1" noMove="1" noResize="1" noEditPoints="1" noAdjustHandles="1" noChangeArrowheads="1" noChangeShapeType="1" noTextEdit="1"/>
              </p:cNvSpPr>
              <p:nvPr/>
            </p:nvSpPr>
            <p:spPr>
              <a:xfrm>
                <a:off x="9638868" y="3022005"/>
                <a:ext cx="450141" cy="379656"/>
              </a:xfrm>
              <a:prstGeom prst="rect">
                <a:avLst/>
              </a:prstGeom>
              <a:blipFill>
                <a:blip r:embed="rId1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62170737-F850-48FD-8B7A-3327E8A7FD7E}"/>
                  </a:ext>
                </a:extLst>
              </p:cNvPr>
              <p:cNvSpPr txBox="1"/>
              <p:nvPr/>
            </p:nvSpPr>
            <p:spPr>
              <a:xfrm>
                <a:off x="5360667" y="4038600"/>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3"/>
                          </a:solidFill>
                          <a:latin typeface="Cambria Math" panose="02040503050406030204" pitchFamily="18" charset="0"/>
                        </a:rPr>
                        <m:t>𝟐𝟎</m:t>
                      </m:r>
                      <m:sSub>
                        <m:sSubPr>
                          <m:ctrlPr>
                            <a:rPr lang="es-CO" sz="2133" b="1" i="1">
                              <a:solidFill>
                                <a:schemeClr val="accent3"/>
                              </a:solidFill>
                              <a:latin typeface="Cambria Math" panose="02040503050406030204" pitchFamily="18" charset="0"/>
                            </a:rPr>
                          </m:ctrlPr>
                        </m:sSubPr>
                        <m:e>
                          <m:r>
                            <a:rPr lang="es-CO" sz="2133" b="1" i="1">
                              <a:solidFill>
                                <a:schemeClr val="accent3"/>
                              </a:solidFill>
                              <a:latin typeface="Cambria Math" panose="02040503050406030204" pitchFamily="18" charset="0"/>
                            </a:rPr>
                            <m:t>𝒙</m:t>
                          </m:r>
                        </m:e>
                        <m:sub>
                          <m:r>
                            <a:rPr lang="es-CO" sz="2133" b="1" i="1">
                              <a:solidFill>
                                <a:schemeClr val="accent3"/>
                              </a:solidFill>
                              <a:latin typeface="Cambria Math" panose="02040503050406030204" pitchFamily="18" charset="0"/>
                            </a:rPr>
                            <m:t>𝟐</m:t>
                          </m:r>
                        </m:sub>
                      </m:sSub>
                    </m:oMath>
                  </m:oMathPara>
                </a14:m>
                <a:endParaRPr lang="es-CO" sz="2133" b="1" i="1" dirty="0">
                  <a:solidFill>
                    <a:schemeClr val="accent3"/>
                  </a:solidFill>
                  <a:latin typeface="Cambria Math" panose="02040503050406030204" pitchFamily="18" charset="0"/>
                </a:endParaRPr>
              </a:p>
            </p:txBody>
          </p:sp>
        </mc:Choice>
        <mc:Fallback xmlns="">
          <p:sp>
            <p:nvSpPr>
              <p:cNvPr id="50" name="CuadroTexto 49">
                <a:extLst>
                  <a:ext uri="{FF2B5EF4-FFF2-40B4-BE49-F238E27FC236}">
                    <a16:creationId xmlns:a16="http://schemas.microsoft.com/office/drawing/2014/main" id="{62170737-F850-48FD-8B7A-3327E8A7FD7E}"/>
                  </a:ext>
                </a:extLst>
              </p:cNvPr>
              <p:cNvSpPr txBox="1">
                <a:spLocks noRot="1" noChangeAspect="1" noMove="1" noResize="1" noEditPoints="1" noAdjustHandles="1" noChangeArrowheads="1" noChangeShapeType="1" noTextEdit="1"/>
              </p:cNvSpPr>
              <p:nvPr/>
            </p:nvSpPr>
            <p:spPr>
              <a:xfrm>
                <a:off x="5360667" y="4038600"/>
                <a:ext cx="2135672" cy="1003200"/>
              </a:xfrm>
              <a:prstGeom prst="rect">
                <a:avLst/>
              </a:prstGeom>
              <a:blipFill>
                <a:blip r:embed="rId1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DF2B247E-A34C-4585-BC1E-4B2D1A1FAAA0}"/>
                  </a:ext>
                </a:extLst>
              </p:cNvPr>
              <p:cNvSpPr txBox="1"/>
              <p:nvPr/>
            </p:nvSpPr>
            <p:spPr>
              <a:xfrm>
                <a:off x="3203209" y="4043612"/>
                <a:ext cx="1661584"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1"/>
                          </a:solidFill>
                          <a:latin typeface="Cambria Math" panose="02040503050406030204" pitchFamily="18" charset="0"/>
                        </a:rPr>
                        <m:t>𝟓𝟎</m:t>
                      </m:r>
                      <m:sSub>
                        <m:sSubPr>
                          <m:ctrlPr>
                            <a:rPr lang="es-CO" sz="2133" b="1" i="1">
                              <a:solidFill>
                                <a:schemeClr val="accent1"/>
                              </a:solidFill>
                              <a:latin typeface="Cambria Math" panose="02040503050406030204" pitchFamily="18" charset="0"/>
                            </a:rPr>
                          </m:ctrlPr>
                        </m:sSubPr>
                        <m:e>
                          <m:r>
                            <a:rPr lang="es-CO" sz="2133" b="1" i="1">
                              <a:solidFill>
                                <a:schemeClr val="accent1"/>
                              </a:solidFill>
                              <a:latin typeface="Cambria Math" panose="02040503050406030204" pitchFamily="18" charset="0"/>
                            </a:rPr>
                            <m:t>𝒙</m:t>
                          </m:r>
                        </m:e>
                        <m:sub>
                          <m:r>
                            <a:rPr lang="es-CO" sz="2133" b="1" i="1">
                              <a:solidFill>
                                <a:schemeClr val="accent1"/>
                              </a:solidFill>
                              <a:latin typeface="Cambria Math" panose="02040503050406030204" pitchFamily="18" charset="0"/>
                            </a:rPr>
                            <m:t>𝟏</m:t>
                          </m:r>
                        </m:sub>
                      </m:sSub>
                    </m:oMath>
                  </m:oMathPara>
                </a14:m>
                <a:endParaRPr lang="es-ES" sz="2133" dirty="0">
                  <a:solidFill>
                    <a:schemeClr val="accent1"/>
                  </a:solidFill>
                </a:endParaRPr>
              </a:p>
            </p:txBody>
          </p:sp>
        </mc:Choice>
        <mc:Fallback xmlns="">
          <p:sp>
            <p:nvSpPr>
              <p:cNvPr id="51" name="CuadroTexto 50">
                <a:extLst>
                  <a:ext uri="{FF2B5EF4-FFF2-40B4-BE49-F238E27FC236}">
                    <a16:creationId xmlns:a16="http://schemas.microsoft.com/office/drawing/2014/main" id="{DF2B247E-A34C-4585-BC1E-4B2D1A1FAAA0}"/>
                  </a:ext>
                </a:extLst>
              </p:cNvPr>
              <p:cNvSpPr txBox="1">
                <a:spLocks noRot="1" noChangeAspect="1" noMove="1" noResize="1" noEditPoints="1" noAdjustHandles="1" noChangeArrowheads="1" noChangeShapeType="1" noTextEdit="1"/>
              </p:cNvSpPr>
              <p:nvPr/>
            </p:nvSpPr>
            <p:spPr>
              <a:xfrm>
                <a:off x="3203209" y="4043612"/>
                <a:ext cx="1661584" cy="1003200"/>
              </a:xfrm>
              <a:prstGeom prst="rect">
                <a:avLst/>
              </a:prstGeom>
              <a:blipFill>
                <a:blip r:embed="rId1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2" name="CuadroTexto 51">
                <a:extLst>
                  <a:ext uri="{FF2B5EF4-FFF2-40B4-BE49-F238E27FC236}">
                    <a16:creationId xmlns:a16="http://schemas.microsoft.com/office/drawing/2014/main" id="{029F3D3D-2255-4456-B464-FBB2C8FD902E}"/>
                  </a:ext>
                </a:extLst>
              </p:cNvPr>
              <p:cNvSpPr txBox="1"/>
              <p:nvPr/>
            </p:nvSpPr>
            <p:spPr>
              <a:xfrm>
                <a:off x="5047310" y="4358675"/>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52" name="CuadroTexto 51">
                <a:extLst>
                  <a:ext uri="{FF2B5EF4-FFF2-40B4-BE49-F238E27FC236}">
                    <a16:creationId xmlns:a16="http://schemas.microsoft.com/office/drawing/2014/main" id="{029F3D3D-2255-4456-B464-FBB2C8FD902E}"/>
                  </a:ext>
                </a:extLst>
              </p:cNvPr>
              <p:cNvSpPr txBox="1">
                <a:spLocks noRot="1" noChangeAspect="1" noMove="1" noResize="1" noEditPoints="1" noAdjustHandles="1" noChangeArrowheads="1" noChangeShapeType="1" noTextEdit="1"/>
              </p:cNvSpPr>
              <p:nvPr/>
            </p:nvSpPr>
            <p:spPr>
              <a:xfrm>
                <a:off x="5047310" y="4358675"/>
                <a:ext cx="450141" cy="379656"/>
              </a:xfrm>
              <a:prstGeom prst="rect">
                <a:avLst/>
              </a:prstGeom>
              <a:blipFill>
                <a:blip r:embed="rId20"/>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0" name="CuadroTexto 59">
                <a:extLst>
                  <a:ext uri="{FF2B5EF4-FFF2-40B4-BE49-F238E27FC236}">
                    <a16:creationId xmlns:a16="http://schemas.microsoft.com/office/drawing/2014/main" id="{00E34B48-F31B-4498-9428-B74896784E9A}"/>
                  </a:ext>
                </a:extLst>
              </p:cNvPr>
              <p:cNvSpPr txBox="1"/>
              <p:nvPr/>
            </p:nvSpPr>
            <p:spPr>
              <a:xfrm>
                <a:off x="7797796" y="4038600"/>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6"/>
                          </a:solidFill>
                          <a:latin typeface="Cambria Math" panose="02040503050406030204" pitchFamily="18" charset="0"/>
                        </a:rPr>
                        <m:t>𝟑𝟎</m:t>
                      </m:r>
                      <m:sSub>
                        <m:sSubPr>
                          <m:ctrlPr>
                            <a:rPr lang="es-CO" sz="2133" b="1" i="1">
                              <a:solidFill>
                                <a:schemeClr val="accent6"/>
                              </a:solidFill>
                              <a:latin typeface="Cambria Math" panose="02040503050406030204" pitchFamily="18" charset="0"/>
                            </a:rPr>
                          </m:ctrlPr>
                        </m:sSubPr>
                        <m:e>
                          <m:r>
                            <a:rPr lang="es-CO" sz="2133" b="1" i="1">
                              <a:solidFill>
                                <a:schemeClr val="accent6"/>
                              </a:solidFill>
                              <a:latin typeface="Cambria Math" panose="02040503050406030204" pitchFamily="18" charset="0"/>
                            </a:rPr>
                            <m:t>𝒙</m:t>
                          </m:r>
                        </m:e>
                        <m:sub>
                          <m:r>
                            <a:rPr lang="es-CO" sz="2133" b="1" i="1">
                              <a:solidFill>
                                <a:schemeClr val="accent6"/>
                              </a:solidFill>
                              <a:latin typeface="Cambria Math" panose="02040503050406030204" pitchFamily="18" charset="0"/>
                            </a:rPr>
                            <m:t>𝟑</m:t>
                          </m:r>
                        </m:sub>
                      </m:sSub>
                    </m:oMath>
                  </m:oMathPara>
                </a14:m>
                <a:endParaRPr lang="es-ES" sz="2133" b="1" i="1" dirty="0">
                  <a:solidFill>
                    <a:schemeClr val="accent6"/>
                  </a:solidFill>
                  <a:latin typeface="Cambria Math" panose="02040503050406030204" pitchFamily="18" charset="0"/>
                </a:endParaRPr>
              </a:p>
            </p:txBody>
          </p:sp>
        </mc:Choice>
        <mc:Fallback xmlns="">
          <p:sp>
            <p:nvSpPr>
              <p:cNvPr id="60" name="CuadroTexto 59">
                <a:extLst>
                  <a:ext uri="{FF2B5EF4-FFF2-40B4-BE49-F238E27FC236}">
                    <a16:creationId xmlns:a16="http://schemas.microsoft.com/office/drawing/2014/main" id="{00E34B48-F31B-4498-9428-B74896784E9A}"/>
                  </a:ext>
                </a:extLst>
              </p:cNvPr>
              <p:cNvSpPr txBox="1">
                <a:spLocks noRot="1" noChangeAspect="1" noMove="1" noResize="1" noEditPoints="1" noAdjustHandles="1" noChangeArrowheads="1" noChangeShapeType="1" noTextEdit="1"/>
              </p:cNvSpPr>
              <p:nvPr/>
            </p:nvSpPr>
            <p:spPr>
              <a:xfrm>
                <a:off x="7797796" y="4038600"/>
                <a:ext cx="2135672" cy="1003200"/>
              </a:xfrm>
              <a:prstGeom prst="rect">
                <a:avLst/>
              </a:prstGeom>
              <a:blipFill>
                <a:blip r:embed="rId21"/>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1" name="CuadroTexto 60">
                <a:extLst>
                  <a:ext uri="{FF2B5EF4-FFF2-40B4-BE49-F238E27FC236}">
                    <a16:creationId xmlns:a16="http://schemas.microsoft.com/office/drawing/2014/main" id="{B3DD7AD0-B95B-4593-B89C-5C50F2E229D1}"/>
                  </a:ext>
                </a:extLst>
              </p:cNvPr>
              <p:cNvSpPr txBox="1"/>
              <p:nvPr/>
            </p:nvSpPr>
            <p:spPr>
              <a:xfrm>
                <a:off x="7347655" y="4335017"/>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1" name="CuadroTexto 60">
                <a:extLst>
                  <a:ext uri="{FF2B5EF4-FFF2-40B4-BE49-F238E27FC236}">
                    <a16:creationId xmlns:a16="http://schemas.microsoft.com/office/drawing/2014/main" id="{B3DD7AD0-B95B-4593-B89C-5C50F2E229D1}"/>
                  </a:ext>
                </a:extLst>
              </p:cNvPr>
              <p:cNvSpPr txBox="1">
                <a:spLocks noRot="1" noChangeAspect="1" noMove="1" noResize="1" noEditPoints="1" noAdjustHandles="1" noChangeArrowheads="1" noChangeShapeType="1" noTextEdit="1"/>
              </p:cNvSpPr>
              <p:nvPr/>
            </p:nvSpPr>
            <p:spPr>
              <a:xfrm>
                <a:off x="7347655" y="4335017"/>
                <a:ext cx="450141" cy="379656"/>
              </a:xfrm>
              <a:prstGeom prst="rect">
                <a:avLst/>
              </a:prstGeom>
              <a:blipFill>
                <a:blip r:embed="rId2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9E484C27-89A2-4313-9363-FEAADE382E94}"/>
                  </a:ext>
                </a:extLst>
              </p:cNvPr>
              <p:cNvSpPr txBox="1"/>
              <p:nvPr/>
            </p:nvSpPr>
            <p:spPr>
              <a:xfrm>
                <a:off x="10056328" y="4038600"/>
                <a:ext cx="2135672"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tx2"/>
                          </a:solidFill>
                          <a:latin typeface="Cambria Math" panose="02040503050406030204" pitchFamily="18" charset="0"/>
                        </a:rPr>
                        <m:t>𝟖𝟎</m:t>
                      </m:r>
                      <m:sSub>
                        <m:sSubPr>
                          <m:ctrlPr>
                            <a:rPr lang="es-CO" sz="2133" b="1" i="1">
                              <a:solidFill>
                                <a:schemeClr val="tx2"/>
                              </a:solidFill>
                              <a:latin typeface="Cambria Math" panose="02040503050406030204" pitchFamily="18" charset="0"/>
                            </a:rPr>
                          </m:ctrlPr>
                        </m:sSubPr>
                        <m:e>
                          <m:r>
                            <a:rPr lang="es-CO" sz="2133" b="1" i="1">
                              <a:solidFill>
                                <a:schemeClr val="tx2"/>
                              </a:solidFill>
                              <a:latin typeface="Cambria Math" panose="02040503050406030204" pitchFamily="18" charset="0"/>
                            </a:rPr>
                            <m:t>𝒙</m:t>
                          </m:r>
                        </m:e>
                        <m:sub>
                          <m:r>
                            <a:rPr lang="es-CO" sz="2133" b="1" i="1">
                              <a:solidFill>
                                <a:schemeClr val="tx2"/>
                              </a:solidFill>
                              <a:latin typeface="Cambria Math" panose="02040503050406030204" pitchFamily="18" charset="0"/>
                            </a:rPr>
                            <m:t>𝟒</m:t>
                          </m:r>
                        </m:sub>
                      </m:sSub>
                    </m:oMath>
                  </m:oMathPara>
                </a14:m>
                <a:endParaRPr lang="es-ES" sz="2133" b="1" i="1" dirty="0">
                  <a:solidFill>
                    <a:schemeClr val="tx2"/>
                  </a:solidFill>
                  <a:latin typeface="Cambria Math" panose="02040503050406030204" pitchFamily="18" charset="0"/>
                </a:endParaRPr>
              </a:p>
            </p:txBody>
          </p:sp>
        </mc:Choice>
        <mc:Fallback xmlns="">
          <p:sp>
            <p:nvSpPr>
              <p:cNvPr id="62" name="CuadroTexto 61">
                <a:extLst>
                  <a:ext uri="{FF2B5EF4-FFF2-40B4-BE49-F238E27FC236}">
                    <a16:creationId xmlns:a16="http://schemas.microsoft.com/office/drawing/2014/main" id="{9E484C27-89A2-4313-9363-FEAADE382E94}"/>
                  </a:ext>
                </a:extLst>
              </p:cNvPr>
              <p:cNvSpPr txBox="1">
                <a:spLocks noRot="1" noChangeAspect="1" noMove="1" noResize="1" noEditPoints="1" noAdjustHandles="1" noChangeArrowheads="1" noChangeShapeType="1" noTextEdit="1"/>
              </p:cNvSpPr>
              <p:nvPr/>
            </p:nvSpPr>
            <p:spPr>
              <a:xfrm>
                <a:off x="10056328" y="4038600"/>
                <a:ext cx="2135672" cy="1003200"/>
              </a:xfrm>
              <a:prstGeom prst="rect">
                <a:avLst/>
              </a:prstGeom>
              <a:blipFill>
                <a:blip r:embed="rId2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E7A4CA2A-02CF-4A6D-905B-E5077C091C9D}"/>
                  </a:ext>
                </a:extLst>
              </p:cNvPr>
              <p:cNvSpPr txBox="1"/>
              <p:nvPr/>
            </p:nvSpPr>
            <p:spPr>
              <a:xfrm>
                <a:off x="9740468" y="4335017"/>
                <a:ext cx="450141"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i="1">
                          <a:latin typeface="Cambria Math" panose="02040503050406030204" pitchFamily="18" charset="0"/>
                        </a:rPr>
                        <m:t>+</m:t>
                      </m:r>
                    </m:oMath>
                  </m:oMathPara>
                </a14:m>
                <a:endParaRPr lang="es-ES" sz="1867" dirty="0"/>
              </a:p>
            </p:txBody>
          </p:sp>
        </mc:Choice>
        <mc:Fallback xmlns="">
          <p:sp>
            <p:nvSpPr>
              <p:cNvPr id="63" name="CuadroTexto 62">
                <a:extLst>
                  <a:ext uri="{FF2B5EF4-FFF2-40B4-BE49-F238E27FC236}">
                    <a16:creationId xmlns:a16="http://schemas.microsoft.com/office/drawing/2014/main" id="{E7A4CA2A-02CF-4A6D-905B-E5077C091C9D}"/>
                  </a:ext>
                </a:extLst>
              </p:cNvPr>
              <p:cNvSpPr txBox="1">
                <a:spLocks noRot="1" noChangeAspect="1" noMove="1" noResize="1" noEditPoints="1" noAdjustHandles="1" noChangeArrowheads="1" noChangeShapeType="1" noTextEdit="1"/>
              </p:cNvSpPr>
              <p:nvPr/>
            </p:nvSpPr>
            <p:spPr>
              <a:xfrm>
                <a:off x="9740468" y="4335017"/>
                <a:ext cx="450141" cy="379656"/>
              </a:xfrm>
              <a:prstGeom prst="rect">
                <a:avLst/>
              </a:prstGeom>
              <a:blipFill>
                <a:blip r:embed="rId2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89152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37" grpId="0"/>
      <p:bldP spid="38" grpId="0"/>
      <p:bldP spid="39" grpId="0"/>
      <p:bldP spid="40" grpId="0"/>
      <p:bldP spid="41" grpId="0"/>
      <p:bldP spid="42" grpId="0"/>
      <p:bldP spid="43" grpId="0"/>
      <p:bldP spid="44" grpId="0"/>
      <p:bldP spid="45" grpId="0"/>
      <p:bldP spid="47" grpId="0"/>
      <p:bldP spid="49" grpId="0"/>
      <p:bldP spid="50" grpId="0"/>
      <p:bldP spid="51" grpId="0"/>
      <p:bldP spid="52" grpId="0"/>
      <p:bldP spid="60" grpId="0"/>
      <p:bldP spid="61" grpId="0"/>
      <p:bldP spid="62" grpId="0"/>
      <p:bldP spid="6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3" name="Grupo 2">
            <a:extLst>
              <a:ext uri="{FF2B5EF4-FFF2-40B4-BE49-F238E27FC236}">
                <a16:creationId xmlns:a16="http://schemas.microsoft.com/office/drawing/2014/main" id="{67049436-CF26-47A2-947C-259A4DE798C8}"/>
              </a:ext>
            </a:extLst>
          </p:cNvPr>
          <p:cNvGrpSpPr/>
          <p:nvPr/>
        </p:nvGrpSpPr>
        <p:grpSpPr>
          <a:xfrm>
            <a:off x="2956983" y="3429003"/>
            <a:ext cx="5862340" cy="554231"/>
            <a:chOff x="2230142" y="2613277"/>
            <a:chExt cx="4396755" cy="415673"/>
          </a:xfrm>
        </p:grpSpPr>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67502DE7-76F3-45F0-8A63-6E8FDDD171EB}"/>
                    </a:ext>
                  </a:extLst>
                </p:cNvPr>
                <p:cNvSpPr txBox="1"/>
                <p:nvPr/>
              </p:nvSpPr>
              <p:spPr>
                <a:xfrm>
                  <a:off x="3228059" y="2685934"/>
                  <a:ext cx="427037"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9" name="CuadroTexto 28">
                  <a:extLst>
                    <a:ext uri="{FF2B5EF4-FFF2-40B4-BE49-F238E27FC236}">
                      <a16:creationId xmlns:a16="http://schemas.microsoft.com/office/drawing/2014/main" id="{67502DE7-76F3-45F0-8A63-6E8FDDD171EB}"/>
                    </a:ext>
                  </a:extLst>
                </p:cNvPr>
                <p:cNvSpPr txBox="1">
                  <a:spLocks noRot="1" noChangeAspect="1" noMove="1" noResize="1" noEditPoints="1" noAdjustHandles="1" noChangeArrowheads="1" noChangeShapeType="1" noTextEdit="1"/>
                </p:cNvSpPr>
                <p:nvPr/>
              </p:nvSpPr>
              <p:spPr>
                <a:xfrm>
                  <a:off x="3228059" y="2685934"/>
                  <a:ext cx="427037" cy="284742"/>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33981276-7942-4FF2-8A46-A21E605480F7}"/>
                    </a:ext>
                  </a:extLst>
                </p:cNvPr>
                <p:cNvSpPr txBox="1"/>
                <p:nvPr/>
              </p:nvSpPr>
              <p:spPr>
                <a:xfrm>
                  <a:off x="3655096" y="2613277"/>
                  <a:ext cx="2971801" cy="415673"/>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2"/>
                            </a:solidFill>
                            <a:latin typeface="Cambria Math" panose="02040503050406030204" pitchFamily="18" charset="0"/>
                          </a:rPr>
                          <m:t>𝟓𝟎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𝟏</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𝟐𝟎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𝟐</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𝟑𝟎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𝟑</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𝟖𝟎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𝟒</m:t>
                            </m:r>
                          </m:sub>
                        </m:sSub>
                      </m:oMath>
                    </m:oMathPara>
                  </a14:m>
                  <a:endParaRPr lang="es-ES" sz="2133" b="1" i="1" dirty="0">
                    <a:solidFill>
                      <a:schemeClr val="accent2"/>
                    </a:solidFill>
                    <a:latin typeface="Cambria Math" panose="02040503050406030204" pitchFamily="18" charset="0"/>
                  </a:endParaRPr>
                </a:p>
              </p:txBody>
            </p:sp>
          </mc:Choice>
          <mc:Fallback xmlns="">
            <p:sp>
              <p:nvSpPr>
                <p:cNvPr id="30" name="CuadroTexto 29">
                  <a:extLst>
                    <a:ext uri="{FF2B5EF4-FFF2-40B4-BE49-F238E27FC236}">
                      <a16:creationId xmlns:a16="http://schemas.microsoft.com/office/drawing/2014/main" id="{33981276-7942-4FF2-8A46-A21E605480F7}"/>
                    </a:ext>
                  </a:extLst>
                </p:cNvPr>
                <p:cNvSpPr txBox="1">
                  <a:spLocks noRot="1" noChangeAspect="1" noMove="1" noResize="1" noEditPoints="1" noAdjustHandles="1" noChangeArrowheads="1" noChangeShapeType="1" noTextEdit="1"/>
                </p:cNvSpPr>
                <p:nvPr/>
              </p:nvSpPr>
              <p:spPr>
                <a:xfrm>
                  <a:off x="3655096" y="2613277"/>
                  <a:ext cx="2971801" cy="415673"/>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541D5FC3-D454-49EB-BE1B-0113628DC51F}"/>
                    </a:ext>
                  </a:extLst>
                </p:cNvPr>
                <p:cNvSpPr txBox="1"/>
                <p:nvPr/>
              </p:nvSpPr>
              <p:spPr>
                <a:xfrm>
                  <a:off x="2230142" y="2712828"/>
                  <a:ext cx="1144539" cy="24617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𝑴𝒊𝒏</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31" name="CuadroTexto 30">
                  <a:extLst>
                    <a:ext uri="{FF2B5EF4-FFF2-40B4-BE49-F238E27FC236}">
                      <a16:creationId xmlns:a16="http://schemas.microsoft.com/office/drawing/2014/main" id="{541D5FC3-D454-49EB-BE1B-0113628DC51F}"/>
                    </a:ext>
                  </a:extLst>
                </p:cNvPr>
                <p:cNvSpPr txBox="1">
                  <a:spLocks noRot="1" noChangeAspect="1" noMove="1" noResize="1" noEditPoints="1" noAdjustHandles="1" noChangeArrowheads="1" noChangeShapeType="1" noTextEdit="1"/>
                </p:cNvSpPr>
                <p:nvPr/>
              </p:nvSpPr>
              <p:spPr>
                <a:xfrm>
                  <a:off x="2230142" y="2712828"/>
                  <a:ext cx="1144539" cy="246173"/>
                </a:xfrm>
                <a:prstGeom prst="rect">
                  <a:avLst/>
                </a:prstGeom>
                <a:blipFill>
                  <a:blip r:embed="rId5"/>
                  <a:stretch>
                    <a:fillRect b="-5556"/>
                  </a:stretch>
                </a:blipFill>
              </p:spPr>
              <p:txBody>
                <a:bodyPr/>
                <a:lstStyle/>
                <a:p>
                  <a:r>
                    <a:rPr lang="es-CO">
                      <a:noFill/>
                    </a:rPr>
                    <a:t> </a:t>
                  </a:r>
                </a:p>
              </p:txBody>
            </p:sp>
          </mc:Fallback>
        </mc:AlternateContent>
      </p:grpSp>
      <p:sp>
        <p:nvSpPr>
          <p:cNvPr id="32" name="Freeform 44">
            <a:extLst>
              <a:ext uri="{FF2B5EF4-FFF2-40B4-BE49-F238E27FC236}">
                <a16:creationId xmlns:a16="http://schemas.microsoft.com/office/drawing/2014/main" id="{0EDC5294-D428-4010-A9E4-5AE66B27EA1B}"/>
              </a:ext>
            </a:extLst>
          </p:cNvPr>
          <p:cNvSpPr>
            <a:spLocks/>
          </p:cNvSpPr>
          <p:nvPr/>
        </p:nvSpPr>
        <p:spPr bwMode="auto">
          <a:xfrm>
            <a:off x="514352" y="1442041"/>
            <a:ext cx="2595033" cy="1875420"/>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3" name="Freeform 46">
            <a:extLst>
              <a:ext uri="{FF2B5EF4-FFF2-40B4-BE49-F238E27FC236}">
                <a16:creationId xmlns:a16="http://schemas.microsoft.com/office/drawing/2014/main" id="{680539DA-E4C7-4837-98E3-09B9F49628E3}"/>
              </a:ext>
            </a:extLst>
          </p:cNvPr>
          <p:cNvSpPr>
            <a:spLocks/>
          </p:cNvSpPr>
          <p:nvPr/>
        </p:nvSpPr>
        <p:spPr bwMode="auto">
          <a:xfrm>
            <a:off x="510861" y="2514601"/>
            <a:ext cx="2598523" cy="812800"/>
          </a:xfrm>
          <a:custGeom>
            <a:avLst/>
            <a:gdLst>
              <a:gd name="connsiteX0" fmla="*/ 9989 w 9989"/>
              <a:gd name="connsiteY0" fmla="*/ 9560 h 10000"/>
              <a:gd name="connsiteX1" fmla="*/ 2175 w 9989"/>
              <a:gd name="connsiteY1" fmla="*/ 9560 h 10000"/>
              <a:gd name="connsiteX2" fmla="*/ 2097 w 9989"/>
              <a:gd name="connsiteY2" fmla="*/ 9560 h 10000"/>
              <a:gd name="connsiteX3" fmla="*/ 1633 w 9989"/>
              <a:gd name="connsiteY3" fmla="*/ 9670 h 10000"/>
              <a:gd name="connsiteX4" fmla="*/ 1246 w 9989"/>
              <a:gd name="connsiteY4" fmla="*/ 9560 h 10000"/>
              <a:gd name="connsiteX5" fmla="*/ 1130 w 9989"/>
              <a:gd name="connsiteY5" fmla="*/ 9560 h 10000"/>
              <a:gd name="connsiteX6" fmla="*/ 1053 w 9989"/>
              <a:gd name="connsiteY6" fmla="*/ 9560 h 10000"/>
              <a:gd name="connsiteX7" fmla="*/ 917 w 9989"/>
              <a:gd name="connsiteY7" fmla="*/ 9451 h 10000"/>
              <a:gd name="connsiteX8" fmla="*/ 376 w 9989"/>
              <a:gd name="connsiteY8" fmla="*/ 8462 h 10000"/>
              <a:gd name="connsiteX9" fmla="*/ 86 w 9989"/>
              <a:gd name="connsiteY9" fmla="*/ 6374 h 10000"/>
              <a:gd name="connsiteX10" fmla="*/ 105 w 9989"/>
              <a:gd name="connsiteY10" fmla="*/ 3956 h 10000"/>
              <a:gd name="connsiteX11" fmla="*/ 337 w 9989"/>
              <a:gd name="connsiteY11" fmla="*/ 2348 h 10000"/>
              <a:gd name="connsiteX12" fmla="*/ 415 w 9989"/>
              <a:gd name="connsiteY12" fmla="*/ 1758 h 10000"/>
              <a:gd name="connsiteX13" fmla="*/ 531 w 9989"/>
              <a:gd name="connsiteY13" fmla="*/ 1429 h 10000"/>
              <a:gd name="connsiteX14" fmla="*/ 782 w 9989"/>
              <a:gd name="connsiteY14" fmla="*/ 879 h 10000"/>
              <a:gd name="connsiteX15" fmla="*/ 1324 w 9989"/>
              <a:gd name="connsiteY15" fmla="*/ 440 h 10000"/>
              <a:gd name="connsiteX16" fmla="*/ 1865 w 9989"/>
              <a:gd name="connsiteY16" fmla="*/ 330 h 10000"/>
              <a:gd name="connsiteX17" fmla="*/ 2832 w 9989"/>
              <a:gd name="connsiteY17" fmla="*/ 440 h 10000"/>
              <a:gd name="connsiteX18" fmla="*/ 2832 w 9989"/>
              <a:gd name="connsiteY18" fmla="*/ 110 h 10000"/>
              <a:gd name="connsiteX19" fmla="*/ 1730 w 9989"/>
              <a:gd name="connsiteY19" fmla="*/ 0 h 10000"/>
              <a:gd name="connsiteX20" fmla="*/ 1188 w 9989"/>
              <a:gd name="connsiteY20" fmla="*/ 110 h 10000"/>
              <a:gd name="connsiteX21" fmla="*/ 647 w 9989"/>
              <a:gd name="connsiteY21" fmla="*/ 769 h 10000"/>
              <a:gd name="connsiteX22" fmla="*/ 415 w 9989"/>
              <a:gd name="connsiteY22" fmla="*/ 1429 h 10000"/>
              <a:gd name="connsiteX23" fmla="*/ 240 w 9989"/>
              <a:gd name="connsiteY23" fmla="*/ 2198 h 10000"/>
              <a:gd name="connsiteX24" fmla="*/ 28 w 9989"/>
              <a:gd name="connsiteY24" fmla="*/ 4176 h 10000"/>
              <a:gd name="connsiteX25" fmla="*/ 47 w 9989"/>
              <a:gd name="connsiteY25" fmla="*/ 6703 h 10000"/>
              <a:gd name="connsiteX26" fmla="*/ 376 w 9989"/>
              <a:gd name="connsiteY26" fmla="*/ 8901 h 10000"/>
              <a:gd name="connsiteX27" fmla="*/ 937 w 9989"/>
              <a:gd name="connsiteY27" fmla="*/ 9890 h 10000"/>
              <a:gd name="connsiteX28" fmla="*/ 995 w 9989"/>
              <a:gd name="connsiteY28" fmla="*/ 9890 h 10000"/>
              <a:gd name="connsiteX29" fmla="*/ 1072 w 9989"/>
              <a:gd name="connsiteY29" fmla="*/ 9890 h 10000"/>
              <a:gd name="connsiteX30" fmla="*/ 1169 w 9989"/>
              <a:gd name="connsiteY30" fmla="*/ 10000 h 10000"/>
              <a:gd name="connsiteX31" fmla="*/ 1266 w 9989"/>
              <a:gd name="connsiteY31" fmla="*/ 10000 h 10000"/>
              <a:gd name="connsiteX32" fmla="*/ 1343 w 9989"/>
              <a:gd name="connsiteY32" fmla="*/ 10000 h 10000"/>
              <a:gd name="connsiteX33" fmla="*/ 1401 w 9989"/>
              <a:gd name="connsiteY33" fmla="*/ 10000 h 10000"/>
              <a:gd name="connsiteX34" fmla="*/ 1478 w 9989"/>
              <a:gd name="connsiteY34" fmla="*/ 10000 h 10000"/>
              <a:gd name="connsiteX35" fmla="*/ 2078 w 9989"/>
              <a:gd name="connsiteY35" fmla="*/ 10000 h 10000"/>
              <a:gd name="connsiteX36" fmla="*/ 2155 w 9989"/>
              <a:gd name="connsiteY36" fmla="*/ 10000 h 10000"/>
              <a:gd name="connsiteX37" fmla="*/ 9989 w 9989"/>
              <a:gd name="connsiteY37" fmla="*/ 10000 h 10000"/>
              <a:gd name="connsiteX38" fmla="*/ 9989 w 9989"/>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532 w 10000"/>
              <a:gd name="connsiteY13" fmla="*/ 1429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80 w 10000"/>
              <a:gd name="connsiteY12" fmla="*/ 1810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32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000">
                <a:moveTo>
                  <a:pt x="10000" y="9560"/>
                </a:moveTo>
                <a:lnTo>
                  <a:pt x="2177" y="9560"/>
                </a:lnTo>
                <a:lnTo>
                  <a:pt x="2099" y="9560"/>
                </a:lnTo>
                <a:cubicBezTo>
                  <a:pt x="1945" y="9560"/>
                  <a:pt x="1790" y="9560"/>
                  <a:pt x="1635" y="9670"/>
                </a:cubicBezTo>
                <a:cubicBezTo>
                  <a:pt x="1500" y="9670"/>
                  <a:pt x="1384" y="9670"/>
                  <a:pt x="1247" y="9560"/>
                </a:cubicBezTo>
                <a:lnTo>
                  <a:pt x="1131" y="9560"/>
                </a:lnTo>
                <a:lnTo>
                  <a:pt x="1054" y="9560"/>
                </a:lnTo>
                <a:cubicBezTo>
                  <a:pt x="996" y="9560"/>
                  <a:pt x="957" y="9560"/>
                  <a:pt x="918" y="9451"/>
                </a:cubicBezTo>
                <a:cubicBezTo>
                  <a:pt x="725" y="9341"/>
                  <a:pt x="532" y="9011"/>
                  <a:pt x="376" y="8462"/>
                </a:cubicBezTo>
                <a:cubicBezTo>
                  <a:pt x="240" y="7912"/>
                  <a:pt x="144" y="7253"/>
                  <a:pt x="86" y="6374"/>
                </a:cubicBezTo>
                <a:cubicBezTo>
                  <a:pt x="47" y="5604"/>
                  <a:pt x="47" y="4725"/>
                  <a:pt x="105" y="3956"/>
                </a:cubicBezTo>
                <a:cubicBezTo>
                  <a:pt x="144" y="3187"/>
                  <a:pt x="279" y="2719"/>
                  <a:pt x="337" y="2348"/>
                </a:cubicBezTo>
                <a:cubicBezTo>
                  <a:pt x="395" y="1977"/>
                  <a:pt x="436" y="1842"/>
                  <a:pt x="456" y="1732"/>
                </a:cubicBezTo>
                <a:cubicBezTo>
                  <a:pt x="494" y="1622"/>
                  <a:pt x="535" y="1467"/>
                  <a:pt x="589" y="1325"/>
                </a:cubicBezTo>
                <a:cubicBezTo>
                  <a:pt x="643" y="1183"/>
                  <a:pt x="686" y="989"/>
                  <a:pt x="783" y="879"/>
                </a:cubicBezTo>
                <a:cubicBezTo>
                  <a:pt x="957" y="549"/>
                  <a:pt x="1131" y="440"/>
                  <a:pt x="1325" y="440"/>
                </a:cubicBezTo>
                <a:cubicBezTo>
                  <a:pt x="1500" y="330"/>
                  <a:pt x="1693" y="330"/>
                  <a:pt x="1867" y="330"/>
                </a:cubicBezTo>
                <a:cubicBezTo>
                  <a:pt x="2196" y="330"/>
                  <a:pt x="2526" y="330"/>
                  <a:pt x="2835" y="440"/>
                </a:cubicBezTo>
                <a:cubicBezTo>
                  <a:pt x="2874" y="440"/>
                  <a:pt x="2874" y="110"/>
                  <a:pt x="2835" y="110"/>
                </a:cubicBezTo>
                <a:cubicBezTo>
                  <a:pt x="2468" y="0"/>
                  <a:pt x="2099" y="0"/>
                  <a:pt x="1732" y="0"/>
                </a:cubicBezTo>
                <a:cubicBezTo>
                  <a:pt x="1558" y="0"/>
                  <a:pt x="1363" y="0"/>
                  <a:pt x="1189" y="110"/>
                </a:cubicBezTo>
                <a:cubicBezTo>
                  <a:pt x="996" y="220"/>
                  <a:pt x="822" y="330"/>
                  <a:pt x="648" y="769"/>
                </a:cubicBezTo>
                <a:cubicBezTo>
                  <a:pt x="570" y="879"/>
                  <a:pt x="474" y="1099"/>
                  <a:pt x="415" y="1429"/>
                </a:cubicBezTo>
                <a:cubicBezTo>
                  <a:pt x="337" y="1648"/>
                  <a:pt x="279" y="1868"/>
                  <a:pt x="240" y="2198"/>
                </a:cubicBezTo>
                <a:cubicBezTo>
                  <a:pt x="124" y="2747"/>
                  <a:pt x="47" y="3407"/>
                  <a:pt x="28" y="4176"/>
                </a:cubicBezTo>
                <a:cubicBezTo>
                  <a:pt x="-11" y="5055"/>
                  <a:pt x="-11" y="5934"/>
                  <a:pt x="47" y="6703"/>
                </a:cubicBezTo>
                <a:cubicBezTo>
                  <a:pt x="105" y="7582"/>
                  <a:pt x="221" y="8352"/>
                  <a:pt x="376" y="8901"/>
                </a:cubicBezTo>
                <a:cubicBezTo>
                  <a:pt x="532" y="9451"/>
                  <a:pt x="725" y="9780"/>
                  <a:pt x="938" y="9890"/>
                </a:cubicBezTo>
                <a:lnTo>
                  <a:pt x="996" y="9890"/>
                </a:lnTo>
                <a:lnTo>
                  <a:pt x="1073" y="9890"/>
                </a:lnTo>
                <a:cubicBezTo>
                  <a:pt x="1112" y="10000"/>
                  <a:pt x="1151" y="10000"/>
                  <a:pt x="1170" y="10000"/>
                </a:cubicBezTo>
                <a:lnTo>
                  <a:pt x="1267" y="10000"/>
                </a:lnTo>
                <a:lnTo>
                  <a:pt x="1344" y="10000"/>
                </a:lnTo>
                <a:lnTo>
                  <a:pt x="1403" y="10000"/>
                </a:lnTo>
                <a:lnTo>
                  <a:pt x="1480" y="10000"/>
                </a:lnTo>
                <a:lnTo>
                  <a:pt x="2080" y="10000"/>
                </a:lnTo>
                <a:lnTo>
                  <a:pt x="2157" y="10000"/>
                </a:lnTo>
                <a:lnTo>
                  <a:pt x="10000" y="10000"/>
                </a:lnTo>
                <a:lnTo>
                  <a:pt x="10000" y="956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6" name="TextBox 51">
            <a:extLst>
              <a:ext uri="{FF2B5EF4-FFF2-40B4-BE49-F238E27FC236}">
                <a16:creationId xmlns:a16="http://schemas.microsoft.com/office/drawing/2014/main" id="{287C6C53-5FEF-4A8A-8FEE-9A2627C44B17}"/>
              </a:ext>
            </a:extLst>
          </p:cNvPr>
          <p:cNvSpPr txBox="1"/>
          <p:nvPr/>
        </p:nvSpPr>
        <p:spPr>
          <a:xfrm>
            <a:off x="1447800" y="1584435"/>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40" name="Group 62">
            <a:extLst>
              <a:ext uri="{FF2B5EF4-FFF2-40B4-BE49-F238E27FC236}">
                <a16:creationId xmlns:a16="http://schemas.microsoft.com/office/drawing/2014/main" id="{573BFF1E-277A-4E41-A1E5-441E5D897800}"/>
              </a:ext>
            </a:extLst>
          </p:cNvPr>
          <p:cNvGrpSpPr/>
          <p:nvPr/>
        </p:nvGrpSpPr>
        <p:grpSpPr>
          <a:xfrm>
            <a:off x="508000" y="3022601"/>
            <a:ext cx="2601384" cy="1155700"/>
            <a:chOff x="1733550" y="3700462"/>
            <a:chExt cx="1951038" cy="738188"/>
          </a:xfrm>
        </p:grpSpPr>
        <p:sp>
          <p:nvSpPr>
            <p:cNvPr id="42" name="Freeform 44">
              <a:extLst>
                <a:ext uri="{FF2B5EF4-FFF2-40B4-BE49-F238E27FC236}">
                  <a16:creationId xmlns:a16="http://schemas.microsoft.com/office/drawing/2014/main" id="{FCDEA3BC-91BF-4DF6-BF45-4711B7965036}"/>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3" name="Freeform 45">
              <a:extLst>
                <a:ext uri="{FF2B5EF4-FFF2-40B4-BE49-F238E27FC236}">
                  <a16:creationId xmlns:a16="http://schemas.microsoft.com/office/drawing/2014/main" id="{388EE8E4-E289-4240-95A3-FA2784136BF2}"/>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4" name="Freeform 46">
              <a:extLst>
                <a:ext uri="{FF2B5EF4-FFF2-40B4-BE49-F238E27FC236}">
                  <a16:creationId xmlns:a16="http://schemas.microsoft.com/office/drawing/2014/main" id="{DA612A1A-483A-45D6-B0DE-9FE60F9F9DE2}"/>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47" name="Freeform 47">
            <a:extLst>
              <a:ext uri="{FF2B5EF4-FFF2-40B4-BE49-F238E27FC236}">
                <a16:creationId xmlns:a16="http://schemas.microsoft.com/office/drawing/2014/main" id="{664514CA-8470-4AB5-ABD4-CAFEF34DAFF8}"/>
              </a:ext>
            </a:extLst>
          </p:cNvPr>
          <p:cNvSpPr>
            <a:spLocks noEditPoints="1"/>
          </p:cNvSpPr>
          <p:nvPr/>
        </p:nvSpPr>
        <p:spPr bwMode="auto">
          <a:xfrm flipH="1">
            <a:off x="2766484" y="38184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2" name="TextBox 67">
            <a:extLst>
              <a:ext uri="{FF2B5EF4-FFF2-40B4-BE49-F238E27FC236}">
                <a16:creationId xmlns:a16="http://schemas.microsoft.com/office/drawing/2014/main" id="{B68A4A83-6746-4EDF-8D8D-4C1B4C864E07}"/>
              </a:ext>
            </a:extLst>
          </p:cNvPr>
          <p:cNvSpPr txBox="1"/>
          <p:nvPr/>
        </p:nvSpPr>
        <p:spPr>
          <a:xfrm>
            <a:off x="672109" y="31220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60" name="TextBox 68">
            <a:extLst>
              <a:ext uri="{FF2B5EF4-FFF2-40B4-BE49-F238E27FC236}">
                <a16:creationId xmlns:a16="http://schemas.microsoft.com/office/drawing/2014/main" id="{0CD6FC24-FD9E-4C7D-B990-79B7924B7BA9}"/>
              </a:ext>
            </a:extLst>
          </p:cNvPr>
          <p:cNvSpPr txBox="1"/>
          <p:nvPr/>
        </p:nvSpPr>
        <p:spPr>
          <a:xfrm>
            <a:off x="1447801" y="3390900"/>
            <a:ext cx="1318684"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p:grpSp>
        <p:nvGrpSpPr>
          <p:cNvPr id="61" name="Grupo 60">
            <a:extLst>
              <a:ext uri="{FF2B5EF4-FFF2-40B4-BE49-F238E27FC236}">
                <a16:creationId xmlns:a16="http://schemas.microsoft.com/office/drawing/2014/main" id="{B2D16F30-BE00-4228-880E-CA683CEF1A58}"/>
              </a:ext>
            </a:extLst>
          </p:cNvPr>
          <p:cNvGrpSpPr/>
          <p:nvPr/>
        </p:nvGrpSpPr>
        <p:grpSpPr>
          <a:xfrm>
            <a:off x="3301801" y="1313572"/>
            <a:ext cx="8534401" cy="1955804"/>
            <a:chOff x="2476350" y="985179"/>
            <a:chExt cx="6400801" cy="1466853"/>
          </a:xfrm>
        </p:grpSpPr>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062E7717-3ED4-4400-9FF4-3E53804B47C0}"/>
                    </a:ext>
                  </a:extLst>
                </p:cNvPr>
                <p:cNvSpPr txBox="1"/>
                <p:nvPr/>
              </p:nvSpPr>
              <p:spPr>
                <a:xfrm>
                  <a:off x="2476352" y="985179"/>
                  <a:ext cx="6400799"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ES" sz="2400" b="1" i="1">
                                <a:solidFill>
                                  <a:schemeClr val="tx2">
                                    <a:lumMod val="50000"/>
                                  </a:schemeClr>
                                </a:solidFill>
                                <a:latin typeface="Cambria Math" panose="02040503050406030204" pitchFamily="18" charset="0"/>
                              </a:rPr>
                              <m:t>𝟏</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𝑏𝑎𝑟𝑟𝑎𝑠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62" name="CuadroTexto 61">
                  <a:extLst>
                    <a:ext uri="{FF2B5EF4-FFF2-40B4-BE49-F238E27FC236}">
                      <a16:creationId xmlns:a16="http://schemas.microsoft.com/office/drawing/2014/main" id="{062E7717-3ED4-4400-9FF4-3E53804B47C0}"/>
                    </a:ext>
                  </a:extLst>
                </p:cNvPr>
                <p:cNvSpPr txBox="1">
                  <a:spLocks noRot="1" noChangeAspect="1" noMove="1" noResize="1" noEditPoints="1" noAdjustHandles="1" noChangeArrowheads="1" noChangeShapeType="1" noTextEdit="1"/>
                </p:cNvSpPr>
                <p:nvPr/>
              </p:nvSpPr>
              <p:spPr>
                <a:xfrm>
                  <a:off x="2476352" y="985179"/>
                  <a:ext cx="6400799" cy="276999"/>
                </a:xfrm>
                <a:prstGeom prst="rect">
                  <a:avLst/>
                </a:prstGeom>
                <a:blipFill>
                  <a:blip r:embed="rId6"/>
                  <a:stretch>
                    <a:fillRect l="-929" b="-131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6E082B23-D13B-47E1-9A30-D77428539234}"/>
                    </a:ext>
                  </a:extLst>
                </p:cNvPr>
                <p:cNvSpPr txBox="1"/>
                <p:nvPr/>
              </p:nvSpPr>
              <p:spPr>
                <a:xfrm>
                  <a:off x="2476350" y="1778583"/>
                  <a:ext cx="6400798"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𝟑</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𝐵𝑜𝑡𝑒𝑙𝑙𝑎𝑠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𝑏𝑒𝑏𝑖𝑑𝑎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𝑐𝑜𝑙𝑎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𝑡𝑜𝑚𝑎𝑑𝑎𝑠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𝑝𝑜𝑟</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63" name="CuadroTexto 62">
                  <a:extLst>
                    <a:ext uri="{FF2B5EF4-FFF2-40B4-BE49-F238E27FC236}">
                      <a16:creationId xmlns:a16="http://schemas.microsoft.com/office/drawing/2014/main" id="{6E082B23-D13B-47E1-9A30-D77428539234}"/>
                    </a:ext>
                  </a:extLst>
                </p:cNvPr>
                <p:cNvSpPr txBox="1">
                  <a:spLocks noRot="1" noChangeAspect="1" noMove="1" noResize="1" noEditPoints="1" noAdjustHandles="1" noChangeArrowheads="1" noChangeShapeType="1" noTextEdit="1"/>
                </p:cNvSpPr>
                <p:nvPr/>
              </p:nvSpPr>
              <p:spPr>
                <a:xfrm>
                  <a:off x="2476350" y="1778583"/>
                  <a:ext cx="6400798" cy="276999"/>
                </a:xfrm>
                <a:prstGeom prst="rect">
                  <a:avLst/>
                </a:prstGeom>
                <a:blipFill>
                  <a:blip r:embed="rId7"/>
                  <a:stretch>
                    <a:fillRect l="-929" t="-24590" b="-4918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BE0A59F-335F-40A2-B372-F9A3A29CED4A}"/>
                    </a:ext>
                  </a:extLst>
                </p:cNvPr>
                <p:cNvSpPr txBox="1"/>
                <p:nvPr/>
              </p:nvSpPr>
              <p:spPr>
                <a:xfrm>
                  <a:off x="2476351" y="1387881"/>
                  <a:ext cx="6400798"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𝟐</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𝑏𝑜𝑙𝑎𝑠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h𝑒𝑙𝑎𝑑𝑜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𝑖𝑛𝑔𝑒𝑟𝑖𝑑𝑎𝑠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64" name="CuadroTexto 63">
                  <a:extLst>
                    <a:ext uri="{FF2B5EF4-FFF2-40B4-BE49-F238E27FC236}">
                      <a16:creationId xmlns:a16="http://schemas.microsoft.com/office/drawing/2014/main" id="{8BE0A59F-335F-40A2-B372-F9A3A29CED4A}"/>
                    </a:ext>
                  </a:extLst>
                </p:cNvPr>
                <p:cNvSpPr txBox="1">
                  <a:spLocks noRot="1" noChangeAspect="1" noMove="1" noResize="1" noEditPoints="1" noAdjustHandles="1" noChangeArrowheads="1" noChangeShapeType="1" noTextEdit="1"/>
                </p:cNvSpPr>
                <p:nvPr/>
              </p:nvSpPr>
              <p:spPr>
                <a:xfrm>
                  <a:off x="2476351" y="1387881"/>
                  <a:ext cx="6400798" cy="276999"/>
                </a:xfrm>
                <a:prstGeom prst="rect">
                  <a:avLst/>
                </a:prstGeom>
                <a:blipFill>
                  <a:blip r:embed="rId8"/>
                  <a:stretch>
                    <a:fillRect l="-929" t="-1667" b="-3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5" name="CuadroTexto 64">
                  <a:extLst>
                    <a:ext uri="{FF2B5EF4-FFF2-40B4-BE49-F238E27FC236}">
                      <a16:creationId xmlns:a16="http://schemas.microsoft.com/office/drawing/2014/main" id="{565D2E1D-2CA7-41E9-A8C3-3DFCBD8EA2E5}"/>
                    </a:ext>
                  </a:extLst>
                </p:cNvPr>
                <p:cNvSpPr txBox="1"/>
                <p:nvPr/>
              </p:nvSpPr>
              <p:spPr>
                <a:xfrm>
                  <a:off x="2476350" y="2175033"/>
                  <a:ext cx="6400800"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𝟒</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𝑅𝑒𝑏𝑎𝑛𝑎𝑑𝑎𝑠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𝑝𝑎𝑠𝑡𝑒𝑙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𝑞𝑢𝑒𝑠𝑜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𝑝𝑖</m:t>
                      </m:r>
                      <m:r>
                        <a:rPr lang="es-CO" sz="2400" i="1">
                          <a:solidFill>
                            <a:schemeClr val="tx2">
                              <a:lumMod val="50000"/>
                            </a:schemeClr>
                          </a:solidFill>
                          <a:latin typeface="Cambria Math" panose="02040503050406030204" pitchFamily="18" charset="0"/>
                        </a:rPr>
                        <m:t>ñ</m:t>
                      </m:r>
                      <m:r>
                        <a:rPr lang="es-CO" sz="2400" i="1">
                          <a:solidFill>
                            <a:schemeClr val="tx2">
                              <a:lumMod val="50000"/>
                            </a:schemeClr>
                          </a:solidFill>
                          <a:latin typeface="Cambria Math" panose="02040503050406030204" pitchFamily="18" charset="0"/>
                        </a:rPr>
                        <m:t>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65" name="CuadroTexto 64">
                  <a:extLst>
                    <a:ext uri="{FF2B5EF4-FFF2-40B4-BE49-F238E27FC236}">
                      <a16:creationId xmlns:a16="http://schemas.microsoft.com/office/drawing/2014/main" id="{565D2E1D-2CA7-41E9-A8C3-3DFCBD8EA2E5}"/>
                    </a:ext>
                  </a:extLst>
                </p:cNvPr>
                <p:cNvSpPr txBox="1">
                  <a:spLocks noRot="1" noChangeAspect="1" noMove="1" noResize="1" noEditPoints="1" noAdjustHandles="1" noChangeArrowheads="1" noChangeShapeType="1" noTextEdit="1"/>
                </p:cNvSpPr>
                <p:nvPr/>
              </p:nvSpPr>
              <p:spPr>
                <a:xfrm>
                  <a:off x="2476350" y="2175033"/>
                  <a:ext cx="6400800" cy="276999"/>
                </a:xfrm>
                <a:prstGeom prst="rect">
                  <a:avLst/>
                </a:prstGeom>
                <a:blipFill>
                  <a:blip r:embed="rId9"/>
                  <a:stretch>
                    <a:fillRect l="-929" t="-26667" b="-50000"/>
                  </a:stretch>
                </a:blipFill>
              </p:spPr>
              <p:txBody>
                <a:bodyPr/>
                <a:lstStyle/>
                <a:p>
                  <a:r>
                    <a:rPr lang="es-CO">
                      <a:noFill/>
                    </a:rPr>
                    <a:t> </a:t>
                  </a:r>
                </a:p>
              </p:txBody>
            </p:sp>
          </mc:Fallback>
        </mc:AlternateContent>
      </p:grpSp>
      <p:sp>
        <p:nvSpPr>
          <p:cNvPr id="66" name="Freeform 47">
            <a:extLst>
              <a:ext uri="{FF2B5EF4-FFF2-40B4-BE49-F238E27FC236}">
                <a16:creationId xmlns:a16="http://schemas.microsoft.com/office/drawing/2014/main" id="{7C818238-D385-4C6B-BFBE-35083D541295}"/>
              </a:ext>
            </a:extLst>
          </p:cNvPr>
          <p:cNvSpPr>
            <a:spLocks noEditPoints="1"/>
          </p:cNvSpPr>
          <p:nvPr/>
        </p:nvSpPr>
        <p:spPr bwMode="auto">
          <a:xfrm flipH="1">
            <a:off x="2766484" y="2921001"/>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7" name="Freeform 45">
            <a:extLst>
              <a:ext uri="{FF2B5EF4-FFF2-40B4-BE49-F238E27FC236}">
                <a16:creationId xmlns:a16="http://schemas.microsoft.com/office/drawing/2014/main" id="{EF516B19-43A4-4A51-A551-9A6C8A305547}"/>
              </a:ext>
            </a:extLst>
          </p:cNvPr>
          <p:cNvSpPr>
            <a:spLocks/>
          </p:cNvSpPr>
          <p:nvPr/>
        </p:nvSpPr>
        <p:spPr bwMode="auto">
          <a:xfrm>
            <a:off x="505706" y="1266097"/>
            <a:ext cx="749676" cy="1775937"/>
          </a:xfrm>
          <a:custGeom>
            <a:avLst/>
            <a:gdLst>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559 w 10005"/>
              <a:gd name="connsiteY4" fmla="*/ 676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522 w 10005"/>
              <a:gd name="connsiteY14" fmla="*/ 8330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5" h="10000">
                <a:moveTo>
                  <a:pt x="10005" y="0"/>
                </a:moveTo>
                <a:lnTo>
                  <a:pt x="5073" y="0"/>
                </a:lnTo>
                <a:cubicBezTo>
                  <a:pt x="4667" y="0"/>
                  <a:pt x="4262" y="0"/>
                  <a:pt x="3789" y="68"/>
                </a:cubicBezTo>
                <a:cubicBezTo>
                  <a:pt x="3316" y="68"/>
                  <a:pt x="2775" y="203"/>
                  <a:pt x="2235" y="338"/>
                </a:cubicBezTo>
                <a:cubicBezTo>
                  <a:pt x="2032" y="473"/>
                  <a:pt x="1631" y="493"/>
                  <a:pt x="1361" y="628"/>
                </a:cubicBezTo>
                <a:cubicBezTo>
                  <a:pt x="685" y="1033"/>
                  <a:pt x="287" y="1086"/>
                  <a:pt x="84" y="1829"/>
                </a:cubicBezTo>
                <a:cubicBezTo>
                  <a:pt x="17" y="2032"/>
                  <a:pt x="18" y="2614"/>
                  <a:pt x="5" y="2973"/>
                </a:cubicBezTo>
                <a:cubicBezTo>
                  <a:pt x="-8" y="3332"/>
                  <a:pt x="5" y="3649"/>
                  <a:pt x="5" y="3986"/>
                </a:cubicBezTo>
                <a:lnTo>
                  <a:pt x="5" y="6486"/>
                </a:lnTo>
                <a:lnTo>
                  <a:pt x="5" y="8986"/>
                </a:lnTo>
                <a:lnTo>
                  <a:pt x="5" y="9527"/>
                </a:lnTo>
                <a:lnTo>
                  <a:pt x="344" y="10000"/>
                </a:lnTo>
                <a:cubicBezTo>
                  <a:pt x="186" y="9698"/>
                  <a:pt x="140" y="9268"/>
                  <a:pt x="134" y="9042"/>
                </a:cubicBezTo>
                <a:cubicBezTo>
                  <a:pt x="128" y="8816"/>
                  <a:pt x="243" y="8763"/>
                  <a:pt x="308" y="8644"/>
                </a:cubicBezTo>
                <a:cubicBezTo>
                  <a:pt x="373" y="8525"/>
                  <a:pt x="455" y="8466"/>
                  <a:pt x="522" y="8330"/>
                </a:cubicBezTo>
                <a:cubicBezTo>
                  <a:pt x="657" y="8263"/>
                  <a:pt x="866" y="8116"/>
                  <a:pt x="1001" y="8048"/>
                </a:cubicBezTo>
                <a:cubicBezTo>
                  <a:pt x="1406" y="7778"/>
                  <a:pt x="1897" y="7635"/>
                  <a:pt x="2302" y="7500"/>
                </a:cubicBezTo>
                <a:cubicBezTo>
                  <a:pt x="2437" y="7432"/>
                  <a:pt x="2640" y="7432"/>
                  <a:pt x="2775" y="7365"/>
                </a:cubicBezTo>
                <a:cubicBezTo>
                  <a:pt x="4194" y="6959"/>
                  <a:pt x="5681" y="7095"/>
                  <a:pt x="7167" y="7095"/>
                </a:cubicBezTo>
                <a:lnTo>
                  <a:pt x="7505" y="7095"/>
                </a:lnTo>
                <a:lnTo>
                  <a:pt x="10005" y="7095"/>
                </a:lnTo>
                <a:lnTo>
                  <a:pt x="10005"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4" name="TextBox 50">
            <a:extLst>
              <a:ext uri="{FF2B5EF4-FFF2-40B4-BE49-F238E27FC236}">
                <a16:creationId xmlns:a16="http://schemas.microsoft.com/office/drawing/2014/main" id="{60361292-2DB9-4263-BAE2-1A82D34A3C61}"/>
              </a:ext>
            </a:extLst>
          </p:cNvPr>
          <p:cNvSpPr txBox="1"/>
          <p:nvPr/>
        </p:nvSpPr>
        <p:spPr>
          <a:xfrm>
            <a:off x="672109" y="1769459"/>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Tree>
    <p:extLst>
      <p:ext uri="{BB962C8B-B14F-4D97-AF65-F5344CB8AC3E}">
        <p14:creationId xmlns:p14="http://schemas.microsoft.com/office/powerpoint/2010/main" val="411278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1">
            <a:extLst>
              <a:ext uri="{FF2B5EF4-FFF2-40B4-BE49-F238E27FC236}">
                <a16:creationId xmlns:a16="http://schemas.microsoft.com/office/drawing/2014/main" id="{482E29E6-9E81-41BA-8D8B-AF6934D0F56B}"/>
              </a:ext>
            </a:extLst>
          </p:cNvPr>
          <p:cNvSpPr/>
          <p:nvPr/>
        </p:nvSpPr>
        <p:spPr bwMode="auto">
          <a:xfrm>
            <a:off x="203200" y="76200"/>
            <a:ext cx="2112000" cy="1728000"/>
          </a:xfrm>
          <a:prstGeom prst="rect">
            <a:avLst/>
          </a:prstGeom>
          <a:solidFill>
            <a:schemeClr val="accent6"/>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5" name="Isosceles Triangle 61">
            <a:extLst>
              <a:ext uri="{FF2B5EF4-FFF2-40B4-BE49-F238E27FC236}">
                <a16:creationId xmlns:a16="http://schemas.microsoft.com/office/drawing/2014/main" id="{A606B2F0-9D9C-4A84-91DA-F5AF7CFD22C2}"/>
              </a:ext>
            </a:extLst>
          </p:cNvPr>
          <p:cNvSpPr/>
          <p:nvPr/>
        </p:nvSpPr>
        <p:spPr bwMode="auto">
          <a:xfrm rot="5400000">
            <a:off x="854411" y="3465385"/>
            <a:ext cx="352813" cy="232833"/>
          </a:xfrm>
          <a:prstGeom prst="triangle">
            <a:avLst/>
          </a:prstGeom>
          <a:solidFill>
            <a:schemeClr val="bg1"/>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s-CO" sz="2400" b="1" dirty="0">
              <a:solidFill>
                <a:schemeClr val="tx1">
                  <a:lumMod val="75000"/>
                  <a:lumOff val="25000"/>
                </a:schemeClr>
              </a:solidFill>
              <a:latin typeface="Ancizar Sans" panose="020B0602040300000003" pitchFamily="34" charset="0"/>
            </a:endParaRPr>
          </a:p>
        </p:txBody>
      </p:sp>
      <p:sp>
        <p:nvSpPr>
          <p:cNvPr id="8" name="TextBox 85">
            <a:extLst>
              <a:ext uri="{FF2B5EF4-FFF2-40B4-BE49-F238E27FC236}">
                <a16:creationId xmlns:a16="http://schemas.microsoft.com/office/drawing/2014/main" id="{E9975D09-C099-4C75-A569-696B189B2127}"/>
              </a:ext>
            </a:extLst>
          </p:cNvPr>
          <p:cNvSpPr txBox="1"/>
          <p:nvPr/>
        </p:nvSpPr>
        <p:spPr>
          <a:xfrm>
            <a:off x="224800" y="339693"/>
            <a:ext cx="2112000" cy="738664"/>
          </a:xfrm>
          <a:prstGeom prst="rect">
            <a:avLst/>
          </a:prstGeom>
          <a:noFill/>
        </p:spPr>
        <p:txBody>
          <a:bodyPr wrap="square" lIns="0" tIns="0" rIns="0" bIns="0" rtlCol="0" anchor="t">
            <a:spAutoFit/>
          </a:bodyPr>
          <a:lstStyle/>
          <a:p>
            <a:pPr lvl="0" algn="ctr">
              <a:spcBef>
                <a:spcPct val="20000"/>
              </a:spcBef>
              <a:defRPr/>
            </a:pPr>
            <a:r>
              <a:rPr lang="es-CO" sz="2400" b="1" dirty="0">
                <a:solidFill>
                  <a:schemeClr val="bg1"/>
                </a:solidFill>
                <a:latin typeface="Ancizar Sans" panose="020B0602040300000003" pitchFamily="34" charset="0"/>
              </a:rPr>
              <a:t>ANALIZAR ESTA SITUACION : </a:t>
            </a:r>
          </a:p>
        </p:txBody>
      </p:sp>
      <p:sp>
        <p:nvSpPr>
          <p:cNvPr id="2" name="CuadroTexto 1">
            <a:extLst>
              <a:ext uri="{FF2B5EF4-FFF2-40B4-BE49-F238E27FC236}">
                <a16:creationId xmlns:a16="http://schemas.microsoft.com/office/drawing/2014/main" id="{345B0FF5-A2FD-D0EA-FE59-5AA36200C74A}"/>
              </a:ext>
            </a:extLst>
          </p:cNvPr>
          <p:cNvSpPr txBox="1"/>
          <p:nvPr/>
        </p:nvSpPr>
        <p:spPr>
          <a:xfrm>
            <a:off x="2641601" y="482601"/>
            <a:ext cx="8940799" cy="666786"/>
          </a:xfrm>
          <a:prstGeom prst="rect">
            <a:avLst/>
          </a:prstGeom>
          <a:noFill/>
        </p:spPr>
        <p:txBody>
          <a:bodyPr wrap="square">
            <a:spAutoFit/>
          </a:bodyPr>
          <a:lstStyle/>
          <a:p>
            <a:r>
              <a:rPr lang="es-CO" sz="2400" dirty="0"/>
              <a:t>Se consideran algunas </a:t>
            </a:r>
            <a:r>
              <a:rPr lang="es-CO" sz="3733" dirty="0">
                <a:highlight>
                  <a:srgbClr val="FFFF00"/>
                </a:highlight>
              </a:rPr>
              <a:t>ALTERNATIVAS</a:t>
            </a:r>
            <a:r>
              <a:rPr lang="es-CO" sz="2400" dirty="0">
                <a:highlight>
                  <a:srgbClr val="FFFF00"/>
                </a:highlight>
              </a:rPr>
              <a:t> </a:t>
            </a:r>
            <a:r>
              <a:rPr lang="es-CO" sz="2400" dirty="0"/>
              <a:t>razonables:.</a:t>
            </a:r>
          </a:p>
        </p:txBody>
      </p:sp>
      <p:sp>
        <p:nvSpPr>
          <p:cNvPr id="6" name="CuadroTexto 5">
            <a:extLst>
              <a:ext uri="{FF2B5EF4-FFF2-40B4-BE49-F238E27FC236}">
                <a16:creationId xmlns:a16="http://schemas.microsoft.com/office/drawing/2014/main" id="{716B47A2-397C-EBCA-B2E9-0CA11BDE1840}"/>
              </a:ext>
            </a:extLst>
          </p:cNvPr>
          <p:cNvSpPr txBox="1"/>
          <p:nvPr/>
        </p:nvSpPr>
        <p:spPr>
          <a:xfrm>
            <a:off x="2641601" y="1921907"/>
            <a:ext cx="8940799" cy="830997"/>
          </a:xfrm>
          <a:prstGeom prst="rect">
            <a:avLst/>
          </a:prstGeom>
          <a:noFill/>
        </p:spPr>
        <p:txBody>
          <a:bodyPr wrap="square">
            <a:spAutoFit/>
          </a:bodyPr>
          <a:lstStyle/>
          <a:p>
            <a:r>
              <a:rPr lang="es-CO" sz="2400" dirty="0"/>
              <a:t>1. Comprar cinco boletos normales A-B-A para salir el lunes y regresar el miércoles de la misma semana.</a:t>
            </a:r>
          </a:p>
        </p:txBody>
      </p:sp>
      <p:sp>
        <p:nvSpPr>
          <p:cNvPr id="3" name="CuadroTexto 2">
            <a:extLst>
              <a:ext uri="{FF2B5EF4-FFF2-40B4-BE49-F238E27FC236}">
                <a16:creationId xmlns:a16="http://schemas.microsoft.com/office/drawing/2014/main" id="{F9A661AC-7C3D-3FF2-D2A1-F6C7C4A668AC}"/>
              </a:ext>
            </a:extLst>
          </p:cNvPr>
          <p:cNvSpPr txBox="1"/>
          <p:nvPr/>
        </p:nvSpPr>
        <p:spPr>
          <a:xfrm>
            <a:off x="2641601" y="3278426"/>
            <a:ext cx="8940799" cy="830997"/>
          </a:xfrm>
          <a:prstGeom prst="rect">
            <a:avLst/>
          </a:prstGeom>
          <a:noFill/>
        </p:spPr>
        <p:txBody>
          <a:bodyPr wrap="square">
            <a:spAutoFit/>
          </a:bodyPr>
          <a:lstStyle/>
          <a:p>
            <a:pPr algn="just"/>
            <a:r>
              <a:rPr lang="es-CO" sz="2400" dirty="0"/>
              <a:t>2. Comprar un boleto A-B, cuatro B-A-B que abarquen fines de semana, y uno B-A.</a:t>
            </a:r>
          </a:p>
        </p:txBody>
      </p:sp>
      <p:sp>
        <p:nvSpPr>
          <p:cNvPr id="9" name="CuadroTexto 8">
            <a:extLst>
              <a:ext uri="{FF2B5EF4-FFF2-40B4-BE49-F238E27FC236}">
                <a16:creationId xmlns:a16="http://schemas.microsoft.com/office/drawing/2014/main" id="{DF5E268C-BAED-300C-9D62-3BB62488ACBE}"/>
              </a:ext>
            </a:extLst>
          </p:cNvPr>
          <p:cNvSpPr txBox="1"/>
          <p:nvPr/>
        </p:nvSpPr>
        <p:spPr>
          <a:xfrm>
            <a:off x="2743201" y="4470162"/>
            <a:ext cx="8940799" cy="1938992"/>
          </a:xfrm>
          <a:prstGeom prst="rect">
            <a:avLst/>
          </a:prstGeom>
          <a:noFill/>
        </p:spPr>
        <p:txBody>
          <a:bodyPr wrap="square">
            <a:spAutoFit/>
          </a:bodyPr>
          <a:lstStyle/>
          <a:p>
            <a:pPr algn="just"/>
            <a:r>
              <a:rPr lang="es-CO" sz="2400" dirty="0"/>
              <a:t>3. Comprar un boleto A-B-A para el lunes de la primera semana y el</a:t>
            </a:r>
          </a:p>
          <a:p>
            <a:pPr algn="just"/>
            <a:r>
              <a:rPr lang="es-CO" sz="2400" dirty="0"/>
              <a:t>miércoles de la última semana, y cuatro B-A-B para los viajes restantes.</a:t>
            </a:r>
          </a:p>
          <a:p>
            <a:pPr algn="just"/>
            <a:r>
              <a:rPr lang="es-CO" sz="2400" dirty="0"/>
              <a:t>Todos los boletos en esta alternativa cubren por lo menos un fin de semana.</a:t>
            </a:r>
          </a:p>
        </p:txBody>
      </p:sp>
    </p:spTree>
    <p:extLst>
      <p:ext uri="{BB962C8B-B14F-4D97-AF65-F5344CB8AC3E}">
        <p14:creationId xmlns:p14="http://schemas.microsoft.com/office/powerpoint/2010/main" val="84465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2" grpId="0"/>
      <p:bldP spid="6" grpId="0"/>
      <p:bldP spid="3" grpId="0"/>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3" name="Grupo 2">
            <a:extLst>
              <a:ext uri="{FF2B5EF4-FFF2-40B4-BE49-F238E27FC236}">
                <a16:creationId xmlns:a16="http://schemas.microsoft.com/office/drawing/2014/main" id="{67049436-CF26-47A2-947C-259A4DE798C8}"/>
              </a:ext>
            </a:extLst>
          </p:cNvPr>
          <p:cNvGrpSpPr/>
          <p:nvPr/>
        </p:nvGrpSpPr>
        <p:grpSpPr>
          <a:xfrm>
            <a:off x="2956983" y="3429003"/>
            <a:ext cx="5862340" cy="554231"/>
            <a:chOff x="2230142" y="2613277"/>
            <a:chExt cx="4396755" cy="415673"/>
          </a:xfrm>
        </p:grpSpPr>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67502DE7-76F3-45F0-8A63-6E8FDDD171EB}"/>
                    </a:ext>
                  </a:extLst>
                </p:cNvPr>
                <p:cNvSpPr txBox="1"/>
                <p:nvPr/>
              </p:nvSpPr>
              <p:spPr>
                <a:xfrm>
                  <a:off x="3228059" y="2685934"/>
                  <a:ext cx="427037" cy="284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67" i="1">
                            <a:latin typeface="Cambria Math" panose="02040503050406030204" pitchFamily="18" charset="0"/>
                            <a:ea typeface="Cambria Math" panose="02040503050406030204" pitchFamily="18" charset="0"/>
                          </a:rPr>
                          <m:t>=</m:t>
                        </m:r>
                      </m:oMath>
                    </m:oMathPara>
                  </a14:m>
                  <a:endParaRPr lang="es-ES" sz="1867" dirty="0"/>
                </a:p>
              </p:txBody>
            </p:sp>
          </mc:Choice>
          <mc:Fallback xmlns="">
            <p:sp>
              <p:nvSpPr>
                <p:cNvPr id="29" name="CuadroTexto 28">
                  <a:extLst>
                    <a:ext uri="{FF2B5EF4-FFF2-40B4-BE49-F238E27FC236}">
                      <a16:creationId xmlns:a16="http://schemas.microsoft.com/office/drawing/2014/main" id="{67502DE7-76F3-45F0-8A63-6E8FDDD171EB}"/>
                    </a:ext>
                  </a:extLst>
                </p:cNvPr>
                <p:cNvSpPr txBox="1">
                  <a:spLocks noRot="1" noChangeAspect="1" noMove="1" noResize="1" noEditPoints="1" noAdjustHandles="1" noChangeArrowheads="1" noChangeShapeType="1" noTextEdit="1"/>
                </p:cNvSpPr>
                <p:nvPr/>
              </p:nvSpPr>
              <p:spPr>
                <a:xfrm>
                  <a:off x="3228059" y="2685934"/>
                  <a:ext cx="427037" cy="284742"/>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33981276-7942-4FF2-8A46-A21E605480F7}"/>
                    </a:ext>
                  </a:extLst>
                </p:cNvPr>
                <p:cNvSpPr txBox="1"/>
                <p:nvPr/>
              </p:nvSpPr>
              <p:spPr>
                <a:xfrm>
                  <a:off x="3655096" y="2613277"/>
                  <a:ext cx="2971801" cy="415673"/>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2133" b="1" i="1">
                            <a:solidFill>
                              <a:schemeClr val="accent2"/>
                            </a:solidFill>
                            <a:latin typeface="Cambria Math" panose="02040503050406030204" pitchFamily="18" charset="0"/>
                          </a:rPr>
                          <m:t>𝟓𝟎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𝟏</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𝟐𝟎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𝟐</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𝟑𝟎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𝟑</m:t>
                            </m:r>
                          </m:sub>
                        </m:sSub>
                        <m:r>
                          <a:rPr lang="es-CO" sz="2133" b="1" i="1">
                            <a:solidFill>
                              <a:schemeClr val="accent2"/>
                            </a:solidFill>
                            <a:latin typeface="Cambria Math" panose="02040503050406030204" pitchFamily="18" charset="0"/>
                          </a:rPr>
                          <m:t>+</m:t>
                        </m:r>
                        <m:r>
                          <a:rPr lang="es-CO" sz="2133" b="1" i="1">
                            <a:solidFill>
                              <a:schemeClr val="accent2"/>
                            </a:solidFill>
                            <a:latin typeface="Cambria Math" panose="02040503050406030204" pitchFamily="18" charset="0"/>
                          </a:rPr>
                          <m:t>𝟖𝟎</m:t>
                        </m:r>
                        <m:sSub>
                          <m:sSubPr>
                            <m:ctrlPr>
                              <a:rPr lang="es-CO" sz="2133" b="1" i="1">
                                <a:solidFill>
                                  <a:schemeClr val="accent2"/>
                                </a:solidFill>
                                <a:latin typeface="Cambria Math" panose="02040503050406030204" pitchFamily="18" charset="0"/>
                              </a:rPr>
                            </m:ctrlPr>
                          </m:sSubPr>
                          <m:e>
                            <m:r>
                              <a:rPr lang="es-CO" sz="2133" b="1" i="1">
                                <a:solidFill>
                                  <a:schemeClr val="accent2"/>
                                </a:solidFill>
                                <a:latin typeface="Cambria Math" panose="02040503050406030204" pitchFamily="18" charset="0"/>
                              </a:rPr>
                              <m:t>𝒙</m:t>
                            </m:r>
                          </m:e>
                          <m:sub>
                            <m:r>
                              <a:rPr lang="es-CO" sz="2133" b="1" i="1">
                                <a:solidFill>
                                  <a:schemeClr val="accent2"/>
                                </a:solidFill>
                                <a:latin typeface="Cambria Math" panose="02040503050406030204" pitchFamily="18" charset="0"/>
                              </a:rPr>
                              <m:t>𝟒</m:t>
                            </m:r>
                          </m:sub>
                        </m:sSub>
                      </m:oMath>
                    </m:oMathPara>
                  </a14:m>
                  <a:endParaRPr lang="es-ES" sz="2133" b="1" i="1" dirty="0">
                    <a:solidFill>
                      <a:schemeClr val="accent2"/>
                    </a:solidFill>
                    <a:latin typeface="Cambria Math" panose="02040503050406030204" pitchFamily="18" charset="0"/>
                  </a:endParaRPr>
                </a:p>
              </p:txBody>
            </p:sp>
          </mc:Choice>
          <mc:Fallback xmlns="">
            <p:sp>
              <p:nvSpPr>
                <p:cNvPr id="30" name="CuadroTexto 29">
                  <a:extLst>
                    <a:ext uri="{FF2B5EF4-FFF2-40B4-BE49-F238E27FC236}">
                      <a16:creationId xmlns:a16="http://schemas.microsoft.com/office/drawing/2014/main" id="{33981276-7942-4FF2-8A46-A21E605480F7}"/>
                    </a:ext>
                  </a:extLst>
                </p:cNvPr>
                <p:cNvSpPr txBox="1">
                  <a:spLocks noRot="1" noChangeAspect="1" noMove="1" noResize="1" noEditPoints="1" noAdjustHandles="1" noChangeArrowheads="1" noChangeShapeType="1" noTextEdit="1"/>
                </p:cNvSpPr>
                <p:nvPr/>
              </p:nvSpPr>
              <p:spPr>
                <a:xfrm>
                  <a:off x="3655096" y="2613277"/>
                  <a:ext cx="2971801" cy="415673"/>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541D5FC3-D454-49EB-BE1B-0113628DC51F}"/>
                    </a:ext>
                  </a:extLst>
                </p:cNvPr>
                <p:cNvSpPr txBox="1"/>
                <p:nvPr/>
              </p:nvSpPr>
              <p:spPr>
                <a:xfrm>
                  <a:off x="2230142" y="2712828"/>
                  <a:ext cx="1144539" cy="24617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r>
                          <a:rPr lang="es-CO" sz="2133" b="1" i="1">
                            <a:solidFill>
                              <a:schemeClr val="accent2"/>
                            </a:solidFill>
                            <a:latin typeface="Cambria Math" panose="02040503050406030204" pitchFamily="18" charset="0"/>
                          </a:rPr>
                          <m:t>𝑴𝒊𝒏</m:t>
                        </m:r>
                        <m:r>
                          <a:rPr lang="es-CO" sz="2133" b="1" i="1">
                            <a:solidFill>
                              <a:schemeClr val="accent2"/>
                            </a:solidFill>
                            <a:latin typeface="Cambria Math" panose="02040503050406030204" pitchFamily="18" charset="0"/>
                          </a:rPr>
                          <m:t> </m:t>
                        </m:r>
                        <m:r>
                          <a:rPr lang="es-CO" sz="2133" b="1" i="1">
                            <a:solidFill>
                              <a:schemeClr val="accent2"/>
                            </a:solidFill>
                            <a:latin typeface="Cambria Math" panose="02040503050406030204" pitchFamily="18" charset="0"/>
                          </a:rPr>
                          <m:t>𝒁</m:t>
                        </m:r>
                      </m:oMath>
                    </m:oMathPara>
                  </a14:m>
                  <a:endParaRPr lang="es-ES" sz="2133" dirty="0">
                    <a:solidFill>
                      <a:schemeClr val="accent2"/>
                    </a:solidFill>
                  </a:endParaRPr>
                </a:p>
              </p:txBody>
            </p:sp>
          </mc:Choice>
          <mc:Fallback xmlns="">
            <p:sp>
              <p:nvSpPr>
                <p:cNvPr id="31" name="CuadroTexto 30">
                  <a:extLst>
                    <a:ext uri="{FF2B5EF4-FFF2-40B4-BE49-F238E27FC236}">
                      <a16:creationId xmlns:a16="http://schemas.microsoft.com/office/drawing/2014/main" id="{541D5FC3-D454-49EB-BE1B-0113628DC51F}"/>
                    </a:ext>
                  </a:extLst>
                </p:cNvPr>
                <p:cNvSpPr txBox="1">
                  <a:spLocks noRot="1" noChangeAspect="1" noMove="1" noResize="1" noEditPoints="1" noAdjustHandles="1" noChangeArrowheads="1" noChangeShapeType="1" noTextEdit="1"/>
                </p:cNvSpPr>
                <p:nvPr/>
              </p:nvSpPr>
              <p:spPr>
                <a:xfrm>
                  <a:off x="2230142" y="2712828"/>
                  <a:ext cx="1144539" cy="246173"/>
                </a:xfrm>
                <a:prstGeom prst="rect">
                  <a:avLst/>
                </a:prstGeom>
                <a:blipFill>
                  <a:blip r:embed="rId5"/>
                  <a:stretch>
                    <a:fillRect b="-5556"/>
                  </a:stretch>
                </a:blipFill>
              </p:spPr>
              <p:txBody>
                <a:bodyPr/>
                <a:lstStyle/>
                <a:p>
                  <a:r>
                    <a:rPr lang="es-CO">
                      <a:noFill/>
                    </a:rPr>
                    <a:t> </a:t>
                  </a:r>
                </a:p>
              </p:txBody>
            </p:sp>
          </mc:Fallback>
        </mc:AlternateContent>
      </p:grpSp>
      <p:sp>
        <p:nvSpPr>
          <p:cNvPr id="32" name="Freeform 44">
            <a:extLst>
              <a:ext uri="{FF2B5EF4-FFF2-40B4-BE49-F238E27FC236}">
                <a16:creationId xmlns:a16="http://schemas.microsoft.com/office/drawing/2014/main" id="{0EDC5294-D428-4010-A9E4-5AE66B27EA1B}"/>
              </a:ext>
            </a:extLst>
          </p:cNvPr>
          <p:cNvSpPr>
            <a:spLocks/>
          </p:cNvSpPr>
          <p:nvPr/>
        </p:nvSpPr>
        <p:spPr bwMode="auto">
          <a:xfrm>
            <a:off x="514352" y="1442041"/>
            <a:ext cx="2595033" cy="1875420"/>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3" name="Freeform 46">
            <a:extLst>
              <a:ext uri="{FF2B5EF4-FFF2-40B4-BE49-F238E27FC236}">
                <a16:creationId xmlns:a16="http://schemas.microsoft.com/office/drawing/2014/main" id="{680539DA-E4C7-4837-98E3-09B9F49628E3}"/>
              </a:ext>
            </a:extLst>
          </p:cNvPr>
          <p:cNvSpPr>
            <a:spLocks/>
          </p:cNvSpPr>
          <p:nvPr/>
        </p:nvSpPr>
        <p:spPr bwMode="auto">
          <a:xfrm>
            <a:off x="510861" y="2514601"/>
            <a:ext cx="2598523" cy="812800"/>
          </a:xfrm>
          <a:custGeom>
            <a:avLst/>
            <a:gdLst>
              <a:gd name="connsiteX0" fmla="*/ 9989 w 9989"/>
              <a:gd name="connsiteY0" fmla="*/ 9560 h 10000"/>
              <a:gd name="connsiteX1" fmla="*/ 2175 w 9989"/>
              <a:gd name="connsiteY1" fmla="*/ 9560 h 10000"/>
              <a:gd name="connsiteX2" fmla="*/ 2097 w 9989"/>
              <a:gd name="connsiteY2" fmla="*/ 9560 h 10000"/>
              <a:gd name="connsiteX3" fmla="*/ 1633 w 9989"/>
              <a:gd name="connsiteY3" fmla="*/ 9670 h 10000"/>
              <a:gd name="connsiteX4" fmla="*/ 1246 w 9989"/>
              <a:gd name="connsiteY4" fmla="*/ 9560 h 10000"/>
              <a:gd name="connsiteX5" fmla="*/ 1130 w 9989"/>
              <a:gd name="connsiteY5" fmla="*/ 9560 h 10000"/>
              <a:gd name="connsiteX6" fmla="*/ 1053 w 9989"/>
              <a:gd name="connsiteY6" fmla="*/ 9560 h 10000"/>
              <a:gd name="connsiteX7" fmla="*/ 917 w 9989"/>
              <a:gd name="connsiteY7" fmla="*/ 9451 h 10000"/>
              <a:gd name="connsiteX8" fmla="*/ 376 w 9989"/>
              <a:gd name="connsiteY8" fmla="*/ 8462 h 10000"/>
              <a:gd name="connsiteX9" fmla="*/ 86 w 9989"/>
              <a:gd name="connsiteY9" fmla="*/ 6374 h 10000"/>
              <a:gd name="connsiteX10" fmla="*/ 105 w 9989"/>
              <a:gd name="connsiteY10" fmla="*/ 3956 h 10000"/>
              <a:gd name="connsiteX11" fmla="*/ 337 w 9989"/>
              <a:gd name="connsiteY11" fmla="*/ 2348 h 10000"/>
              <a:gd name="connsiteX12" fmla="*/ 415 w 9989"/>
              <a:gd name="connsiteY12" fmla="*/ 1758 h 10000"/>
              <a:gd name="connsiteX13" fmla="*/ 531 w 9989"/>
              <a:gd name="connsiteY13" fmla="*/ 1429 h 10000"/>
              <a:gd name="connsiteX14" fmla="*/ 782 w 9989"/>
              <a:gd name="connsiteY14" fmla="*/ 879 h 10000"/>
              <a:gd name="connsiteX15" fmla="*/ 1324 w 9989"/>
              <a:gd name="connsiteY15" fmla="*/ 440 h 10000"/>
              <a:gd name="connsiteX16" fmla="*/ 1865 w 9989"/>
              <a:gd name="connsiteY16" fmla="*/ 330 h 10000"/>
              <a:gd name="connsiteX17" fmla="*/ 2832 w 9989"/>
              <a:gd name="connsiteY17" fmla="*/ 440 h 10000"/>
              <a:gd name="connsiteX18" fmla="*/ 2832 w 9989"/>
              <a:gd name="connsiteY18" fmla="*/ 110 h 10000"/>
              <a:gd name="connsiteX19" fmla="*/ 1730 w 9989"/>
              <a:gd name="connsiteY19" fmla="*/ 0 h 10000"/>
              <a:gd name="connsiteX20" fmla="*/ 1188 w 9989"/>
              <a:gd name="connsiteY20" fmla="*/ 110 h 10000"/>
              <a:gd name="connsiteX21" fmla="*/ 647 w 9989"/>
              <a:gd name="connsiteY21" fmla="*/ 769 h 10000"/>
              <a:gd name="connsiteX22" fmla="*/ 415 w 9989"/>
              <a:gd name="connsiteY22" fmla="*/ 1429 h 10000"/>
              <a:gd name="connsiteX23" fmla="*/ 240 w 9989"/>
              <a:gd name="connsiteY23" fmla="*/ 2198 h 10000"/>
              <a:gd name="connsiteX24" fmla="*/ 28 w 9989"/>
              <a:gd name="connsiteY24" fmla="*/ 4176 h 10000"/>
              <a:gd name="connsiteX25" fmla="*/ 47 w 9989"/>
              <a:gd name="connsiteY25" fmla="*/ 6703 h 10000"/>
              <a:gd name="connsiteX26" fmla="*/ 376 w 9989"/>
              <a:gd name="connsiteY26" fmla="*/ 8901 h 10000"/>
              <a:gd name="connsiteX27" fmla="*/ 937 w 9989"/>
              <a:gd name="connsiteY27" fmla="*/ 9890 h 10000"/>
              <a:gd name="connsiteX28" fmla="*/ 995 w 9989"/>
              <a:gd name="connsiteY28" fmla="*/ 9890 h 10000"/>
              <a:gd name="connsiteX29" fmla="*/ 1072 w 9989"/>
              <a:gd name="connsiteY29" fmla="*/ 9890 h 10000"/>
              <a:gd name="connsiteX30" fmla="*/ 1169 w 9989"/>
              <a:gd name="connsiteY30" fmla="*/ 10000 h 10000"/>
              <a:gd name="connsiteX31" fmla="*/ 1266 w 9989"/>
              <a:gd name="connsiteY31" fmla="*/ 10000 h 10000"/>
              <a:gd name="connsiteX32" fmla="*/ 1343 w 9989"/>
              <a:gd name="connsiteY32" fmla="*/ 10000 h 10000"/>
              <a:gd name="connsiteX33" fmla="*/ 1401 w 9989"/>
              <a:gd name="connsiteY33" fmla="*/ 10000 h 10000"/>
              <a:gd name="connsiteX34" fmla="*/ 1478 w 9989"/>
              <a:gd name="connsiteY34" fmla="*/ 10000 h 10000"/>
              <a:gd name="connsiteX35" fmla="*/ 2078 w 9989"/>
              <a:gd name="connsiteY35" fmla="*/ 10000 h 10000"/>
              <a:gd name="connsiteX36" fmla="*/ 2155 w 9989"/>
              <a:gd name="connsiteY36" fmla="*/ 10000 h 10000"/>
              <a:gd name="connsiteX37" fmla="*/ 9989 w 9989"/>
              <a:gd name="connsiteY37" fmla="*/ 10000 h 10000"/>
              <a:gd name="connsiteX38" fmla="*/ 9989 w 9989"/>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532 w 10000"/>
              <a:gd name="connsiteY13" fmla="*/ 1429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54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96 w 10000"/>
              <a:gd name="connsiteY12" fmla="*/ 1888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80 w 10000"/>
              <a:gd name="connsiteY12" fmla="*/ 1810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605 w 10000"/>
              <a:gd name="connsiteY13" fmla="*/ 1481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06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 name="connsiteX0" fmla="*/ 10000 w 10000"/>
              <a:gd name="connsiteY0" fmla="*/ 9560 h 10000"/>
              <a:gd name="connsiteX1" fmla="*/ 2177 w 10000"/>
              <a:gd name="connsiteY1" fmla="*/ 9560 h 10000"/>
              <a:gd name="connsiteX2" fmla="*/ 2099 w 10000"/>
              <a:gd name="connsiteY2" fmla="*/ 9560 h 10000"/>
              <a:gd name="connsiteX3" fmla="*/ 1635 w 10000"/>
              <a:gd name="connsiteY3" fmla="*/ 9670 h 10000"/>
              <a:gd name="connsiteX4" fmla="*/ 1247 w 10000"/>
              <a:gd name="connsiteY4" fmla="*/ 9560 h 10000"/>
              <a:gd name="connsiteX5" fmla="*/ 1131 w 10000"/>
              <a:gd name="connsiteY5" fmla="*/ 9560 h 10000"/>
              <a:gd name="connsiteX6" fmla="*/ 1054 w 10000"/>
              <a:gd name="connsiteY6" fmla="*/ 9560 h 10000"/>
              <a:gd name="connsiteX7" fmla="*/ 918 w 10000"/>
              <a:gd name="connsiteY7" fmla="*/ 9451 h 10000"/>
              <a:gd name="connsiteX8" fmla="*/ 376 w 10000"/>
              <a:gd name="connsiteY8" fmla="*/ 8462 h 10000"/>
              <a:gd name="connsiteX9" fmla="*/ 86 w 10000"/>
              <a:gd name="connsiteY9" fmla="*/ 6374 h 10000"/>
              <a:gd name="connsiteX10" fmla="*/ 105 w 10000"/>
              <a:gd name="connsiteY10" fmla="*/ 3956 h 10000"/>
              <a:gd name="connsiteX11" fmla="*/ 337 w 10000"/>
              <a:gd name="connsiteY11" fmla="*/ 2348 h 10000"/>
              <a:gd name="connsiteX12" fmla="*/ 456 w 10000"/>
              <a:gd name="connsiteY12" fmla="*/ 1732 h 10000"/>
              <a:gd name="connsiteX13" fmla="*/ 589 w 10000"/>
              <a:gd name="connsiteY13" fmla="*/ 1325 h 10000"/>
              <a:gd name="connsiteX14" fmla="*/ 783 w 10000"/>
              <a:gd name="connsiteY14" fmla="*/ 879 h 10000"/>
              <a:gd name="connsiteX15" fmla="*/ 1325 w 10000"/>
              <a:gd name="connsiteY15" fmla="*/ 440 h 10000"/>
              <a:gd name="connsiteX16" fmla="*/ 1867 w 10000"/>
              <a:gd name="connsiteY16" fmla="*/ 330 h 10000"/>
              <a:gd name="connsiteX17" fmla="*/ 2835 w 10000"/>
              <a:gd name="connsiteY17" fmla="*/ 440 h 10000"/>
              <a:gd name="connsiteX18" fmla="*/ 2835 w 10000"/>
              <a:gd name="connsiteY18" fmla="*/ 110 h 10000"/>
              <a:gd name="connsiteX19" fmla="*/ 1732 w 10000"/>
              <a:gd name="connsiteY19" fmla="*/ 0 h 10000"/>
              <a:gd name="connsiteX20" fmla="*/ 1189 w 10000"/>
              <a:gd name="connsiteY20" fmla="*/ 110 h 10000"/>
              <a:gd name="connsiteX21" fmla="*/ 648 w 10000"/>
              <a:gd name="connsiteY21" fmla="*/ 769 h 10000"/>
              <a:gd name="connsiteX22" fmla="*/ 415 w 10000"/>
              <a:gd name="connsiteY22" fmla="*/ 1429 h 10000"/>
              <a:gd name="connsiteX23" fmla="*/ 240 w 10000"/>
              <a:gd name="connsiteY23" fmla="*/ 2198 h 10000"/>
              <a:gd name="connsiteX24" fmla="*/ 28 w 10000"/>
              <a:gd name="connsiteY24" fmla="*/ 4176 h 10000"/>
              <a:gd name="connsiteX25" fmla="*/ 47 w 10000"/>
              <a:gd name="connsiteY25" fmla="*/ 6703 h 10000"/>
              <a:gd name="connsiteX26" fmla="*/ 376 w 10000"/>
              <a:gd name="connsiteY26" fmla="*/ 8901 h 10000"/>
              <a:gd name="connsiteX27" fmla="*/ 938 w 10000"/>
              <a:gd name="connsiteY27" fmla="*/ 9890 h 10000"/>
              <a:gd name="connsiteX28" fmla="*/ 996 w 10000"/>
              <a:gd name="connsiteY28" fmla="*/ 9890 h 10000"/>
              <a:gd name="connsiteX29" fmla="*/ 1073 w 10000"/>
              <a:gd name="connsiteY29" fmla="*/ 9890 h 10000"/>
              <a:gd name="connsiteX30" fmla="*/ 1170 w 10000"/>
              <a:gd name="connsiteY30" fmla="*/ 10000 h 10000"/>
              <a:gd name="connsiteX31" fmla="*/ 1267 w 10000"/>
              <a:gd name="connsiteY31" fmla="*/ 10000 h 10000"/>
              <a:gd name="connsiteX32" fmla="*/ 1344 w 10000"/>
              <a:gd name="connsiteY32" fmla="*/ 10000 h 10000"/>
              <a:gd name="connsiteX33" fmla="*/ 1403 w 10000"/>
              <a:gd name="connsiteY33" fmla="*/ 10000 h 10000"/>
              <a:gd name="connsiteX34" fmla="*/ 1480 w 10000"/>
              <a:gd name="connsiteY34" fmla="*/ 10000 h 10000"/>
              <a:gd name="connsiteX35" fmla="*/ 2080 w 10000"/>
              <a:gd name="connsiteY35" fmla="*/ 10000 h 10000"/>
              <a:gd name="connsiteX36" fmla="*/ 2157 w 10000"/>
              <a:gd name="connsiteY36" fmla="*/ 10000 h 10000"/>
              <a:gd name="connsiteX37" fmla="*/ 10000 w 10000"/>
              <a:gd name="connsiteY37" fmla="*/ 10000 h 10000"/>
              <a:gd name="connsiteX38" fmla="*/ 10000 w 10000"/>
              <a:gd name="connsiteY38" fmla="*/ 956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000">
                <a:moveTo>
                  <a:pt x="10000" y="9560"/>
                </a:moveTo>
                <a:lnTo>
                  <a:pt x="2177" y="9560"/>
                </a:lnTo>
                <a:lnTo>
                  <a:pt x="2099" y="9560"/>
                </a:lnTo>
                <a:cubicBezTo>
                  <a:pt x="1945" y="9560"/>
                  <a:pt x="1790" y="9560"/>
                  <a:pt x="1635" y="9670"/>
                </a:cubicBezTo>
                <a:cubicBezTo>
                  <a:pt x="1500" y="9670"/>
                  <a:pt x="1384" y="9670"/>
                  <a:pt x="1247" y="9560"/>
                </a:cubicBezTo>
                <a:lnTo>
                  <a:pt x="1131" y="9560"/>
                </a:lnTo>
                <a:lnTo>
                  <a:pt x="1054" y="9560"/>
                </a:lnTo>
                <a:cubicBezTo>
                  <a:pt x="996" y="9560"/>
                  <a:pt x="957" y="9560"/>
                  <a:pt x="918" y="9451"/>
                </a:cubicBezTo>
                <a:cubicBezTo>
                  <a:pt x="725" y="9341"/>
                  <a:pt x="532" y="9011"/>
                  <a:pt x="376" y="8462"/>
                </a:cubicBezTo>
                <a:cubicBezTo>
                  <a:pt x="240" y="7912"/>
                  <a:pt x="144" y="7253"/>
                  <a:pt x="86" y="6374"/>
                </a:cubicBezTo>
                <a:cubicBezTo>
                  <a:pt x="47" y="5604"/>
                  <a:pt x="47" y="4725"/>
                  <a:pt x="105" y="3956"/>
                </a:cubicBezTo>
                <a:cubicBezTo>
                  <a:pt x="144" y="3187"/>
                  <a:pt x="279" y="2719"/>
                  <a:pt x="337" y="2348"/>
                </a:cubicBezTo>
                <a:cubicBezTo>
                  <a:pt x="395" y="1977"/>
                  <a:pt x="436" y="1842"/>
                  <a:pt x="456" y="1732"/>
                </a:cubicBezTo>
                <a:cubicBezTo>
                  <a:pt x="494" y="1622"/>
                  <a:pt x="535" y="1467"/>
                  <a:pt x="589" y="1325"/>
                </a:cubicBezTo>
                <a:cubicBezTo>
                  <a:pt x="643" y="1183"/>
                  <a:pt x="686" y="989"/>
                  <a:pt x="783" y="879"/>
                </a:cubicBezTo>
                <a:cubicBezTo>
                  <a:pt x="957" y="549"/>
                  <a:pt x="1131" y="440"/>
                  <a:pt x="1325" y="440"/>
                </a:cubicBezTo>
                <a:cubicBezTo>
                  <a:pt x="1500" y="330"/>
                  <a:pt x="1693" y="330"/>
                  <a:pt x="1867" y="330"/>
                </a:cubicBezTo>
                <a:cubicBezTo>
                  <a:pt x="2196" y="330"/>
                  <a:pt x="2526" y="330"/>
                  <a:pt x="2835" y="440"/>
                </a:cubicBezTo>
                <a:cubicBezTo>
                  <a:pt x="2874" y="440"/>
                  <a:pt x="2874" y="110"/>
                  <a:pt x="2835" y="110"/>
                </a:cubicBezTo>
                <a:cubicBezTo>
                  <a:pt x="2468" y="0"/>
                  <a:pt x="2099" y="0"/>
                  <a:pt x="1732" y="0"/>
                </a:cubicBezTo>
                <a:cubicBezTo>
                  <a:pt x="1558" y="0"/>
                  <a:pt x="1363" y="0"/>
                  <a:pt x="1189" y="110"/>
                </a:cubicBezTo>
                <a:cubicBezTo>
                  <a:pt x="996" y="220"/>
                  <a:pt x="822" y="330"/>
                  <a:pt x="648" y="769"/>
                </a:cubicBezTo>
                <a:cubicBezTo>
                  <a:pt x="570" y="879"/>
                  <a:pt x="474" y="1099"/>
                  <a:pt x="415" y="1429"/>
                </a:cubicBezTo>
                <a:cubicBezTo>
                  <a:pt x="337" y="1648"/>
                  <a:pt x="279" y="1868"/>
                  <a:pt x="240" y="2198"/>
                </a:cubicBezTo>
                <a:cubicBezTo>
                  <a:pt x="124" y="2747"/>
                  <a:pt x="47" y="3407"/>
                  <a:pt x="28" y="4176"/>
                </a:cubicBezTo>
                <a:cubicBezTo>
                  <a:pt x="-11" y="5055"/>
                  <a:pt x="-11" y="5934"/>
                  <a:pt x="47" y="6703"/>
                </a:cubicBezTo>
                <a:cubicBezTo>
                  <a:pt x="105" y="7582"/>
                  <a:pt x="221" y="8352"/>
                  <a:pt x="376" y="8901"/>
                </a:cubicBezTo>
                <a:cubicBezTo>
                  <a:pt x="532" y="9451"/>
                  <a:pt x="725" y="9780"/>
                  <a:pt x="938" y="9890"/>
                </a:cubicBezTo>
                <a:lnTo>
                  <a:pt x="996" y="9890"/>
                </a:lnTo>
                <a:lnTo>
                  <a:pt x="1073" y="9890"/>
                </a:lnTo>
                <a:cubicBezTo>
                  <a:pt x="1112" y="10000"/>
                  <a:pt x="1151" y="10000"/>
                  <a:pt x="1170" y="10000"/>
                </a:cubicBezTo>
                <a:lnTo>
                  <a:pt x="1267" y="10000"/>
                </a:lnTo>
                <a:lnTo>
                  <a:pt x="1344" y="10000"/>
                </a:lnTo>
                <a:lnTo>
                  <a:pt x="1403" y="10000"/>
                </a:lnTo>
                <a:lnTo>
                  <a:pt x="1480" y="10000"/>
                </a:lnTo>
                <a:lnTo>
                  <a:pt x="2080" y="10000"/>
                </a:lnTo>
                <a:lnTo>
                  <a:pt x="2157" y="10000"/>
                </a:lnTo>
                <a:lnTo>
                  <a:pt x="10000" y="10000"/>
                </a:lnTo>
                <a:lnTo>
                  <a:pt x="10000" y="956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36" name="TextBox 51">
            <a:extLst>
              <a:ext uri="{FF2B5EF4-FFF2-40B4-BE49-F238E27FC236}">
                <a16:creationId xmlns:a16="http://schemas.microsoft.com/office/drawing/2014/main" id="{287C6C53-5FEF-4A8A-8FEE-9A2627C44B17}"/>
              </a:ext>
            </a:extLst>
          </p:cNvPr>
          <p:cNvSpPr txBox="1"/>
          <p:nvPr/>
        </p:nvSpPr>
        <p:spPr>
          <a:xfrm>
            <a:off x="1447800" y="1584435"/>
            <a:ext cx="1661584" cy="666977"/>
          </a:xfrm>
          <a:prstGeom prst="rect">
            <a:avLst/>
          </a:prstGeom>
          <a:noFill/>
        </p:spPr>
        <p:txBody>
          <a:bodyPr wrap="square" rtlCol="0">
            <a:spAutoFit/>
          </a:bodyPr>
          <a:lstStyle/>
          <a:p>
            <a:r>
              <a:rPr lang="es-CO" sz="1867" b="1" dirty="0">
                <a:solidFill>
                  <a:schemeClr val="bg1"/>
                </a:solidFill>
                <a:latin typeface="Ancizar Sans" panose="020B0602040300000003" pitchFamily="34" charset="0"/>
              </a:rPr>
              <a:t>Variables de decisión</a:t>
            </a:r>
            <a:endParaRPr lang="es-CO" sz="1867" dirty="0">
              <a:solidFill>
                <a:schemeClr val="bg1"/>
              </a:solidFill>
              <a:latin typeface="Ancizar Sans" panose="020B0602040300000003" pitchFamily="34" charset="0"/>
            </a:endParaRPr>
          </a:p>
        </p:txBody>
      </p:sp>
      <p:grpSp>
        <p:nvGrpSpPr>
          <p:cNvPr id="40" name="Group 62">
            <a:extLst>
              <a:ext uri="{FF2B5EF4-FFF2-40B4-BE49-F238E27FC236}">
                <a16:creationId xmlns:a16="http://schemas.microsoft.com/office/drawing/2014/main" id="{573BFF1E-277A-4E41-A1E5-441E5D897800}"/>
              </a:ext>
            </a:extLst>
          </p:cNvPr>
          <p:cNvGrpSpPr/>
          <p:nvPr/>
        </p:nvGrpSpPr>
        <p:grpSpPr>
          <a:xfrm>
            <a:off x="508000" y="3022601"/>
            <a:ext cx="2601384" cy="1155700"/>
            <a:chOff x="1733550" y="3700462"/>
            <a:chExt cx="1951038" cy="738188"/>
          </a:xfrm>
        </p:grpSpPr>
        <p:sp>
          <p:nvSpPr>
            <p:cNvPr id="42" name="Freeform 44">
              <a:extLst>
                <a:ext uri="{FF2B5EF4-FFF2-40B4-BE49-F238E27FC236}">
                  <a16:creationId xmlns:a16="http://schemas.microsoft.com/office/drawing/2014/main" id="{FCDEA3BC-91BF-4DF6-BF45-4711B7965036}"/>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2">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3" name="Freeform 45">
              <a:extLst>
                <a:ext uri="{FF2B5EF4-FFF2-40B4-BE49-F238E27FC236}">
                  <a16:creationId xmlns:a16="http://schemas.microsoft.com/office/drawing/2014/main" id="{388EE8E4-E289-4240-95A3-FA2784136BF2}"/>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44" name="Freeform 46">
              <a:extLst>
                <a:ext uri="{FF2B5EF4-FFF2-40B4-BE49-F238E27FC236}">
                  <a16:creationId xmlns:a16="http://schemas.microsoft.com/office/drawing/2014/main" id="{DA612A1A-483A-45D6-B0DE-9FE60F9F9DE2}"/>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47" name="Freeform 47">
            <a:extLst>
              <a:ext uri="{FF2B5EF4-FFF2-40B4-BE49-F238E27FC236}">
                <a16:creationId xmlns:a16="http://schemas.microsoft.com/office/drawing/2014/main" id="{664514CA-8470-4AB5-ABD4-CAFEF34DAFF8}"/>
              </a:ext>
            </a:extLst>
          </p:cNvPr>
          <p:cNvSpPr>
            <a:spLocks noEditPoints="1"/>
          </p:cNvSpPr>
          <p:nvPr/>
        </p:nvSpPr>
        <p:spPr bwMode="auto">
          <a:xfrm flipH="1">
            <a:off x="2766484" y="38184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52" name="TextBox 67">
            <a:extLst>
              <a:ext uri="{FF2B5EF4-FFF2-40B4-BE49-F238E27FC236}">
                <a16:creationId xmlns:a16="http://schemas.microsoft.com/office/drawing/2014/main" id="{B68A4A83-6746-4EDF-8D8D-4C1B4C864E07}"/>
              </a:ext>
            </a:extLst>
          </p:cNvPr>
          <p:cNvSpPr txBox="1"/>
          <p:nvPr/>
        </p:nvSpPr>
        <p:spPr>
          <a:xfrm>
            <a:off x="672109" y="31220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02</a:t>
            </a:r>
          </a:p>
        </p:txBody>
      </p:sp>
      <p:sp>
        <p:nvSpPr>
          <p:cNvPr id="60" name="TextBox 68">
            <a:extLst>
              <a:ext uri="{FF2B5EF4-FFF2-40B4-BE49-F238E27FC236}">
                <a16:creationId xmlns:a16="http://schemas.microsoft.com/office/drawing/2014/main" id="{0CD6FC24-FD9E-4C7D-B990-79B7924B7BA9}"/>
              </a:ext>
            </a:extLst>
          </p:cNvPr>
          <p:cNvSpPr txBox="1"/>
          <p:nvPr/>
        </p:nvSpPr>
        <p:spPr>
          <a:xfrm>
            <a:off x="1447801" y="3390900"/>
            <a:ext cx="1318684" cy="666977"/>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Función objetivo</a:t>
            </a:r>
          </a:p>
        </p:txBody>
      </p:sp>
      <p:grpSp>
        <p:nvGrpSpPr>
          <p:cNvPr id="61" name="Grupo 60">
            <a:extLst>
              <a:ext uri="{FF2B5EF4-FFF2-40B4-BE49-F238E27FC236}">
                <a16:creationId xmlns:a16="http://schemas.microsoft.com/office/drawing/2014/main" id="{B2D16F30-BE00-4228-880E-CA683CEF1A58}"/>
              </a:ext>
            </a:extLst>
          </p:cNvPr>
          <p:cNvGrpSpPr/>
          <p:nvPr/>
        </p:nvGrpSpPr>
        <p:grpSpPr>
          <a:xfrm>
            <a:off x="3301801" y="1313572"/>
            <a:ext cx="8534401" cy="1955804"/>
            <a:chOff x="2476350" y="985179"/>
            <a:chExt cx="6400801" cy="1466853"/>
          </a:xfrm>
        </p:grpSpPr>
        <mc:AlternateContent xmlns:mc="http://schemas.openxmlformats.org/markup-compatibility/2006" xmlns:a14="http://schemas.microsoft.com/office/drawing/2010/main">
          <mc:Choice Requires="a14">
            <p:sp>
              <p:nvSpPr>
                <p:cNvPr id="62" name="CuadroTexto 61">
                  <a:extLst>
                    <a:ext uri="{FF2B5EF4-FFF2-40B4-BE49-F238E27FC236}">
                      <a16:creationId xmlns:a16="http://schemas.microsoft.com/office/drawing/2014/main" id="{062E7717-3ED4-4400-9FF4-3E53804B47C0}"/>
                    </a:ext>
                  </a:extLst>
                </p:cNvPr>
                <p:cNvSpPr txBox="1"/>
                <p:nvPr/>
              </p:nvSpPr>
              <p:spPr>
                <a:xfrm>
                  <a:off x="2476352" y="985179"/>
                  <a:ext cx="6400799"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ES" sz="2400" b="1" i="1">
                                <a:solidFill>
                                  <a:schemeClr val="tx2">
                                    <a:lumMod val="50000"/>
                                  </a:schemeClr>
                                </a:solidFill>
                                <a:latin typeface="Cambria Math" panose="02040503050406030204" pitchFamily="18" charset="0"/>
                              </a:rPr>
                              <m:t>𝟏</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𝑏𝑎𝑟𝑟𝑎𝑠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62" name="CuadroTexto 61">
                  <a:extLst>
                    <a:ext uri="{FF2B5EF4-FFF2-40B4-BE49-F238E27FC236}">
                      <a16:creationId xmlns:a16="http://schemas.microsoft.com/office/drawing/2014/main" id="{062E7717-3ED4-4400-9FF4-3E53804B47C0}"/>
                    </a:ext>
                  </a:extLst>
                </p:cNvPr>
                <p:cNvSpPr txBox="1">
                  <a:spLocks noRot="1" noChangeAspect="1" noMove="1" noResize="1" noEditPoints="1" noAdjustHandles="1" noChangeArrowheads="1" noChangeShapeType="1" noTextEdit="1"/>
                </p:cNvSpPr>
                <p:nvPr/>
              </p:nvSpPr>
              <p:spPr>
                <a:xfrm>
                  <a:off x="2476352" y="985179"/>
                  <a:ext cx="6400799" cy="276999"/>
                </a:xfrm>
                <a:prstGeom prst="rect">
                  <a:avLst/>
                </a:prstGeom>
                <a:blipFill>
                  <a:blip r:embed="rId6"/>
                  <a:stretch>
                    <a:fillRect l="-929" b="-13115"/>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3" name="CuadroTexto 62">
                  <a:extLst>
                    <a:ext uri="{FF2B5EF4-FFF2-40B4-BE49-F238E27FC236}">
                      <a16:creationId xmlns:a16="http://schemas.microsoft.com/office/drawing/2014/main" id="{6E082B23-D13B-47E1-9A30-D77428539234}"/>
                    </a:ext>
                  </a:extLst>
                </p:cNvPr>
                <p:cNvSpPr txBox="1"/>
                <p:nvPr/>
              </p:nvSpPr>
              <p:spPr>
                <a:xfrm>
                  <a:off x="2476350" y="1778583"/>
                  <a:ext cx="6400798"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𝟑</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𝐵𝑜𝑡𝑒𝑙𝑙𝑎𝑠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𝑏𝑒𝑏𝑖𝑑𝑎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𝑐𝑜𝑙𝑎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𝑡𝑜𝑚𝑎𝑑𝑎𝑠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𝑝𝑜𝑟</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63" name="CuadroTexto 62">
                  <a:extLst>
                    <a:ext uri="{FF2B5EF4-FFF2-40B4-BE49-F238E27FC236}">
                      <a16:creationId xmlns:a16="http://schemas.microsoft.com/office/drawing/2014/main" id="{6E082B23-D13B-47E1-9A30-D77428539234}"/>
                    </a:ext>
                  </a:extLst>
                </p:cNvPr>
                <p:cNvSpPr txBox="1">
                  <a:spLocks noRot="1" noChangeAspect="1" noMove="1" noResize="1" noEditPoints="1" noAdjustHandles="1" noChangeArrowheads="1" noChangeShapeType="1" noTextEdit="1"/>
                </p:cNvSpPr>
                <p:nvPr/>
              </p:nvSpPr>
              <p:spPr>
                <a:xfrm>
                  <a:off x="2476350" y="1778583"/>
                  <a:ext cx="6400798" cy="276999"/>
                </a:xfrm>
                <a:prstGeom prst="rect">
                  <a:avLst/>
                </a:prstGeom>
                <a:blipFill>
                  <a:blip r:embed="rId7"/>
                  <a:stretch>
                    <a:fillRect l="-929" t="-24590" b="-4918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8BE0A59F-335F-40A2-B372-F9A3A29CED4A}"/>
                    </a:ext>
                  </a:extLst>
                </p:cNvPr>
                <p:cNvSpPr txBox="1"/>
                <p:nvPr/>
              </p:nvSpPr>
              <p:spPr>
                <a:xfrm>
                  <a:off x="2476351" y="1387881"/>
                  <a:ext cx="6400798" cy="276999"/>
                </a:xfrm>
                <a:prstGeom prst="rect">
                  <a:avLst/>
                </a:prstGeom>
                <a:noFill/>
              </p:spPr>
              <p:txBody>
                <a:bodyPr wrap="square" lIns="0" tIns="0" rIns="0" bIns="0" rtlCol="0">
                  <a:spAutoFit/>
                </a:bodyPr>
                <a:lstStyle/>
                <a:p>
                  <a:pPr marL="237061" indent="-237061"/>
                  <a14:m>
                    <m:oMathPara xmlns:m="http://schemas.openxmlformats.org/officeDocument/2006/math">
                      <m:oMathParaPr>
                        <m:jc m:val="left"/>
                      </m:oMathParaPr>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𝟐</m:t>
                            </m:r>
                          </m:sub>
                        </m:sSub>
                        <m:r>
                          <a:rPr lang="es-CO" sz="2400" b="1" i="1">
                            <a:solidFill>
                              <a:schemeClr val="tx2">
                                <a:lumMod val="50000"/>
                              </a:schemeClr>
                            </a:solidFill>
                            <a:latin typeface="Cambria Math" panose="02040503050406030204" pitchFamily="18" charset="0"/>
                          </a:rPr>
                          <m:t>:</m:t>
                        </m:r>
                        <m:r>
                          <a:rPr lang="es-CO" sz="2400" i="1">
                            <a:solidFill>
                              <a:schemeClr val="tx2">
                                <a:lumMod val="50000"/>
                              </a:schemeClr>
                            </a:solidFill>
                            <a:latin typeface="Cambria Math" panose="02040503050406030204" pitchFamily="18" charset="0"/>
                          </a:rPr>
                          <m:t>𝐶𝑎𝑛𝑡𝑖𝑑𝑎𝑑</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𝑏𝑜𝑙𝑎𝑠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h𝑒𝑙𝑎𝑑𝑜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𝑐h𝑜𝑐𝑜𝑙𝑎𝑡𝑒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𝑖𝑛𝑔𝑒𝑟𝑖𝑑𝑎𝑠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m:oMathPara>
                  </a14:m>
                  <a:endParaRPr lang="es-ES" sz="2400" dirty="0">
                    <a:solidFill>
                      <a:schemeClr val="tx2">
                        <a:lumMod val="50000"/>
                      </a:schemeClr>
                    </a:solidFill>
                  </a:endParaRPr>
                </a:p>
              </p:txBody>
            </p:sp>
          </mc:Choice>
          <mc:Fallback xmlns="">
            <p:sp>
              <p:nvSpPr>
                <p:cNvPr id="64" name="CuadroTexto 63">
                  <a:extLst>
                    <a:ext uri="{FF2B5EF4-FFF2-40B4-BE49-F238E27FC236}">
                      <a16:creationId xmlns:a16="http://schemas.microsoft.com/office/drawing/2014/main" id="{8BE0A59F-335F-40A2-B372-F9A3A29CED4A}"/>
                    </a:ext>
                  </a:extLst>
                </p:cNvPr>
                <p:cNvSpPr txBox="1">
                  <a:spLocks noRot="1" noChangeAspect="1" noMove="1" noResize="1" noEditPoints="1" noAdjustHandles="1" noChangeArrowheads="1" noChangeShapeType="1" noTextEdit="1"/>
                </p:cNvSpPr>
                <p:nvPr/>
              </p:nvSpPr>
              <p:spPr>
                <a:xfrm>
                  <a:off x="2476351" y="1387881"/>
                  <a:ext cx="6400798" cy="276999"/>
                </a:xfrm>
                <a:prstGeom prst="rect">
                  <a:avLst/>
                </a:prstGeom>
                <a:blipFill>
                  <a:blip r:embed="rId8"/>
                  <a:stretch>
                    <a:fillRect l="-929" t="-1667" b="-3333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5" name="CuadroTexto 64">
                  <a:extLst>
                    <a:ext uri="{FF2B5EF4-FFF2-40B4-BE49-F238E27FC236}">
                      <a16:creationId xmlns:a16="http://schemas.microsoft.com/office/drawing/2014/main" id="{565D2E1D-2CA7-41E9-A8C3-3DFCBD8EA2E5}"/>
                    </a:ext>
                  </a:extLst>
                </p:cNvPr>
                <p:cNvSpPr txBox="1"/>
                <p:nvPr/>
              </p:nvSpPr>
              <p:spPr>
                <a:xfrm>
                  <a:off x="2476350" y="2175033"/>
                  <a:ext cx="6400800" cy="276999"/>
                </a:xfrm>
                <a:prstGeom prst="rect">
                  <a:avLst/>
                </a:prstGeom>
                <a:noFill/>
              </p:spPr>
              <p:txBody>
                <a:bodyPr wrap="square" lIns="0" tIns="0" rIns="0" bIns="0" rtlCol="0">
                  <a:spAutoFit/>
                </a:bodyPr>
                <a:lstStyle/>
                <a:p>
                  <a:pPr marL="237061" indent="-237061"/>
                  <a14:m>
                    <m:oMath xmlns:m="http://schemas.openxmlformats.org/officeDocument/2006/math">
                      <m:sSub>
                        <m:sSubPr>
                          <m:ctrlPr>
                            <a:rPr lang="es-CO" sz="2400" b="1" i="1">
                              <a:solidFill>
                                <a:schemeClr val="tx2">
                                  <a:lumMod val="50000"/>
                                </a:schemeClr>
                              </a:solidFill>
                              <a:latin typeface="Cambria Math" panose="02040503050406030204" pitchFamily="18" charset="0"/>
                            </a:rPr>
                          </m:ctrlPr>
                        </m:sSubPr>
                        <m:e>
                          <m:r>
                            <a:rPr lang="es-ES" sz="2400" b="1" i="1">
                              <a:solidFill>
                                <a:schemeClr val="tx2">
                                  <a:lumMod val="50000"/>
                                </a:schemeClr>
                              </a:solidFill>
                              <a:latin typeface="Cambria Math" panose="02040503050406030204" pitchFamily="18" charset="0"/>
                            </a:rPr>
                            <m:t>𝒙</m:t>
                          </m:r>
                        </m:e>
                        <m:sub>
                          <m:r>
                            <a:rPr lang="es-CO" sz="2400" b="1" i="1">
                              <a:solidFill>
                                <a:schemeClr val="tx2">
                                  <a:lumMod val="50000"/>
                                </a:schemeClr>
                              </a:solidFill>
                              <a:latin typeface="Cambria Math" panose="02040503050406030204" pitchFamily="18" charset="0"/>
                            </a:rPr>
                            <m:t>𝟒</m:t>
                          </m:r>
                        </m:sub>
                      </m:sSub>
                    </m:oMath>
                  </a14:m>
                  <a:r>
                    <a:rPr lang="es-ES" sz="2400" i="1" dirty="0">
                      <a:solidFill>
                        <a:schemeClr val="tx2">
                          <a:lumMod val="50000"/>
                        </a:schemeClr>
                      </a:solidFill>
                      <a:latin typeface="Cambria Math" panose="02040503050406030204" pitchFamily="18" charset="0"/>
                    </a:rPr>
                    <a:t>: </a:t>
                  </a:r>
                  <a14:m>
                    <m:oMath xmlns:m="http://schemas.openxmlformats.org/officeDocument/2006/math">
                      <m:r>
                        <a:rPr lang="es-CO" sz="2400" i="1">
                          <a:solidFill>
                            <a:schemeClr val="tx2">
                              <a:lumMod val="50000"/>
                            </a:schemeClr>
                          </a:solidFill>
                          <a:latin typeface="Cambria Math" panose="02040503050406030204" pitchFamily="18" charset="0"/>
                        </a:rPr>
                        <m:t>𝑅𝑒𝑏𝑎𝑛𝑎𝑑𝑎𝑠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𝑝𝑎𝑠𝑡𝑒𝑙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𝑑𝑒</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𝑞𝑢𝑒𝑠𝑜</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𝑝𝑖</m:t>
                      </m:r>
                      <m:r>
                        <a:rPr lang="es-CO" sz="2400" i="1">
                          <a:solidFill>
                            <a:schemeClr val="tx2">
                              <a:lumMod val="50000"/>
                            </a:schemeClr>
                          </a:solidFill>
                          <a:latin typeface="Cambria Math" panose="02040503050406030204" pitchFamily="18" charset="0"/>
                        </a:rPr>
                        <m:t>ñ</m:t>
                      </m:r>
                      <m:r>
                        <a:rPr lang="es-CO" sz="2400" i="1">
                          <a:solidFill>
                            <a:schemeClr val="tx2">
                              <a:lumMod val="50000"/>
                            </a:schemeClr>
                          </a:solidFill>
                          <a:latin typeface="Cambria Math" panose="02040503050406030204" pitchFamily="18" charset="0"/>
                        </a:rPr>
                        <m:t>𝑎</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𝑐𝑜𝑛𝑠𝑢𝑚𝑖𝑑𝑎𝑠</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𝑎𝑙</m:t>
                      </m:r>
                      <m:r>
                        <a:rPr lang="es-CO" sz="2400" i="1">
                          <a:solidFill>
                            <a:schemeClr val="tx2">
                              <a:lumMod val="50000"/>
                            </a:schemeClr>
                          </a:solidFill>
                          <a:latin typeface="Cambria Math" panose="02040503050406030204" pitchFamily="18" charset="0"/>
                        </a:rPr>
                        <m:t> </m:t>
                      </m:r>
                      <m:r>
                        <a:rPr lang="es-CO" sz="2400" i="1">
                          <a:solidFill>
                            <a:schemeClr val="tx2">
                              <a:lumMod val="50000"/>
                            </a:schemeClr>
                          </a:solidFill>
                          <a:latin typeface="Cambria Math" panose="02040503050406030204" pitchFamily="18" charset="0"/>
                        </a:rPr>
                        <m:t>𝑑𝑖𝑎</m:t>
                      </m:r>
                    </m:oMath>
                  </a14:m>
                  <a:endParaRPr lang="es-ES" sz="2400" i="1" dirty="0">
                    <a:solidFill>
                      <a:schemeClr val="tx2">
                        <a:lumMod val="50000"/>
                      </a:schemeClr>
                    </a:solidFill>
                    <a:latin typeface="Cambria Math" panose="02040503050406030204" pitchFamily="18" charset="0"/>
                  </a:endParaRPr>
                </a:p>
              </p:txBody>
            </p:sp>
          </mc:Choice>
          <mc:Fallback xmlns="">
            <p:sp>
              <p:nvSpPr>
                <p:cNvPr id="65" name="CuadroTexto 64">
                  <a:extLst>
                    <a:ext uri="{FF2B5EF4-FFF2-40B4-BE49-F238E27FC236}">
                      <a16:creationId xmlns:a16="http://schemas.microsoft.com/office/drawing/2014/main" id="{565D2E1D-2CA7-41E9-A8C3-3DFCBD8EA2E5}"/>
                    </a:ext>
                  </a:extLst>
                </p:cNvPr>
                <p:cNvSpPr txBox="1">
                  <a:spLocks noRot="1" noChangeAspect="1" noMove="1" noResize="1" noEditPoints="1" noAdjustHandles="1" noChangeArrowheads="1" noChangeShapeType="1" noTextEdit="1"/>
                </p:cNvSpPr>
                <p:nvPr/>
              </p:nvSpPr>
              <p:spPr>
                <a:xfrm>
                  <a:off x="2476350" y="2175033"/>
                  <a:ext cx="6400800" cy="276999"/>
                </a:xfrm>
                <a:prstGeom prst="rect">
                  <a:avLst/>
                </a:prstGeom>
                <a:blipFill>
                  <a:blip r:embed="rId9"/>
                  <a:stretch>
                    <a:fillRect l="-929" t="-26667" b="-50000"/>
                  </a:stretch>
                </a:blipFill>
              </p:spPr>
              <p:txBody>
                <a:bodyPr/>
                <a:lstStyle/>
                <a:p>
                  <a:r>
                    <a:rPr lang="es-CO">
                      <a:noFill/>
                    </a:rPr>
                    <a:t> </a:t>
                  </a:r>
                </a:p>
              </p:txBody>
            </p:sp>
          </mc:Fallback>
        </mc:AlternateContent>
      </p:grpSp>
      <p:sp>
        <p:nvSpPr>
          <p:cNvPr id="66" name="Freeform 47">
            <a:extLst>
              <a:ext uri="{FF2B5EF4-FFF2-40B4-BE49-F238E27FC236}">
                <a16:creationId xmlns:a16="http://schemas.microsoft.com/office/drawing/2014/main" id="{7C818238-D385-4C6B-BFBE-35083D541295}"/>
              </a:ext>
            </a:extLst>
          </p:cNvPr>
          <p:cNvSpPr>
            <a:spLocks noEditPoints="1"/>
          </p:cNvSpPr>
          <p:nvPr/>
        </p:nvSpPr>
        <p:spPr bwMode="auto">
          <a:xfrm flipH="1">
            <a:off x="2766484" y="2921001"/>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3890153"/>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3989635"/>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4333409"/>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4686020"/>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67" name="Freeform 45">
            <a:extLst>
              <a:ext uri="{FF2B5EF4-FFF2-40B4-BE49-F238E27FC236}">
                <a16:creationId xmlns:a16="http://schemas.microsoft.com/office/drawing/2014/main" id="{EF516B19-43A4-4A51-A551-9A6C8A305547}"/>
              </a:ext>
            </a:extLst>
          </p:cNvPr>
          <p:cNvSpPr>
            <a:spLocks/>
          </p:cNvSpPr>
          <p:nvPr/>
        </p:nvSpPr>
        <p:spPr bwMode="auto">
          <a:xfrm>
            <a:off x="505706" y="1266097"/>
            <a:ext cx="749676" cy="1775937"/>
          </a:xfrm>
          <a:custGeom>
            <a:avLst/>
            <a:gdLst>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559 w 10005"/>
              <a:gd name="connsiteY4" fmla="*/ 676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86 w 10005"/>
              <a:gd name="connsiteY15" fmla="*/ 810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748 w 10005"/>
              <a:gd name="connsiteY14" fmla="*/ 8378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275 w 10005"/>
              <a:gd name="connsiteY12" fmla="*/ 9054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478 w 10005"/>
              <a:gd name="connsiteY13" fmla="*/ 8716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5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93 w 10005"/>
              <a:gd name="connsiteY13" fmla="*/ 870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635 w 10005"/>
              <a:gd name="connsiteY14" fmla="*/ 8366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 name="connsiteX0" fmla="*/ 10005 w 10005"/>
              <a:gd name="connsiteY0" fmla="*/ 0 h 10000"/>
              <a:gd name="connsiteX1" fmla="*/ 5073 w 10005"/>
              <a:gd name="connsiteY1" fmla="*/ 0 h 10000"/>
              <a:gd name="connsiteX2" fmla="*/ 3789 w 10005"/>
              <a:gd name="connsiteY2" fmla="*/ 68 h 10000"/>
              <a:gd name="connsiteX3" fmla="*/ 2235 w 10005"/>
              <a:gd name="connsiteY3" fmla="*/ 338 h 10000"/>
              <a:gd name="connsiteX4" fmla="*/ 1361 w 10005"/>
              <a:gd name="connsiteY4" fmla="*/ 628 h 10000"/>
              <a:gd name="connsiteX5" fmla="*/ 84 w 10005"/>
              <a:gd name="connsiteY5" fmla="*/ 1829 h 10000"/>
              <a:gd name="connsiteX6" fmla="*/ 5 w 10005"/>
              <a:gd name="connsiteY6" fmla="*/ 2973 h 10000"/>
              <a:gd name="connsiteX7" fmla="*/ 5 w 10005"/>
              <a:gd name="connsiteY7" fmla="*/ 3986 h 10000"/>
              <a:gd name="connsiteX8" fmla="*/ 5 w 10005"/>
              <a:gd name="connsiteY8" fmla="*/ 6486 h 10000"/>
              <a:gd name="connsiteX9" fmla="*/ 5 w 10005"/>
              <a:gd name="connsiteY9" fmla="*/ 8986 h 10000"/>
              <a:gd name="connsiteX10" fmla="*/ 5 w 10005"/>
              <a:gd name="connsiteY10" fmla="*/ 9527 h 10000"/>
              <a:gd name="connsiteX11" fmla="*/ 344 w 10005"/>
              <a:gd name="connsiteY11" fmla="*/ 10000 h 10000"/>
              <a:gd name="connsiteX12" fmla="*/ 134 w 10005"/>
              <a:gd name="connsiteY12" fmla="*/ 9042 h 10000"/>
              <a:gd name="connsiteX13" fmla="*/ 308 w 10005"/>
              <a:gd name="connsiteY13" fmla="*/ 8644 h 10000"/>
              <a:gd name="connsiteX14" fmla="*/ 522 w 10005"/>
              <a:gd name="connsiteY14" fmla="*/ 8330 h 10000"/>
              <a:gd name="connsiteX15" fmla="*/ 1001 w 10005"/>
              <a:gd name="connsiteY15" fmla="*/ 8048 h 10000"/>
              <a:gd name="connsiteX16" fmla="*/ 2302 w 10005"/>
              <a:gd name="connsiteY16" fmla="*/ 7500 h 10000"/>
              <a:gd name="connsiteX17" fmla="*/ 2775 w 10005"/>
              <a:gd name="connsiteY17" fmla="*/ 7365 h 10000"/>
              <a:gd name="connsiteX18" fmla="*/ 7167 w 10005"/>
              <a:gd name="connsiteY18" fmla="*/ 7095 h 10000"/>
              <a:gd name="connsiteX19" fmla="*/ 7505 w 10005"/>
              <a:gd name="connsiteY19" fmla="*/ 7095 h 10000"/>
              <a:gd name="connsiteX20" fmla="*/ 10005 w 10005"/>
              <a:gd name="connsiteY20" fmla="*/ 7095 h 10000"/>
              <a:gd name="connsiteX21" fmla="*/ 10005 w 10005"/>
              <a:gd name="connsiteY2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5" h="10000">
                <a:moveTo>
                  <a:pt x="10005" y="0"/>
                </a:moveTo>
                <a:lnTo>
                  <a:pt x="5073" y="0"/>
                </a:lnTo>
                <a:cubicBezTo>
                  <a:pt x="4667" y="0"/>
                  <a:pt x="4262" y="0"/>
                  <a:pt x="3789" y="68"/>
                </a:cubicBezTo>
                <a:cubicBezTo>
                  <a:pt x="3316" y="68"/>
                  <a:pt x="2775" y="203"/>
                  <a:pt x="2235" y="338"/>
                </a:cubicBezTo>
                <a:cubicBezTo>
                  <a:pt x="2032" y="473"/>
                  <a:pt x="1631" y="493"/>
                  <a:pt x="1361" y="628"/>
                </a:cubicBezTo>
                <a:cubicBezTo>
                  <a:pt x="685" y="1033"/>
                  <a:pt x="287" y="1086"/>
                  <a:pt x="84" y="1829"/>
                </a:cubicBezTo>
                <a:cubicBezTo>
                  <a:pt x="17" y="2032"/>
                  <a:pt x="18" y="2614"/>
                  <a:pt x="5" y="2973"/>
                </a:cubicBezTo>
                <a:cubicBezTo>
                  <a:pt x="-8" y="3332"/>
                  <a:pt x="5" y="3649"/>
                  <a:pt x="5" y="3986"/>
                </a:cubicBezTo>
                <a:lnTo>
                  <a:pt x="5" y="6486"/>
                </a:lnTo>
                <a:lnTo>
                  <a:pt x="5" y="8986"/>
                </a:lnTo>
                <a:lnTo>
                  <a:pt x="5" y="9527"/>
                </a:lnTo>
                <a:lnTo>
                  <a:pt x="344" y="10000"/>
                </a:lnTo>
                <a:cubicBezTo>
                  <a:pt x="186" y="9698"/>
                  <a:pt x="140" y="9268"/>
                  <a:pt x="134" y="9042"/>
                </a:cubicBezTo>
                <a:cubicBezTo>
                  <a:pt x="128" y="8816"/>
                  <a:pt x="243" y="8763"/>
                  <a:pt x="308" y="8644"/>
                </a:cubicBezTo>
                <a:cubicBezTo>
                  <a:pt x="373" y="8525"/>
                  <a:pt x="455" y="8466"/>
                  <a:pt x="522" y="8330"/>
                </a:cubicBezTo>
                <a:cubicBezTo>
                  <a:pt x="657" y="8263"/>
                  <a:pt x="866" y="8116"/>
                  <a:pt x="1001" y="8048"/>
                </a:cubicBezTo>
                <a:cubicBezTo>
                  <a:pt x="1406" y="7778"/>
                  <a:pt x="1897" y="7635"/>
                  <a:pt x="2302" y="7500"/>
                </a:cubicBezTo>
                <a:cubicBezTo>
                  <a:pt x="2437" y="7432"/>
                  <a:pt x="2640" y="7432"/>
                  <a:pt x="2775" y="7365"/>
                </a:cubicBezTo>
                <a:cubicBezTo>
                  <a:pt x="4194" y="6959"/>
                  <a:pt x="5681" y="7095"/>
                  <a:pt x="7167" y="7095"/>
                </a:cubicBezTo>
                <a:lnTo>
                  <a:pt x="7505" y="7095"/>
                </a:lnTo>
                <a:lnTo>
                  <a:pt x="10005" y="7095"/>
                </a:lnTo>
                <a:lnTo>
                  <a:pt x="10005" y="0"/>
                </a:lnTo>
                <a:close/>
              </a:path>
            </a:pathLst>
          </a:custGeom>
          <a:solidFill>
            <a:schemeClr val="accent4">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143251" y="4155114"/>
            <a:ext cx="8534399"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4" name="TextBox 50">
            <a:extLst>
              <a:ext uri="{FF2B5EF4-FFF2-40B4-BE49-F238E27FC236}">
                <a16:creationId xmlns:a16="http://schemas.microsoft.com/office/drawing/2014/main" id="{60361292-2DB9-4263-BAE2-1A82D34A3C61}"/>
              </a:ext>
            </a:extLst>
          </p:cNvPr>
          <p:cNvSpPr txBox="1"/>
          <p:nvPr/>
        </p:nvSpPr>
        <p:spPr>
          <a:xfrm>
            <a:off x="672109" y="1769459"/>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01</a:t>
            </a:r>
          </a:p>
        </p:txBody>
      </p:sp>
    </p:spTree>
    <p:extLst>
      <p:ext uri="{BB962C8B-B14F-4D97-AF65-F5344CB8AC3E}">
        <p14:creationId xmlns:p14="http://schemas.microsoft.com/office/powerpoint/2010/main" val="98662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animBg="1"/>
      <p:bldP spid="2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77304" y="1576453"/>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4747" y="3145490"/>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p:sp>
        <p:nvSpPr>
          <p:cNvPr id="34" name="TextBox 68">
            <a:extLst>
              <a:ext uri="{FF2B5EF4-FFF2-40B4-BE49-F238E27FC236}">
                <a16:creationId xmlns:a16="http://schemas.microsoft.com/office/drawing/2014/main" id="{085526DA-A344-49FD-B7FD-77B1F5426CDD}"/>
              </a:ext>
            </a:extLst>
          </p:cNvPr>
          <p:cNvSpPr txBox="1"/>
          <p:nvPr/>
        </p:nvSpPr>
        <p:spPr>
          <a:xfrm>
            <a:off x="854749" y="3714717"/>
            <a:ext cx="10482505"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 </a:t>
            </a:r>
            <a:r>
              <a:rPr lang="es-CO" sz="2133" dirty="0">
                <a:solidFill>
                  <a:schemeClr val="accent3"/>
                </a:solidFill>
                <a:latin typeface="Ancizar Sans" panose="020B0602040300000003" pitchFamily="34" charset="0"/>
              </a:rPr>
              <a:t>El consumo diario de chocolate debe ser por lo menos de 6 onzas.</a:t>
            </a:r>
          </a:p>
        </p:txBody>
      </p:sp>
      <p:sp>
        <p:nvSpPr>
          <p:cNvPr id="36" name="TextBox 68">
            <a:extLst>
              <a:ext uri="{FF2B5EF4-FFF2-40B4-BE49-F238E27FC236}">
                <a16:creationId xmlns:a16="http://schemas.microsoft.com/office/drawing/2014/main" id="{378C3794-A7B3-4A77-B1E7-E726FFD1220F}"/>
              </a:ext>
            </a:extLst>
          </p:cNvPr>
          <p:cNvSpPr txBox="1"/>
          <p:nvPr/>
        </p:nvSpPr>
        <p:spPr>
          <a:xfrm>
            <a:off x="854749" y="4295792"/>
            <a:ext cx="10482505"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3: </a:t>
            </a:r>
            <a:r>
              <a:rPr lang="es-CO" sz="2133" dirty="0">
                <a:solidFill>
                  <a:schemeClr val="accent3"/>
                </a:solidFill>
                <a:latin typeface="Ancizar Sans" panose="020B0602040300000003" pitchFamily="34" charset="0"/>
              </a:rPr>
              <a:t>La ingesta diaria de azúcar debe ser por lo menos de 10 onzas.</a:t>
            </a:r>
          </a:p>
        </p:txBody>
      </p:sp>
      <p:sp>
        <p:nvSpPr>
          <p:cNvPr id="15" name="TextBox 68">
            <a:extLst>
              <a:ext uri="{FF2B5EF4-FFF2-40B4-BE49-F238E27FC236}">
                <a16:creationId xmlns:a16="http://schemas.microsoft.com/office/drawing/2014/main" id="{B08BCD61-89DB-44CB-B709-1B37AAFE37E1}"/>
              </a:ext>
            </a:extLst>
          </p:cNvPr>
          <p:cNvSpPr txBox="1"/>
          <p:nvPr/>
        </p:nvSpPr>
        <p:spPr>
          <a:xfrm>
            <a:off x="854748" y="4861188"/>
            <a:ext cx="10482505" cy="420564"/>
          </a:xfrm>
          <a:prstGeom prst="rect">
            <a:avLst/>
          </a:prstGeom>
          <a:noFill/>
        </p:spPr>
        <p:txBody>
          <a:bodyPr wrap="square" rtlCol="0">
            <a:spAutoFit/>
          </a:bodyPr>
          <a:lstStyle/>
          <a:p>
            <a:pPr marL="1559945" indent="-1559945" defTabSz="1219170">
              <a:defRPr/>
            </a:pPr>
            <a:r>
              <a:rPr lang="es-CO" sz="2133" b="1" dirty="0">
                <a:solidFill>
                  <a:schemeClr val="accent3"/>
                </a:solidFill>
                <a:latin typeface="Ancizar Sans" panose="020B0602040300000003" pitchFamily="34" charset="0"/>
              </a:rPr>
              <a:t>Restricción 4: </a:t>
            </a:r>
            <a:r>
              <a:rPr lang="es-CO" sz="2133" dirty="0">
                <a:solidFill>
                  <a:schemeClr val="accent3"/>
                </a:solidFill>
                <a:latin typeface="Ancizar Sans" panose="020B0602040300000003" pitchFamily="34" charset="0"/>
              </a:rPr>
              <a:t>El consumo diario de grasas debe ser de por lo menos 8 onzas.</a:t>
            </a:r>
          </a:p>
        </p:txBody>
      </p:sp>
    </p:spTree>
    <p:extLst>
      <p:ext uri="{BB962C8B-B14F-4D97-AF65-F5344CB8AC3E}">
        <p14:creationId xmlns:p14="http://schemas.microsoft.com/office/powerpoint/2010/main" val="72857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P spid="34" grpId="0"/>
      <p:bldP spid="36" grpId="0"/>
      <p:bldP spid="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250916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AAF28F21-C2ED-4297-9A3B-ECB45243E7B7}"/>
                  </a:ext>
                </a:extLst>
              </p:cNvPr>
              <p:cNvSpPr txBox="1"/>
              <p:nvPr/>
            </p:nvSpPr>
            <p:spPr>
              <a:xfrm>
                <a:off x="2222499" y="4387149"/>
                <a:ext cx="452119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𝑪𝒂𝒍𝒐𝒓𝒊𝒂𝒔</m:t>
                              </m:r>
                            </m:num>
                            <m:den>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𝒄𝒐𝒏𝒔𝒖𝒎𝒊𝒅𝒂𝒔</m:t>
                              </m:r>
                            </m:e>
                          </m:eqArr>
                        </m:e>
                      </m:d>
                    </m:oMath>
                  </m:oMathPara>
                </a14:m>
                <a:endParaRPr lang="es-ES" sz="1600" dirty="0"/>
              </a:p>
            </p:txBody>
          </p:sp>
        </mc:Choice>
        <mc:Fallback xmlns="">
          <p:sp>
            <p:nvSpPr>
              <p:cNvPr id="18" name="CuadroTexto 17">
                <a:extLst>
                  <a:ext uri="{FF2B5EF4-FFF2-40B4-BE49-F238E27FC236}">
                    <a16:creationId xmlns:a16="http://schemas.microsoft.com/office/drawing/2014/main" id="{AAF28F21-C2ED-4297-9A3B-ECB45243E7B7}"/>
                  </a:ext>
                </a:extLst>
              </p:cNvPr>
              <p:cNvSpPr txBox="1">
                <a:spLocks noRot="1" noChangeAspect="1" noMove="1" noResize="1" noEditPoints="1" noAdjustHandles="1" noChangeArrowheads="1" noChangeShapeType="1" noTextEdit="1"/>
              </p:cNvSpPr>
              <p:nvPr/>
            </p:nvSpPr>
            <p:spPr>
              <a:xfrm>
                <a:off x="2222499" y="4387149"/>
                <a:ext cx="4521199"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2756358" y="556584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2756358" y="5565842"/>
                <a:ext cx="1726740" cy="410369"/>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2222498" y="3581625"/>
                <a:ext cx="9933876"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2222498" y="3581625"/>
                <a:ext cx="9933876"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164296"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164296" cy="625684"/>
              </a:xfrm>
              <a:prstGeom prst="rect">
                <a:avLst/>
              </a:prstGeom>
              <a:blipFill>
                <a:blip r:embed="rId6"/>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9228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1930401" y="477718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1930401" y="4777182"/>
                <a:ext cx="1726740" cy="410369"/>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FB7CDA2-C95E-4EC3-B7FA-8EF583753399}"/>
                  </a:ext>
                </a:extLst>
              </p:cNvPr>
              <p:cNvSpPr txBox="1"/>
              <p:nvPr/>
            </p:nvSpPr>
            <p:spPr>
              <a:xfrm>
                <a:off x="3372202" y="4458031"/>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𝑪𝒂𝒍𝒐𝒓𝒊𝒂𝒔</m:t>
                              </m:r>
                            </m:num>
                            <m:den>
                              <m:r>
                                <a:rPr lang="es-CO" sz="1600" b="1" i="1">
                                  <a:latin typeface="Cambria Math" panose="02040503050406030204" pitchFamily="18" charset="0"/>
                                </a:rPr>
                                <m:t>𝒉𝒆𝒍𝒂𝒅𝒐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𝑯𝒆𝒍𝒂𝒅𝒐</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6" name="CuadroTexto 15">
                <a:extLst>
                  <a:ext uri="{FF2B5EF4-FFF2-40B4-BE49-F238E27FC236}">
                    <a16:creationId xmlns:a16="http://schemas.microsoft.com/office/drawing/2014/main" id="{2FB7CDA2-C95E-4EC3-B7FA-8EF583753399}"/>
                  </a:ext>
                </a:extLst>
              </p:cNvPr>
              <p:cNvSpPr txBox="1">
                <a:spLocks noRot="1" noChangeAspect="1" noMove="1" noResize="1" noEditPoints="1" noAdjustHandles="1" noChangeArrowheads="1" noChangeShapeType="1" noTextEdit="1"/>
              </p:cNvSpPr>
              <p:nvPr/>
            </p:nvSpPr>
            <p:spPr>
              <a:xfrm>
                <a:off x="3372202" y="4458031"/>
                <a:ext cx="4007109" cy="1003200"/>
              </a:xfrm>
              <a:prstGeom prst="rect">
                <a:avLst/>
              </a:prstGeom>
              <a:blipFill>
                <a:blip r:embed="rId6"/>
                <a:stretch>
                  <a:fillRect r="-379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779D406-18BF-4D0E-BFFB-A16A6769DF47}"/>
                  </a:ext>
                </a:extLst>
              </p:cNvPr>
              <p:cNvSpPr txBox="1"/>
              <p:nvPr/>
            </p:nvSpPr>
            <p:spPr>
              <a:xfrm>
                <a:off x="4884913" y="5675654"/>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𝟐𝟎𝟎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7" name="CuadroTexto 16">
                <a:extLst>
                  <a:ext uri="{FF2B5EF4-FFF2-40B4-BE49-F238E27FC236}">
                    <a16:creationId xmlns:a16="http://schemas.microsoft.com/office/drawing/2014/main" id="{0779D406-18BF-4D0E-BFFB-A16A6769DF47}"/>
                  </a:ext>
                </a:extLst>
              </p:cNvPr>
              <p:cNvSpPr txBox="1">
                <a:spLocks noRot="1" noChangeAspect="1" noMove="1" noResize="1" noEditPoints="1" noAdjustHandles="1" noChangeArrowheads="1" noChangeShapeType="1" noTextEdit="1"/>
              </p:cNvSpPr>
              <p:nvPr/>
            </p:nvSpPr>
            <p:spPr>
              <a:xfrm>
                <a:off x="4884913" y="5675654"/>
                <a:ext cx="1726740" cy="410369"/>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6087553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1930401" y="477718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1930401" y="4777182"/>
                <a:ext cx="1726740" cy="410369"/>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FB7CDA2-C95E-4EC3-B7FA-8EF583753399}"/>
                  </a:ext>
                </a:extLst>
              </p:cNvPr>
              <p:cNvSpPr txBox="1"/>
              <p:nvPr/>
            </p:nvSpPr>
            <p:spPr>
              <a:xfrm>
                <a:off x="4493248" y="4474895"/>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𝑪𝒂𝒍𝒐𝒓𝒊𝒂𝒔</m:t>
                              </m:r>
                            </m:num>
                            <m:den>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𝒃𝒆𝒃𝒊𝒅𝒂</m:t>
                              </m:r>
                              <m:r>
                                <a:rPr lang="es-CO" sz="1600" b="1" i="1">
                                  <a:latin typeface="Cambria Math" panose="02040503050406030204" pitchFamily="18" charset="0"/>
                                </a:rPr>
                                <m:t> </m:t>
                              </m:r>
                              <m:r>
                                <a:rPr lang="es-CO" sz="1600" b="1" i="1">
                                  <a:latin typeface="Cambria Math" panose="02040503050406030204" pitchFamily="18" charset="0"/>
                                </a:rPr>
                                <m:t>𝒄𝒐𝒍𝒂</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6" name="CuadroTexto 15">
                <a:extLst>
                  <a:ext uri="{FF2B5EF4-FFF2-40B4-BE49-F238E27FC236}">
                    <a16:creationId xmlns:a16="http://schemas.microsoft.com/office/drawing/2014/main" id="{2FB7CDA2-C95E-4EC3-B7FA-8EF583753399}"/>
                  </a:ext>
                </a:extLst>
              </p:cNvPr>
              <p:cNvSpPr txBox="1">
                <a:spLocks noRot="1" noChangeAspect="1" noMove="1" noResize="1" noEditPoints="1" noAdjustHandles="1" noChangeArrowheads="1" noChangeShapeType="1" noTextEdit="1"/>
              </p:cNvSpPr>
              <p:nvPr/>
            </p:nvSpPr>
            <p:spPr>
              <a:xfrm>
                <a:off x="4493248" y="4474895"/>
                <a:ext cx="4007109"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779D406-18BF-4D0E-BFFB-A16A6769DF47}"/>
                  </a:ext>
                </a:extLst>
              </p:cNvPr>
              <p:cNvSpPr txBox="1"/>
              <p:nvPr/>
            </p:nvSpPr>
            <p:spPr>
              <a:xfrm>
                <a:off x="2968446" y="4802693"/>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7" name="CuadroTexto 16">
                <a:extLst>
                  <a:ext uri="{FF2B5EF4-FFF2-40B4-BE49-F238E27FC236}">
                    <a16:creationId xmlns:a16="http://schemas.microsoft.com/office/drawing/2014/main" id="{0779D406-18BF-4D0E-BFFB-A16A6769DF47}"/>
                  </a:ext>
                </a:extLst>
              </p:cNvPr>
              <p:cNvSpPr txBox="1">
                <a:spLocks noRot="1" noChangeAspect="1" noMove="1" noResize="1" noEditPoints="1" noAdjustHandles="1" noChangeArrowheads="1" noChangeShapeType="1" noTextEdit="1"/>
              </p:cNvSpPr>
              <p:nvPr/>
            </p:nvSpPr>
            <p:spPr>
              <a:xfrm>
                <a:off x="2968446" y="4802693"/>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3D15B63A-B4AF-4476-A6E3-3CE6A0204942}"/>
                  </a:ext>
                </a:extLst>
              </p:cNvPr>
              <p:cNvSpPr txBox="1"/>
              <p:nvPr/>
            </p:nvSpPr>
            <p:spPr>
              <a:xfrm>
                <a:off x="5600034" y="548911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𝟏𝟓𝟎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18" name="CuadroTexto 17">
                <a:extLst>
                  <a:ext uri="{FF2B5EF4-FFF2-40B4-BE49-F238E27FC236}">
                    <a16:creationId xmlns:a16="http://schemas.microsoft.com/office/drawing/2014/main" id="{3D15B63A-B4AF-4476-A6E3-3CE6A0204942}"/>
                  </a:ext>
                </a:extLst>
              </p:cNvPr>
              <p:cNvSpPr txBox="1">
                <a:spLocks noRot="1" noChangeAspect="1" noMove="1" noResize="1" noEditPoints="1" noAdjustHandles="1" noChangeArrowheads="1" noChangeShapeType="1" noTextEdit="1"/>
              </p:cNvSpPr>
              <p:nvPr/>
            </p:nvSpPr>
            <p:spPr>
              <a:xfrm>
                <a:off x="5600034" y="5489118"/>
                <a:ext cx="1726740" cy="410369"/>
              </a:xfrm>
              <a:prstGeom prst="rect">
                <a:avLst/>
              </a:prstGeom>
              <a:blipFill>
                <a:blip r:embed="rId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689707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1930401" y="477718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1930401" y="4777182"/>
                <a:ext cx="1726740" cy="410369"/>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2FB7CDA2-C95E-4EC3-B7FA-8EF583753399}"/>
                  </a:ext>
                </a:extLst>
              </p:cNvPr>
              <p:cNvSpPr txBox="1"/>
              <p:nvPr/>
            </p:nvSpPr>
            <p:spPr>
              <a:xfrm>
                <a:off x="5260536" y="4474893"/>
                <a:ext cx="400710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𝑪𝒂𝒍𝒐𝒓𝒊𝒂𝒔</m:t>
                              </m:r>
                            </m:num>
                            <m:den>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𝒑𝒂𝒔𝒕𝒆𝒍</m:t>
                              </m:r>
                              <m:r>
                                <a:rPr lang="es-CO" sz="1600" b="1" i="1">
                                  <a:latin typeface="Cambria Math" panose="02040503050406030204" pitchFamily="18" charset="0"/>
                                </a:rPr>
                                <m:t> </m:t>
                              </m:r>
                              <m:r>
                                <a:rPr lang="es-CO" sz="1600" b="1" i="1">
                                  <a:latin typeface="Cambria Math" panose="02040503050406030204" pitchFamily="18" charset="0"/>
                                </a:rPr>
                                <m:t>𝒒𝒖𝒆𝒔𝒐</m:t>
                              </m:r>
                            </m:e>
                            <m:e>
                              <m:r>
                                <a:rPr lang="es-CO" sz="1600" b="1" i="1">
                                  <a:latin typeface="Cambria Math" panose="02040503050406030204" pitchFamily="18" charset="0"/>
                                </a:rPr>
                                <m:t>𝒄𝒐𝒏𝒔𝒖𝒎𝒊𝒅𝒐𝒔</m:t>
                              </m:r>
                            </m:e>
                          </m:eqArr>
                        </m:e>
                      </m:d>
                    </m:oMath>
                  </m:oMathPara>
                </a14:m>
                <a:endParaRPr lang="es-ES" sz="1600" dirty="0"/>
              </a:p>
            </p:txBody>
          </p:sp>
        </mc:Choice>
        <mc:Fallback xmlns="">
          <p:sp>
            <p:nvSpPr>
              <p:cNvPr id="16" name="CuadroTexto 15">
                <a:extLst>
                  <a:ext uri="{FF2B5EF4-FFF2-40B4-BE49-F238E27FC236}">
                    <a16:creationId xmlns:a16="http://schemas.microsoft.com/office/drawing/2014/main" id="{2FB7CDA2-C95E-4EC3-B7FA-8EF583753399}"/>
                  </a:ext>
                </a:extLst>
              </p:cNvPr>
              <p:cNvSpPr txBox="1">
                <a:spLocks noRot="1" noChangeAspect="1" noMove="1" noResize="1" noEditPoints="1" noAdjustHandles="1" noChangeArrowheads="1" noChangeShapeType="1" noTextEdit="1"/>
              </p:cNvSpPr>
              <p:nvPr/>
            </p:nvSpPr>
            <p:spPr>
              <a:xfrm>
                <a:off x="5260536" y="4474893"/>
                <a:ext cx="4007109" cy="1003200"/>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779D406-18BF-4D0E-BFFB-A16A6769DF47}"/>
                  </a:ext>
                </a:extLst>
              </p:cNvPr>
              <p:cNvSpPr txBox="1"/>
              <p:nvPr/>
            </p:nvSpPr>
            <p:spPr>
              <a:xfrm>
                <a:off x="2996741" y="476563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7" name="CuadroTexto 16">
                <a:extLst>
                  <a:ext uri="{FF2B5EF4-FFF2-40B4-BE49-F238E27FC236}">
                    <a16:creationId xmlns:a16="http://schemas.microsoft.com/office/drawing/2014/main" id="{0779D406-18BF-4D0E-BFFB-A16A6769DF47}"/>
                  </a:ext>
                </a:extLst>
              </p:cNvPr>
              <p:cNvSpPr txBox="1">
                <a:spLocks noRot="1" noChangeAspect="1" noMove="1" noResize="1" noEditPoints="1" noAdjustHandles="1" noChangeArrowheads="1" noChangeShapeType="1" noTextEdit="1"/>
              </p:cNvSpPr>
              <p:nvPr/>
            </p:nvSpPr>
            <p:spPr>
              <a:xfrm>
                <a:off x="2996741" y="4765638"/>
                <a:ext cx="1726740" cy="410369"/>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3D15B63A-B4AF-4476-A6E3-3CE6A0204942}"/>
                  </a:ext>
                </a:extLst>
              </p:cNvPr>
              <p:cNvSpPr txBox="1"/>
              <p:nvPr/>
            </p:nvSpPr>
            <p:spPr>
              <a:xfrm>
                <a:off x="4064001" y="477131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𝟏𝟓𝟎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18" name="CuadroTexto 17">
                <a:extLst>
                  <a:ext uri="{FF2B5EF4-FFF2-40B4-BE49-F238E27FC236}">
                    <a16:creationId xmlns:a16="http://schemas.microsoft.com/office/drawing/2014/main" id="{3D15B63A-B4AF-4476-A6E3-3CE6A0204942}"/>
                  </a:ext>
                </a:extLst>
              </p:cNvPr>
              <p:cNvSpPr txBox="1">
                <a:spLocks noRot="1" noChangeAspect="1" noMove="1" noResize="1" noEditPoints="1" noAdjustHandles="1" noChangeArrowheads="1" noChangeShapeType="1" noTextEdit="1"/>
              </p:cNvSpPr>
              <p:nvPr/>
            </p:nvSpPr>
            <p:spPr>
              <a:xfrm>
                <a:off x="4064001" y="4771310"/>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9B5D03BC-DA39-4562-9113-D2A03ADB416B}"/>
                  </a:ext>
                </a:extLst>
              </p:cNvPr>
              <p:cNvSpPr txBox="1"/>
              <p:nvPr/>
            </p:nvSpPr>
            <p:spPr>
              <a:xfrm>
                <a:off x="6400721" y="545187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oMath>
                  </m:oMathPara>
                </a14:m>
                <a:endParaRPr lang="es-ES" sz="1867" dirty="0"/>
              </a:p>
            </p:txBody>
          </p:sp>
        </mc:Choice>
        <mc:Fallback xmlns="">
          <p:sp>
            <p:nvSpPr>
              <p:cNvPr id="29" name="CuadroTexto 28">
                <a:extLst>
                  <a:ext uri="{FF2B5EF4-FFF2-40B4-BE49-F238E27FC236}">
                    <a16:creationId xmlns:a16="http://schemas.microsoft.com/office/drawing/2014/main" id="{9B5D03BC-DA39-4562-9113-D2A03ADB416B}"/>
                  </a:ext>
                </a:extLst>
              </p:cNvPr>
              <p:cNvSpPr txBox="1">
                <a:spLocks noRot="1" noChangeAspect="1" noMove="1" noResize="1" noEditPoints="1" noAdjustHandles="1" noChangeArrowheads="1" noChangeShapeType="1" noTextEdit="1"/>
              </p:cNvSpPr>
              <p:nvPr/>
            </p:nvSpPr>
            <p:spPr>
              <a:xfrm>
                <a:off x="6400721" y="5451872"/>
                <a:ext cx="1726740" cy="410369"/>
              </a:xfrm>
              <a:prstGeom prst="rect">
                <a:avLst/>
              </a:prstGeom>
              <a:blipFill>
                <a:blip r:embed="rId9"/>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840092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87496" y="176913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1: </a:t>
            </a:r>
            <a:r>
              <a:rPr lang="es-CO" sz="2133" dirty="0">
                <a:solidFill>
                  <a:schemeClr val="accent3"/>
                </a:solidFill>
                <a:latin typeface="Ancizar Sans" panose="020B0602040300000003" pitchFamily="34" charset="0"/>
              </a:rPr>
              <a:t>El consumo de calorías por día debe ser por lo menos de 500 calorías.</a:t>
            </a:r>
          </a:p>
        </p:txBody>
      </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905E672B-F361-4DAF-97AA-F03A891B0CC9}"/>
                  </a:ext>
                </a:extLst>
              </p:cNvPr>
              <p:cNvSpPr txBox="1"/>
              <p:nvPr/>
            </p:nvSpPr>
            <p:spPr>
              <a:xfrm>
                <a:off x="1930401" y="477718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𝟒𝟎𝟎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31" name="CuadroTexto 30">
                <a:extLst>
                  <a:ext uri="{FF2B5EF4-FFF2-40B4-BE49-F238E27FC236}">
                    <a16:creationId xmlns:a16="http://schemas.microsoft.com/office/drawing/2014/main" id="{905E672B-F361-4DAF-97AA-F03A891B0CC9}"/>
                  </a:ext>
                </a:extLst>
              </p:cNvPr>
              <p:cNvSpPr txBox="1">
                <a:spLocks noRot="1" noChangeAspect="1" noMove="1" noResize="1" noEditPoints="1" noAdjustHandles="1" noChangeArrowheads="1" noChangeShapeType="1" noTextEdit="1"/>
              </p:cNvSpPr>
              <p:nvPr/>
            </p:nvSpPr>
            <p:spPr>
              <a:xfrm>
                <a:off x="1930401" y="4777182"/>
                <a:ext cx="1726740" cy="410369"/>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81307FA9-F4B2-414B-8313-74FE1A6A55E5}"/>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𝒃𝒆𝒃𝒊𝒅𝒂</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𝒄𝒐𝒍𝒂</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𝑪𝒂𝒍𝒐𝒓𝒊𝒂𝒔</m:t>
                              </m:r>
                              <m:r>
                                <a:rPr lang="es-CO" sz="1733" b="1" i="1">
                                  <a:latin typeface="Cambria Math" panose="02040503050406030204" pitchFamily="18" charset="0"/>
                                </a:rPr>
                                <m:t> </m:t>
                              </m:r>
                            </m:e>
                            <m:e>
                              <m:r>
                                <a:rPr lang="es-CO" sz="1733" b="1" i="1">
                                  <a:latin typeface="Cambria Math" panose="02040503050406030204" pitchFamily="18" charset="0"/>
                                </a:rPr>
                                <m:t>𝒑𝒂𝒔𝒕𝒆𝒍</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𝒒𝒖𝒆𝒔𝒐</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81307FA9-F4B2-414B-8313-74FE1A6A55E5}"/>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5EEC111D-23EB-4670-ADD7-500D6651D73C}"/>
                  </a:ext>
                </a:extLst>
              </p:cNvPr>
              <p:cNvSpPr txBox="1"/>
              <p:nvPr/>
            </p:nvSpPr>
            <p:spPr>
              <a:xfrm>
                <a:off x="58203"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34" name="CuadroTexto 33">
                <a:extLst>
                  <a:ext uri="{FF2B5EF4-FFF2-40B4-BE49-F238E27FC236}">
                    <a16:creationId xmlns:a16="http://schemas.microsoft.com/office/drawing/2014/main" id="{5EEC111D-23EB-4670-ADD7-500D6651D73C}"/>
                  </a:ext>
                </a:extLst>
              </p:cNvPr>
              <p:cNvSpPr txBox="1">
                <a:spLocks noRot="1" noChangeAspect="1" noMove="1" noResize="1" noEditPoints="1" noAdjustHandles="1" noChangeArrowheads="1" noChangeShapeType="1" noTextEdit="1"/>
              </p:cNvSpPr>
              <p:nvPr/>
            </p:nvSpPr>
            <p:spPr>
              <a:xfrm>
                <a:off x="58203" y="3730559"/>
                <a:ext cx="2823640" cy="625684"/>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0779D406-18BF-4D0E-BFFB-A16A6769DF47}"/>
                  </a:ext>
                </a:extLst>
              </p:cNvPr>
              <p:cNvSpPr txBox="1"/>
              <p:nvPr/>
            </p:nvSpPr>
            <p:spPr>
              <a:xfrm>
                <a:off x="2996741" y="476563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𝟐𝟎𝟎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𝟐</m:t>
                          </m:r>
                        </m:sub>
                      </m:sSub>
                    </m:oMath>
                  </m:oMathPara>
                </a14:m>
                <a:endParaRPr lang="es-ES" sz="1867" dirty="0"/>
              </a:p>
            </p:txBody>
          </p:sp>
        </mc:Choice>
        <mc:Fallback xmlns="">
          <p:sp>
            <p:nvSpPr>
              <p:cNvPr id="17" name="CuadroTexto 16">
                <a:extLst>
                  <a:ext uri="{FF2B5EF4-FFF2-40B4-BE49-F238E27FC236}">
                    <a16:creationId xmlns:a16="http://schemas.microsoft.com/office/drawing/2014/main" id="{0779D406-18BF-4D0E-BFFB-A16A6769DF47}"/>
                  </a:ext>
                </a:extLst>
              </p:cNvPr>
              <p:cNvSpPr txBox="1">
                <a:spLocks noRot="1" noChangeAspect="1" noMove="1" noResize="1" noEditPoints="1" noAdjustHandles="1" noChangeArrowheads="1" noChangeShapeType="1" noTextEdit="1"/>
              </p:cNvSpPr>
              <p:nvPr/>
            </p:nvSpPr>
            <p:spPr>
              <a:xfrm>
                <a:off x="2996741" y="4765638"/>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9E71997E-F0AC-40F5-A01B-B93A6AD2560B}"/>
                  </a:ext>
                </a:extLst>
              </p:cNvPr>
              <p:cNvSpPr txBox="1"/>
              <p:nvPr/>
            </p:nvSpPr>
            <p:spPr>
              <a:xfrm>
                <a:off x="58203" y="464820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𝒄𝒂𝒍𝒐𝒓𝒊𝒂𝒔</m:t>
                      </m:r>
                    </m:oMath>
                  </m:oMathPara>
                </a14:m>
                <a:endParaRPr lang="es-ES" sz="1733" dirty="0"/>
              </a:p>
            </p:txBody>
          </p:sp>
        </mc:Choice>
        <mc:Fallback xmlns="">
          <p:sp>
            <p:nvSpPr>
              <p:cNvPr id="19" name="CuadroTexto 18">
                <a:extLst>
                  <a:ext uri="{FF2B5EF4-FFF2-40B4-BE49-F238E27FC236}">
                    <a16:creationId xmlns:a16="http://schemas.microsoft.com/office/drawing/2014/main" id="{9E71997E-F0AC-40F5-A01B-B93A6AD2560B}"/>
                  </a:ext>
                </a:extLst>
              </p:cNvPr>
              <p:cNvSpPr txBox="1">
                <a:spLocks noRot="1" noChangeAspect="1" noMove="1" noResize="1" noEditPoints="1" noAdjustHandles="1" noChangeArrowheads="1" noChangeShapeType="1" noTextEdit="1"/>
              </p:cNvSpPr>
              <p:nvPr/>
            </p:nvSpPr>
            <p:spPr>
              <a:xfrm>
                <a:off x="58203" y="4648200"/>
                <a:ext cx="2823640" cy="625684"/>
              </a:xfrm>
              <a:prstGeom prst="rect">
                <a:avLst/>
              </a:prstGeom>
              <a:blipFill>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3D15B63A-B4AF-4476-A6E3-3CE6A0204942}"/>
                  </a:ext>
                </a:extLst>
              </p:cNvPr>
              <p:cNvSpPr txBox="1"/>
              <p:nvPr/>
            </p:nvSpPr>
            <p:spPr>
              <a:xfrm>
                <a:off x="4064001" y="4771310"/>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𝟏𝟓𝟎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𝟑</m:t>
                          </m:r>
                        </m:sub>
                      </m:sSub>
                    </m:oMath>
                  </m:oMathPara>
                </a14:m>
                <a:endParaRPr lang="es-ES" sz="1867" dirty="0"/>
              </a:p>
            </p:txBody>
          </p:sp>
        </mc:Choice>
        <mc:Fallback xmlns="">
          <p:sp>
            <p:nvSpPr>
              <p:cNvPr id="18" name="CuadroTexto 17">
                <a:extLst>
                  <a:ext uri="{FF2B5EF4-FFF2-40B4-BE49-F238E27FC236}">
                    <a16:creationId xmlns:a16="http://schemas.microsoft.com/office/drawing/2014/main" id="{3D15B63A-B4AF-4476-A6E3-3CE6A0204942}"/>
                  </a:ext>
                </a:extLst>
              </p:cNvPr>
              <p:cNvSpPr txBox="1">
                <a:spLocks noRot="1" noChangeAspect="1" noMove="1" noResize="1" noEditPoints="1" noAdjustHandles="1" noChangeArrowheads="1" noChangeShapeType="1" noTextEdit="1"/>
              </p:cNvSpPr>
              <p:nvPr/>
            </p:nvSpPr>
            <p:spPr>
              <a:xfrm>
                <a:off x="4064001" y="4771310"/>
                <a:ext cx="1726740" cy="410369"/>
              </a:xfrm>
              <a:prstGeom prst="rect">
                <a:avLst/>
              </a:prstGeom>
              <a:blipFill>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9B5D03BC-DA39-4562-9113-D2A03ADB416B}"/>
                  </a:ext>
                </a:extLst>
              </p:cNvPr>
              <p:cNvSpPr txBox="1"/>
              <p:nvPr/>
            </p:nvSpPr>
            <p:spPr>
              <a:xfrm>
                <a:off x="5130341" y="4765638"/>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 </m:t>
                      </m:r>
                      <m:r>
                        <a:rPr lang="es-CO" sz="1867" b="1" i="1">
                          <a:latin typeface="Cambria Math" panose="02040503050406030204" pitchFamily="18" charset="0"/>
                        </a:rPr>
                        <m:t>𝟓𝟎𝟎</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𝟒</m:t>
                          </m:r>
                        </m:sub>
                      </m:sSub>
                    </m:oMath>
                  </m:oMathPara>
                </a14:m>
                <a:endParaRPr lang="es-ES" sz="1867" dirty="0"/>
              </a:p>
            </p:txBody>
          </p:sp>
        </mc:Choice>
        <mc:Fallback xmlns="">
          <p:sp>
            <p:nvSpPr>
              <p:cNvPr id="29" name="CuadroTexto 28">
                <a:extLst>
                  <a:ext uri="{FF2B5EF4-FFF2-40B4-BE49-F238E27FC236}">
                    <a16:creationId xmlns:a16="http://schemas.microsoft.com/office/drawing/2014/main" id="{9B5D03BC-DA39-4562-9113-D2A03ADB416B}"/>
                  </a:ext>
                </a:extLst>
              </p:cNvPr>
              <p:cNvSpPr txBox="1">
                <a:spLocks noRot="1" noChangeAspect="1" noMove="1" noResize="1" noEditPoints="1" noAdjustHandles="1" noChangeArrowheads="1" noChangeShapeType="1" noTextEdit="1"/>
              </p:cNvSpPr>
              <p:nvPr/>
            </p:nvSpPr>
            <p:spPr>
              <a:xfrm>
                <a:off x="5130341" y="4765638"/>
                <a:ext cx="1726740" cy="410369"/>
              </a:xfrm>
              <a:prstGeom prst="rect">
                <a:avLst/>
              </a:prstGeom>
              <a:blipFill>
                <a:blip r:embed="rId9"/>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9D7F7CC7-7BBD-49EF-BC08-2D5690963606}"/>
                  </a:ext>
                </a:extLst>
              </p:cNvPr>
              <p:cNvSpPr txBox="1"/>
              <p:nvPr/>
            </p:nvSpPr>
            <p:spPr>
              <a:xfrm>
                <a:off x="6409624" y="4771309"/>
                <a:ext cx="1320800" cy="3796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ea typeface="Cambria Math" panose="02040503050406030204" pitchFamily="18" charset="0"/>
                        </a:rPr>
                        <m:t>≥</m:t>
                      </m:r>
                      <m:r>
                        <a:rPr lang="es-CO" sz="1867" b="1" i="1">
                          <a:latin typeface="Cambria Math" panose="02040503050406030204" pitchFamily="18" charset="0"/>
                        </a:rPr>
                        <m:t> </m:t>
                      </m:r>
                      <m:r>
                        <a:rPr lang="es-CO" sz="1867" b="1" i="1">
                          <a:latin typeface="Cambria Math" panose="02040503050406030204" pitchFamily="18" charset="0"/>
                        </a:rPr>
                        <m:t>𝟓𝟎𝟎</m:t>
                      </m:r>
                    </m:oMath>
                  </m:oMathPara>
                </a14:m>
                <a:endParaRPr lang="es-ES" sz="1867" dirty="0"/>
              </a:p>
            </p:txBody>
          </p:sp>
        </mc:Choice>
        <mc:Fallback xmlns="">
          <p:sp>
            <p:nvSpPr>
              <p:cNvPr id="30" name="CuadroTexto 29">
                <a:extLst>
                  <a:ext uri="{FF2B5EF4-FFF2-40B4-BE49-F238E27FC236}">
                    <a16:creationId xmlns:a16="http://schemas.microsoft.com/office/drawing/2014/main" id="{9D7F7CC7-7BBD-49EF-BC08-2D5690963606}"/>
                  </a:ext>
                </a:extLst>
              </p:cNvPr>
              <p:cNvSpPr txBox="1">
                <a:spLocks noRot="1" noChangeAspect="1" noMove="1" noResize="1" noEditPoints="1" noAdjustHandles="1" noChangeArrowheads="1" noChangeShapeType="1" noTextEdit="1"/>
              </p:cNvSpPr>
              <p:nvPr/>
            </p:nvSpPr>
            <p:spPr>
              <a:xfrm>
                <a:off x="6409624" y="4771309"/>
                <a:ext cx="1320800" cy="379656"/>
              </a:xfrm>
              <a:prstGeom prst="rect">
                <a:avLst/>
              </a:prstGeom>
              <a:blipFill>
                <a:blip r:embed="rId1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284138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 </a:t>
            </a:r>
            <a:r>
              <a:rPr lang="es-CO" sz="2133" dirty="0">
                <a:solidFill>
                  <a:schemeClr val="accent3"/>
                </a:solidFill>
                <a:latin typeface="Ancizar Sans" panose="020B0602040300000003" pitchFamily="34" charset="0"/>
              </a:rPr>
              <a:t>El consumo diario de chocolate debe ser por lo menos de 6 onzas.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2A727A9-0FAD-46FB-8F16-3515C0CE493A}"/>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02A727A9-0FAD-46FB-8F16-3515C0CE493A}"/>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3BCEC6B7-7040-4ADE-858A-024FA0F276F1}"/>
                  </a:ext>
                </a:extLst>
              </p:cNvPr>
              <p:cNvSpPr txBox="1"/>
              <p:nvPr/>
            </p:nvSpPr>
            <p:spPr>
              <a:xfrm>
                <a:off x="2133600"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36" name="CuadroTexto 35">
                <a:extLst>
                  <a:ext uri="{FF2B5EF4-FFF2-40B4-BE49-F238E27FC236}">
                    <a16:creationId xmlns:a16="http://schemas.microsoft.com/office/drawing/2014/main" id="{3BCEC6B7-7040-4ADE-858A-024FA0F276F1}"/>
                  </a:ext>
                </a:extLst>
              </p:cNvPr>
              <p:cNvSpPr txBox="1">
                <a:spLocks noRot="1" noChangeAspect="1" noMove="1" noResize="1" noEditPoints="1" noAdjustHandles="1" noChangeArrowheads="1" noChangeShapeType="1" noTextEdit="1"/>
              </p:cNvSpPr>
              <p:nvPr/>
            </p:nvSpPr>
            <p:spPr>
              <a:xfrm>
                <a:off x="2133600" y="3730559"/>
                <a:ext cx="2823640" cy="625684"/>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8091230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adroTexto 47">
            <a:extLst>
              <a:ext uri="{FF2B5EF4-FFF2-40B4-BE49-F238E27FC236}">
                <a16:creationId xmlns:a16="http://schemas.microsoft.com/office/drawing/2014/main" id="{50A20F21-F240-4F37-9753-0E51EA3A9099}"/>
              </a:ext>
            </a:extLst>
          </p:cNvPr>
          <p:cNvSpPr txBox="1"/>
          <p:nvPr/>
        </p:nvSpPr>
        <p:spPr>
          <a:xfrm>
            <a:off x="406399" y="505828"/>
            <a:ext cx="10363200" cy="748988"/>
          </a:xfrm>
          <a:prstGeom prst="rect">
            <a:avLst/>
          </a:prstGeom>
          <a:noFill/>
        </p:spPr>
        <p:txBody>
          <a:bodyPr wrap="square">
            <a:spAutoFit/>
          </a:bodyPr>
          <a:lstStyle/>
          <a:p>
            <a:r>
              <a:rPr lang="es-MX" sz="4267" dirty="0">
                <a:latin typeface="Ancizar Sans Black" panose="020B0A02040300000003" pitchFamily="34" charset="0"/>
              </a:rPr>
              <a:t>Ejemplo Mi Dieta</a:t>
            </a:r>
          </a:p>
        </p:txBody>
      </p:sp>
      <p:grpSp>
        <p:nvGrpSpPr>
          <p:cNvPr id="21" name="Group 70">
            <a:extLst>
              <a:ext uri="{FF2B5EF4-FFF2-40B4-BE49-F238E27FC236}">
                <a16:creationId xmlns:a16="http://schemas.microsoft.com/office/drawing/2014/main" id="{48C7CA18-D545-48C8-A3F6-BC6DD0B83C04}"/>
              </a:ext>
            </a:extLst>
          </p:cNvPr>
          <p:cNvGrpSpPr/>
          <p:nvPr/>
        </p:nvGrpSpPr>
        <p:grpSpPr>
          <a:xfrm>
            <a:off x="508000" y="1358901"/>
            <a:ext cx="2601384" cy="1155700"/>
            <a:chOff x="1733550" y="3700462"/>
            <a:chExt cx="1951038" cy="738188"/>
          </a:xfrm>
        </p:grpSpPr>
        <p:sp>
          <p:nvSpPr>
            <p:cNvPr id="22" name="Freeform 44">
              <a:extLst>
                <a:ext uri="{FF2B5EF4-FFF2-40B4-BE49-F238E27FC236}">
                  <a16:creationId xmlns:a16="http://schemas.microsoft.com/office/drawing/2014/main" id="{BF8F32DB-19F9-408E-8DB0-896752767513}"/>
                </a:ext>
              </a:extLst>
            </p:cNvPr>
            <p:cNvSpPr>
              <a:spLocks/>
            </p:cNvSpPr>
            <p:nvPr/>
          </p:nvSpPr>
          <p:spPr bwMode="auto">
            <a:xfrm>
              <a:off x="1738313" y="3863975"/>
              <a:ext cx="1946275" cy="568325"/>
            </a:xfrm>
            <a:custGeom>
              <a:avLst/>
              <a:gdLst/>
              <a:ahLst/>
              <a:cxnLst>
                <a:cxn ang="0">
                  <a:pos x="56" y="0"/>
                </a:cxn>
                <a:cxn ang="0">
                  <a:pos x="43" y="1"/>
                </a:cxn>
                <a:cxn ang="0">
                  <a:pos x="12" y="4"/>
                </a:cxn>
                <a:cxn ang="0">
                  <a:pos x="0" y="24"/>
                </a:cxn>
                <a:cxn ang="0">
                  <a:pos x="0" y="61"/>
                </a:cxn>
                <a:cxn ang="0">
                  <a:pos x="0" y="97"/>
                </a:cxn>
                <a:cxn ang="0">
                  <a:pos x="0" y="106"/>
                </a:cxn>
                <a:cxn ang="0">
                  <a:pos x="0" y="113"/>
                </a:cxn>
                <a:cxn ang="0">
                  <a:pos x="16" y="137"/>
                </a:cxn>
                <a:cxn ang="0">
                  <a:pos x="51" y="148"/>
                </a:cxn>
                <a:cxn ang="0">
                  <a:pos x="55" y="149"/>
                </a:cxn>
                <a:cxn ang="0">
                  <a:pos x="516" y="149"/>
                </a:cxn>
                <a:cxn ang="0">
                  <a:pos x="516" y="0"/>
                </a:cxn>
                <a:cxn ang="0">
                  <a:pos x="502" y="0"/>
                </a:cxn>
                <a:cxn ang="0">
                  <a:pos x="292" y="0"/>
                </a:cxn>
                <a:cxn ang="0">
                  <a:pos x="164" y="0"/>
                </a:cxn>
                <a:cxn ang="0">
                  <a:pos x="112" y="0"/>
                </a:cxn>
                <a:cxn ang="0">
                  <a:pos x="56" y="0"/>
                </a:cxn>
              </a:cxnLst>
              <a:rect l="0" t="0" r="r" b="b"/>
              <a:pathLst>
                <a:path w="516" h="149">
                  <a:moveTo>
                    <a:pt x="56" y="0"/>
                  </a:moveTo>
                  <a:cubicBezTo>
                    <a:pt x="52" y="0"/>
                    <a:pt x="47" y="1"/>
                    <a:pt x="43" y="1"/>
                  </a:cubicBezTo>
                  <a:cubicBezTo>
                    <a:pt x="32" y="1"/>
                    <a:pt x="22" y="1"/>
                    <a:pt x="12" y="4"/>
                  </a:cubicBezTo>
                  <a:cubicBezTo>
                    <a:pt x="0" y="8"/>
                    <a:pt x="0" y="12"/>
                    <a:pt x="0" y="24"/>
                  </a:cubicBezTo>
                  <a:cubicBezTo>
                    <a:pt x="0" y="36"/>
                    <a:pt x="0" y="48"/>
                    <a:pt x="0" y="61"/>
                  </a:cubicBezTo>
                  <a:cubicBezTo>
                    <a:pt x="0" y="73"/>
                    <a:pt x="0" y="85"/>
                    <a:pt x="0" y="97"/>
                  </a:cubicBezTo>
                  <a:cubicBezTo>
                    <a:pt x="0" y="100"/>
                    <a:pt x="0" y="103"/>
                    <a:pt x="0" y="106"/>
                  </a:cubicBezTo>
                  <a:cubicBezTo>
                    <a:pt x="0" y="108"/>
                    <a:pt x="0" y="110"/>
                    <a:pt x="0" y="113"/>
                  </a:cubicBezTo>
                  <a:cubicBezTo>
                    <a:pt x="1" y="123"/>
                    <a:pt x="8" y="132"/>
                    <a:pt x="16" y="137"/>
                  </a:cubicBezTo>
                  <a:cubicBezTo>
                    <a:pt x="26" y="144"/>
                    <a:pt x="39" y="147"/>
                    <a:pt x="51" y="148"/>
                  </a:cubicBezTo>
                  <a:cubicBezTo>
                    <a:pt x="52" y="149"/>
                    <a:pt x="54" y="149"/>
                    <a:pt x="55" y="149"/>
                  </a:cubicBezTo>
                  <a:cubicBezTo>
                    <a:pt x="516" y="149"/>
                    <a:pt x="516" y="149"/>
                    <a:pt x="516" y="149"/>
                  </a:cubicBezTo>
                  <a:cubicBezTo>
                    <a:pt x="516" y="149"/>
                    <a:pt x="516" y="0"/>
                    <a:pt x="516" y="0"/>
                  </a:cubicBezTo>
                  <a:cubicBezTo>
                    <a:pt x="516" y="0"/>
                    <a:pt x="503" y="0"/>
                    <a:pt x="502" y="0"/>
                  </a:cubicBezTo>
                  <a:cubicBezTo>
                    <a:pt x="432" y="0"/>
                    <a:pt x="362" y="0"/>
                    <a:pt x="292" y="0"/>
                  </a:cubicBezTo>
                  <a:cubicBezTo>
                    <a:pt x="249" y="0"/>
                    <a:pt x="207" y="0"/>
                    <a:pt x="164" y="0"/>
                  </a:cubicBezTo>
                  <a:cubicBezTo>
                    <a:pt x="147" y="0"/>
                    <a:pt x="129" y="0"/>
                    <a:pt x="112" y="0"/>
                  </a:cubicBezTo>
                  <a:cubicBezTo>
                    <a:pt x="93" y="0"/>
                    <a:pt x="75" y="0"/>
                    <a:pt x="56" y="0"/>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3" name="Freeform 45">
              <a:extLst>
                <a:ext uri="{FF2B5EF4-FFF2-40B4-BE49-F238E27FC236}">
                  <a16:creationId xmlns:a16="http://schemas.microsoft.com/office/drawing/2014/main" id="{FC6AC4CB-F42F-4C7A-AF17-2977C8553763}"/>
                </a:ext>
              </a:extLst>
            </p:cNvPr>
            <p:cNvSpPr>
              <a:spLocks/>
            </p:cNvSpPr>
            <p:nvPr/>
          </p:nvSpPr>
          <p:spPr bwMode="auto">
            <a:xfrm>
              <a:off x="1738313" y="3700462"/>
              <a:ext cx="557213" cy="563563"/>
            </a:xfrm>
            <a:custGeom>
              <a:avLst/>
              <a:gdLst/>
              <a:ahLst/>
              <a:cxnLst>
                <a:cxn ang="0">
                  <a:pos x="148" y="0"/>
                </a:cxn>
                <a:cxn ang="0">
                  <a:pos x="75" y="0"/>
                </a:cxn>
                <a:cxn ang="0">
                  <a:pos x="56" y="1"/>
                </a:cxn>
                <a:cxn ang="0">
                  <a:pos x="33" y="5"/>
                </a:cxn>
                <a:cxn ang="0">
                  <a:pos x="23" y="10"/>
                </a:cxn>
                <a:cxn ang="0">
                  <a:pos x="2" y="35"/>
                </a:cxn>
                <a:cxn ang="0">
                  <a:pos x="0" y="44"/>
                </a:cxn>
                <a:cxn ang="0">
                  <a:pos x="0" y="59"/>
                </a:cxn>
                <a:cxn ang="0">
                  <a:pos x="0" y="96"/>
                </a:cxn>
                <a:cxn ang="0">
                  <a:pos x="0" y="133"/>
                </a:cxn>
                <a:cxn ang="0">
                  <a:pos x="0" y="141"/>
                </a:cxn>
                <a:cxn ang="0">
                  <a:pos x="0" y="148"/>
                </a:cxn>
                <a:cxn ang="0">
                  <a:pos x="4" y="134"/>
                </a:cxn>
                <a:cxn ang="0">
                  <a:pos x="7" y="129"/>
                </a:cxn>
                <a:cxn ang="0">
                  <a:pos x="11" y="124"/>
                </a:cxn>
                <a:cxn ang="0">
                  <a:pos x="16" y="120"/>
                </a:cxn>
                <a:cxn ang="0">
                  <a:pos x="34" y="111"/>
                </a:cxn>
                <a:cxn ang="0">
                  <a:pos x="41" y="109"/>
                </a:cxn>
                <a:cxn ang="0">
                  <a:pos x="106" y="105"/>
                </a:cxn>
                <a:cxn ang="0">
                  <a:pos x="111" y="105"/>
                </a:cxn>
                <a:cxn ang="0">
                  <a:pos x="148" y="105"/>
                </a:cxn>
                <a:cxn ang="0">
                  <a:pos x="148" y="0"/>
                </a:cxn>
              </a:cxnLst>
              <a:rect l="0" t="0" r="r" b="b"/>
              <a:pathLst>
                <a:path w="148" h="148">
                  <a:moveTo>
                    <a:pt x="148" y="0"/>
                  </a:moveTo>
                  <a:cubicBezTo>
                    <a:pt x="75" y="0"/>
                    <a:pt x="75" y="0"/>
                    <a:pt x="75" y="0"/>
                  </a:cubicBezTo>
                  <a:cubicBezTo>
                    <a:pt x="69" y="0"/>
                    <a:pt x="63" y="0"/>
                    <a:pt x="56" y="1"/>
                  </a:cubicBezTo>
                  <a:cubicBezTo>
                    <a:pt x="49" y="1"/>
                    <a:pt x="41" y="3"/>
                    <a:pt x="33" y="5"/>
                  </a:cubicBezTo>
                  <a:cubicBezTo>
                    <a:pt x="30" y="7"/>
                    <a:pt x="27" y="8"/>
                    <a:pt x="23" y="10"/>
                  </a:cubicBezTo>
                  <a:cubicBezTo>
                    <a:pt x="13" y="16"/>
                    <a:pt x="5" y="24"/>
                    <a:pt x="2" y="35"/>
                  </a:cubicBezTo>
                  <a:cubicBezTo>
                    <a:pt x="1" y="38"/>
                    <a:pt x="0" y="41"/>
                    <a:pt x="0" y="44"/>
                  </a:cubicBezTo>
                  <a:cubicBezTo>
                    <a:pt x="0" y="49"/>
                    <a:pt x="0" y="54"/>
                    <a:pt x="0" y="59"/>
                  </a:cubicBezTo>
                  <a:cubicBezTo>
                    <a:pt x="0" y="72"/>
                    <a:pt x="0" y="84"/>
                    <a:pt x="0" y="96"/>
                  </a:cubicBezTo>
                  <a:cubicBezTo>
                    <a:pt x="0" y="109"/>
                    <a:pt x="0" y="121"/>
                    <a:pt x="0" y="133"/>
                  </a:cubicBezTo>
                  <a:cubicBezTo>
                    <a:pt x="0" y="136"/>
                    <a:pt x="0" y="139"/>
                    <a:pt x="0" y="141"/>
                  </a:cubicBezTo>
                  <a:cubicBezTo>
                    <a:pt x="0" y="144"/>
                    <a:pt x="0" y="146"/>
                    <a:pt x="0" y="148"/>
                  </a:cubicBezTo>
                  <a:cubicBezTo>
                    <a:pt x="1" y="143"/>
                    <a:pt x="2" y="138"/>
                    <a:pt x="4" y="134"/>
                  </a:cubicBezTo>
                  <a:cubicBezTo>
                    <a:pt x="5" y="132"/>
                    <a:pt x="6" y="131"/>
                    <a:pt x="7" y="129"/>
                  </a:cubicBezTo>
                  <a:cubicBezTo>
                    <a:pt x="8" y="127"/>
                    <a:pt x="10" y="126"/>
                    <a:pt x="11" y="124"/>
                  </a:cubicBezTo>
                  <a:cubicBezTo>
                    <a:pt x="13" y="123"/>
                    <a:pt x="14" y="121"/>
                    <a:pt x="16" y="120"/>
                  </a:cubicBezTo>
                  <a:cubicBezTo>
                    <a:pt x="22" y="116"/>
                    <a:pt x="28" y="113"/>
                    <a:pt x="34" y="111"/>
                  </a:cubicBezTo>
                  <a:cubicBezTo>
                    <a:pt x="36" y="110"/>
                    <a:pt x="39" y="110"/>
                    <a:pt x="41" y="109"/>
                  </a:cubicBezTo>
                  <a:cubicBezTo>
                    <a:pt x="62" y="103"/>
                    <a:pt x="84" y="105"/>
                    <a:pt x="106" y="105"/>
                  </a:cubicBezTo>
                  <a:cubicBezTo>
                    <a:pt x="107" y="105"/>
                    <a:pt x="109" y="105"/>
                    <a:pt x="111" y="105"/>
                  </a:cubicBezTo>
                  <a:cubicBezTo>
                    <a:pt x="131" y="105"/>
                    <a:pt x="148" y="105"/>
                    <a:pt x="148" y="105"/>
                  </a:cubicBezTo>
                  <a:lnTo>
                    <a:pt x="148"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4" name="Freeform 46">
              <a:extLst>
                <a:ext uri="{FF2B5EF4-FFF2-40B4-BE49-F238E27FC236}">
                  <a16:creationId xmlns:a16="http://schemas.microsoft.com/office/drawing/2014/main" id="{76A91420-797D-45E1-BAF9-F8F5C80EA38A}"/>
                </a:ext>
              </a:extLst>
            </p:cNvPr>
            <p:cNvSpPr>
              <a:spLocks/>
            </p:cNvSpPr>
            <p:nvPr/>
          </p:nvSpPr>
          <p:spPr bwMode="auto">
            <a:xfrm>
              <a:off x="1733550" y="4092575"/>
              <a:ext cx="1951038" cy="346075"/>
            </a:xfrm>
            <a:custGeom>
              <a:avLst/>
              <a:gdLst/>
              <a:ahLst/>
              <a:cxnLst>
                <a:cxn ang="0">
                  <a:pos x="517" y="87"/>
                </a:cxn>
                <a:cxn ang="0">
                  <a:pos x="113" y="87"/>
                </a:cxn>
                <a:cxn ang="0">
                  <a:pos x="109" y="87"/>
                </a:cxn>
                <a:cxn ang="0">
                  <a:pos x="85" y="88"/>
                </a:cxn>
                <a:cxn ang="0">
                  <a:pos x="65" y="87"/>
                </a:cxn>
                <a:cxn ang="0">
                  <a:pos x="59" y="87"/>
                </a:cxn>
                <a:cxn ang="0">
                  <a:pos x="55" y="87"/>
                </a:cxn>
                <a:cxn ang="0">
                  <a:pos x="48" y="86"/>
                </a:cxn>
                <a:cxn ang="0">
                  <a:pos x="20" y="77"/>
                </a:cxn>
                <a:cxn ang="0">
                  <a:pos x="5" y="58"/>
                </a:cxn>
                <a:cxn ang="0">
                  <a:pos x="6" y="36"/>
                </a:cxn>
                <a:cxn ang="0">
                  <a:pos x="18" y="19"/>
                </a:cxn>
                <a:cxn ang="0">
                  <a:pos x="22" y="16"/>
                </a:cxn>
                <a:cxn ang="0">
                  <a:pos x="28" y="13"/>
                </a:cxn>
                <a:cxn ang="0">
                  <a:pos x="41" y="8"/>
                </a:cxn>
                <a:cxn ang="0">
                  <a:pos x="69" y="4"/>
                </a:cxn>
                <a:cxn ang="0">
                  <a:pos x="97" y="3"/>
                </a:cxn>
                <a:cxn ang="0">
                  <a:pos x="147" y="4"/>
                </a:cxn>
                <a:cxn ang="0">
                  <a:pos x="147" y="1"/>
                </a:cxn>
                <a:cxn ang="0">
                  <a:pos x="90" y="0"/>
                </a:cxn>
                <a:cxn ang="0">
                  <a:pos x="62" y="1"/>
                </a:cxn>
                <a:cxn ang="0">
                  <a:pos x="34" y="7"/>
                </a:cxn>
                <a:cxn ang="0">
                  <a:pos x="22" y="13"/>
                </a:cxn>
                <a:cxn ang="0">
                  <a:pos x="13" y="20"/>
                </a:cxn>
                <a:cxn ang="0">
                  <a:pos x="2" y="38"/>
                </a:cxn>
                <a:cxn ang="0">
                  <a:pos x="3" y="61"/>
                </a:cxn>
                <a:cxn ang="0">
                  <a:pos x="20" y="81"/>
                </a:cxn>
                <a:cxn ang="0">
                  <a:pos x="49" y="90"/>
                </a:cxn>
                <a:cxn ang="0">
                  <a:pos x="52" y="90"/>
                </a:cxn>
                <a:cxn ang="0">
                  <a:pos x="56" y="90"/>
                </a:cxn>
                <a:cxn ang="0">
                  <a:pos x="61" y="91"/>
                </a:cxn>
                <a:cxn ang="0">
                  <a:pos x="66" y="91"/>
                </a:cxn>
                <a:cxn ang="0">
                  <a:pos x="70" y="91"/>
                </a:cxn>
                <a:cxn ang="0">
                  <a:pos x="73" y="91"/>
                </a:cxn>
                <a:cxn ang="0">
                  <a:pos x="77" y="91"/>
                </a:cxn>
                <a:cxn ang="0">
                  <a:pos x="108" y="91"/>
                </a:cxn>
                <a:cxn ang="0">
                  <a:pos x="112" y="91"/>
                </a:cxn>
                <a:cxn ang="0">
                  <a:pos x="517" y="91"/>
                </a:cxn>
                <a:cxn ang="0">
                  <a:pos x="517" y="87"/>
                </a:cxn>
              </a:cxnLst>
              <a:rect l="0" t="0" r="r" b="b"/>
              <a:pathLst>
                <a:path w="517" h="91">
                  <a:moveTo>
                    <a:pt x="517" y="87"/>
                  </a:moveTo>
                  <a:cubicBezTo>
                    <a:pt x="312" y="87"/>
                    <a:pt x="113" y="87"/>
                    <a:pt x="113" y="87"/>
                  </a:cubicBezTo>
                  <a:cubicBezTo>
                    <a:pt x="112" y="87"/>
                    <a:pt x="111" y="87"/>
                    <a:pt x="109" y="87"/>
                  </a:cubicBezTo>
                  <a:cubicBezTo>
                    <a:pt x="101" y="87"/>
                    <a:pt x="93" y="87"/>
                    <a:pt x="85" y="88"/>
                  </a:cubicBezTo>
                  <a:cubicBezTo>
                    <a:pt x="78" y="88"/>
                    <a:pt x="72" y="88"/>
                    <a:pt x="65" y="87"/>
                  </a:cubicBezTo>
                  <a:cubicBezTo>
                    <a:pt x="63" y="87"/>
                    <a:pt x="61" y="87"/>
                    <a:pt x="59" y="87"/>
                  </a:cubicBezTo>
                  <a:cubicBezTo>
                    <a:pt x="58" y="87"/>
                    <a:pt x="56" y="87"/>
                    <a:pt x="55" y="87"/>
                  </a:cubicBezTo>
                  <a:cubicBezTo>
                    <a:pt x="52" y="87"/>
                    <a:pt x="50" y="87"/>
                    <a:pt x="48" y="86"/>
                  </a:cubicBezTo>
                  <a:cubicBezTo>
                    <a:pt x="38" y="85"/>
                    <a:pt x="28" y="82"/>
                    <a:pt x="20" y="77"/>
                  </a:cubicBezTo>
                  <a:cubicBezTo>
                    <a:pt x="13" y="72"/>
                    <a:pt x="8" y="66"/>
                    <a:pt x="5" y="58"/>
                  </a:cubicBezTo>
                  <a:cubicBezTo>
                    <a:pt x="3" y="51"/>
                    <a:pt x="3" y="43"/>
                    <a:pt x="6" y="36"/>
                  </a:cubicBezTo>
                  <a:cubicBezTo>
                    <a:pt x="8" y="29"/>
                    <a:pt x="13" y="24"/>
                    <a:pt x="18" y="19"/>
                  </a:cubicBezTo>
                  <a:cubicBezTo>
                    <a:pt x="19" y="18"/>
                    <a:pt x="21" y="17"/>
                    <a:pt x="22" y="16"/>
                  </a:cubicBezTo>
                  <a:cubicBezTo>
                    <a:pt x="24" y="15"/>
                    <a:pt x="26" y="14"/>
                    <a:pt x="28" y="13"/>
                  </a:cubicBezTo>
                  <a:cubicBezTo>
                    <a:pt x="32" y="11"/>
                    <a:pt x="36" y="9"/>
                    <a:pt x="41" y="8"/>
                  </a:cubicBezTo>
                  <a:cubicBezTo>
                    <a:pt x="50" y="5"/>
                    <a:pt x="59" y="4"/>
                    <a:pt x="69" y="4"/>
                  </a:cubicBezTo>
                  <a:cubicBezTo>
                    <a:pt x="78" y="3"/>
                    <a:pt x="88" y="3"/>
                    <a:pt x="97" y="3"/>
                  </a:cubicBezTo>
                  <a:cubicBezTo>
                    <a:pt x="114" y="3"/>
                    <a:pt x="131" y="3"/>
                    <a:pt x="147" y="4"/>
                  </a:cubicBezTo>
                  <a:cubicBezTo>
                    <a:pt x="149" y="4"/>
                    <a:pt x="149" y="1"/>
                    <a:pt x="147" y="1"/>
                  </a:cubicBezTo>
                  <a:cubicBezTo>
                    <a:pt x="128" y="0"/>
                    <a:pt x="109" y="0"/>
                    <a:pt x="90" y="0"/>
                  </a:cubicBezTo>
                  <a:cubicBezTo>
                    <a:pt x="81" y="0"/>
                    <a:pt x="71" y="0"/>
                    <a:pt x="62" y="1"/>
                  </a:cubicBezTo>
                  <a:cubicBezTo>
                    <a:pt x="52" y="2"/>
                    <a:pt x="43" y="3"/>
                    <a:pt x="34" y="7"/>
                  </a:cubicBezTo>
                  <a:cubicBezTo>
                    <a:pt x="30" y="8"/>
                    <a:pt x="25" y="10"/>
                    <a:pt x="22" y="13"/>
                  </a:cubicBezTo>
                  <a:cubicBezTo>
                    <a:pt x="18" y="15"/>
                    <a:pt x="15" y="17"/>
                    <a:pt x="13" y="20"/>
                  </a:cubicBezTo>
                  <a:cubicBezTo>
                    <a:pt x="7" y="25"/>
                    <a:pt x="3" y="31"/>
                    <a:pt x="2" y="38"/>
                  </a:cubicBezTo>
                  <a:cubicBezTo>
                    <a:pt x="0" y="46"/>
                    <a:pt x="0" y="54"/>
                    <a:pt x="3" y="61"/>
                  </a:cubicBezTo>
                  <a:cubicBezTo>
                    <a:pt x="6" y="69"/>
                    <a:pt x="12" y="76"/>
                    <a:pt x="20" y="81"/>
                  </a:cubicBezTo>
                  <a:cubicBezTo>
                    <a:pt x="28" y="86"/>
                    <a:pt x="38" y="89"/>
                    <a:pt x="49" y="90"/>
                  </a:cubicBezTo>
                  <a:cubicBezTo>
                    <a:pt x="50" y="90"/>
                    <a:pt x="51" y="90"/>
                    <a:pt x="52" y="90"/>
                  </a:cubicBezTo>
                  <a:cubicBezTo>
                    <a:pt x="54" y="90"/>
                    <a:pt x="55" y="90"/>
                    <a:pt x="56" y="90"/>
                  </a:cubicBezTo>
                  <a:cubicBezTo>
                    <a:pt x="58" y="91"/>
                    <a:pt x="60" y="91"/>
                    <a:pt x="61" y="91"/>
                  </a:cubicBezTo>
                  <a:cubicBezTo>
                    <a:pt x="63" y="91"/>
                    <a:pt x="64" y="91"/>
                    <a:pt x="66" y="91"/>
                  </a:cubicBezTo>
                  <a:cubicBezTo>
                    <a:pt x="67" y="91"/>
                    <a:pt x="68" y="91"/>
                    <a:pt x="70" y="91"/>
                  </a:cubicBezTo>
                  <a:cubicBezTo>
                    <a:pt x="71" y="91"/>
                    <a:pt x="72" y="91"/>
                    <a:pt x="73" y="91"/>
                  </a:cubicBezTo>
                  <a:cubicBezTo>
                    <a:pt x="74" y="91"/>
                    <a:pt x="75" y="91"/>
                    <a:pt x="77" y="91"/>
                  </a:cubicBezTo>
                  <a:cubicBezTo>
                    <a:pt x="87" y="91"/>
                    <a:pt x="98" y="91"/>
                    <a:pt x="108" y="91"/>
                  </a:cubicBezTo>
                  <a:cubicBezTo>
                    <a:pt x="110" y="91"/>
                    <a:pt x="111" y="91"/>
                    <a:pt x="112" y="91"/>
                  </a:cubicBezTo>
                  <a:cubicBezTo>
                    <a:pt x="112" y="91"/>
                    <a:pt x="311" y="91"/>
                    <a:pt x="517" y="91"/>
                  </a:cubicBezTo>
                  <a:lnTo>
                    <a:pt x="517" y="8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grpSp>
      <p:sp>
        <p:nvSpPr>
          <p:cNvPr id="25" name="TextBox 75">
            <a:extLst>
              <a:ext uri="{FF2B5EF4-FFF2-40B4-BE49-F238E27FC236}">
                <a16:creationId xmlns:a16="http://schemas.microsoft.com/office/drawing/2014/main" id="{D6DCAC2F-45DE-41E6-B3FA-82071B59ACED}"/>
              </a:ext>
            </a:extLst>
          </p:cNvPr>
          <p:cNvSpPr txBox="1"/>
          <p:nvPr/>
        </p:nvSpPr>
        <p:spPr>
          <a:xfrm>
            <a:off x="672109" y="1458383"/>
            <a:ext cx="460382" cy="420564"/>
          </a:xfrm>
          <a:prstGeom prst="rect">
            <a:avLst/>
          </a:prstGeom>
          <a:noFill/>
        </p:spPr>
        <p:txBody>
          <a:bodyPr wrap="none" rtlCol="0">
            <a:spAutoFit/>
          </a:bodyPr>
          <a:lstStyle/>
          <a:p>
            <a:pPr algn="ctr"/>
            <a:r>
              <a:rPr lang="es-CO" sz="2133" b="1" dirty="0">
                <a:solidFill>
                  <a:schemeClr val="bg1"/>
                </a:solidFill>
                <a:latin typeface="Ancizar Sans" panose="020B0602040300000003" pitchFamily="34" charset="0"/>
              </a:rPr>
              <a:t>03</a:t>
            </a:r>
          </a:p>
        </p:txBody>
      </p:sp>
      <p:sp>
        <p:nvSpPr>
          <p:cNvPr id="26" name="TextBox 68">
            <a:extLst>
              <a:ext uri="{FF2B5EF4-FFF2-40B4-BE49-F238E27FC236}">
                <a16:creationId xmlns:a16="http://schemas.microsoft.com/office/drawing/2014/main" id="{866F795D-C76C-41BE-BBEC-276A561AFD75}"/>
              </a:ext>
            </a:extLst>
          </p:cNvPr>
          <p:cNvSpPr txBox="1"/>
          <p:nvPr/>
        </p:nvSpPr>
        <p:spPr>
          <a:xfrm>
            <a:off x="1447800" y="1802157"/>
            <a:ext cx="1549401" cy="379656"/>
          </a:xfrm>
          <a:prstGeom prst="rect">
            <a:avLst/>
          </a:prstGeom>
          <a:noFill/>
        </p:spPr>
        <p:txBody>
          <a:bodyPr wrap="square" rtlCol="0">
            <a:spAutoFit/>
          </a:bodyPr>
          <a:lstStyle/>
          <a:p>
            <a:pPr defTabSz="1219170">
              <a:defRPr/>
            </a:pPr>
            <a:r>
              <a:rPr lang="es-CO" sz="1867" b="1" dirty="0">
                <a:solidFill>
                  <a:prstClr val="white"/>
                </a:solidFill>
                <a:latin typeface="Ancizar Sans" panose="020B0602040300000003" pitchFamily="34" charset="0"/>
              </a:rPr>
              <a:t>Restricciones</a:t>
            </a:r>
          </a:p>
        </p:txBody>
      </p:sp>
      <p:sp>
        <p:nvSpPr>
          <p:cNvPr id="27" name="Freeform 47">
            <a:extLst>
              <a:ext uri="{FF2B5EF4-FFF2-40B4-BE49-F238E27FC236}">
                <a16:creationId xmlns:a16="http://schemas.microsoft.com/office/drawing/2014/main" id="{A7AF0357-05C0-413E-BB33-97DFD7269291}"/>
              </a:ext>
            </a:extLst>
          </p:cNvPr>
          <p:cNvSpPr>
            <a:spLocks noEditPoints="1"/>
          </p:cNvSpPr>
          <p:nvPr/>
        </p:nvSpPr>
        <p:spPr bwMode="auto">
          <a:xfrm flipH="1">
            <a:off x="2766484" y="2154768"/>
            <a:ext cx="230717" cy="232833"/>
          </a:xfrm>
          <a:custGeom>
            <a:avLst/>
            <a:gdLst/>
            <a:ahLst/>
            <a:cxnLst>
              <a:cxn ang="0">
                <a:pos x="0" y="0"/>
              </a:cxn>
              <a:cxn ang="0">
                <a:pos x="0" y="46"/>
              </a:cxn>
              <a:cxn ang="0">
                <a:pos x="46" y="46"/>
              </a:cxn>
              <a:cxn ang="0">
                <a:pos x="46" y="0"/>
              </a:cxn>
              <a:cxn ang="0">
                <a:pos x="0" y="0"/>
              </a:cxn>
              <a:cxn ang="0">
                <a:pos x="38" y="28"/>
              </a:cxn>
              <a:cxn ang="0">
                <a:pos x="19" y="28"/>
              </a:cxn>
              <a:cxn ang="0">
                <a:pos x="26" y="36"/>
              </a:cxn>
              <a:cxn ang="0">
                <a:pos x="20" y="42"/>
              </a:cxn>
              <a:cxn ang="0">
                <a:pos x="5" y="27"/>
              </a:cxn>
              <a:cxn ang="0">
                <a:pos x="4" y="24"/>
              </a:cxn>
              <a:cxn ang="0">
                <a:pos x="5" y="21"/>
              </a:cxn>
              <a:cxn ang="0">
                <a:pos x="20" y="6"/>
              </a:cxn>
              <a:cxn ang="0">
                <a:pos x="26" y="12"/>
              </a:cxn>
              <a:cxn ang="0">
                <a:pos x="19" y="19"/>
              </a:cxn>
              <a:cxn ang="0">
                <a:pos x="38" y="19"/>
              </a:cxn>
              <a:cxn ang="0">
                <a:pos x="38" y="28"/>
              </a:cxn>
            </a:cxnLst>
            <a:rect l="0" t="0" r="r" b="b"/>
            <a:pathLst>
              <a:path w="46" h="46">
                <a:moveTo>
                  <a:pt x="0" y="0"/>
                </a:moveTo>
                <a:cubicBezTo>
                  <a:pt x="0" y="46"/>
                  <a:pt x="0" y="46"/>
                  <a:pt x="0" y="46"/>
                </a:cubicBezTo>
                <a:cubicBezTo>
                  <a:pt x="46" y="46"/>
                  <a:pt x="46" y="46"/>
                  <a:pt x="46" y="46"/>
                </a:cubicBezTo>
                <a:cubicBezTo>
                  <a:pt x="46" y="0"/>
                  <a:pt x="46" y="0"/>
                  <a:pt x="46" y="0"/>
                </a:cubicBezTo>
                <a:lnTo>
                  <a:pt x="0" y="0"/>
                </a:lnTo>
                <a:close/>
                <a:moveTo>
                  <a:pt x="38" y="28"/>
                </a:moveTo>
                <a:cubicBezTo>
                  <a:pt x="19" y="28"/>
                  <a:pt x="19" y="28"/>
                  <a:pt x="19" y="28"/>
                </a:cubicBezTo>
                <a:cubicBezTo>
                  <a:pt x="21" y="31"/>
                  <a:pt x="24" y="33"/>
                  <a:pt x="26" y="36"/>
                </a:cubicBezTo>
                <a:cubicBezTo>
                  <a:pt x="30" y="40"/>
                  <a:pt x="24" y="46"/>
                  <a:pt x="20" y="42"/>
                </a:cubicBezTo>
                <a:cubicBezTo>
                  <a:pt x="15" y="37"/>
                  <a:pt x="10" y="32"/>
                  <a:pt x="5" y="27"/>
                </a:cubicBezTo>
                <a:cubicBezTo>
                  <a:pt x="4" y="26"/>
                  <a:pt x="4" y="25"/>
                  <a:pt x="4" y="24"/>
                </a:cubicBezTo>
                <a:cubicBezTo>
                  <a:pt x="4" y="23"/>
                  <a:pt x="4" y="22"/>
                  <a:pt x="5" y="21"/>
                </a:cubicBezTo>
                <a:cubicBezTo>
                  <a:pt x="10" y="16"/>
                  <a:pt x="15" y="11"/>
                  <a:pt x="20" y="6"/>
                </a:cubicBezTo>
                <a:cubicBezTo>
                  <a:pt x="24" y="2"/>
                  <a:pt x="30" y="8"/>
                  <a:pt x="26" y="12"/>
                </a:cubicBezTo>
                <a:cubicBezTo>
                  <a:pt x="24" y="14"/>
                  <a:pt x="21" y="17"/>
                  <a:pt x="19" y="19"/>
                </a:cubicBezTo>
                <a:cubicBezTo>
                  <a:pt x="38" y="19"/>
                  <a:pt x="38" y="19"/>
                  <a:pt x="38" y="19"/>
                </a:cubicBezTo>
                <a:cubicBezTo>
                  <a:pt x="44" y="19"/>
                  <a:pt x="44" y="28"/>
                  <a:pt x="38"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s-CO" sz="2400" dirty="0">
              <a:latin typeface="Ancizar Sans" panose="020B0602040300000003" pitchFamily="34" charset="0"/>
            </a:endParaRPr>
          </a:p>
        </p:txBody>
      </p:sp>
      <p:sp>
        <p:nvSpPr>
          <p:cNvPr id="28" name="CuadroTexto 27">
            <a:extLst>
              <a:ext uri="{FF2B5EF4-FFF2-40B4-BE49-F238E27FC236}">
                <a16:creationId xmlns:a16="http://schemas.microsoft.com/office/drawing/2014/main" id="{D6912612-D915-4BB5-92F8-7AB001FDB413}"/>
              </a:ext>
            </a:extLst>
          </p:cNvPr>
          <p:cNvSpPr txBox="1"/>
          <p:nvPr/>
        </p:nvSpPr>
        <p:spPr>
          <a:xfrm>
            <a:off x="3212095" y="1631385"/>
            <a:ext cx="7924800" cy="830997"/>
          </a:xfrm>
          <a:prstGeom prst="rect">
            <a:avLst/>
          </a:prstGeom>
          <a:noFill/>
        </p:spPr>
        <p:txBody>
          <a:bodyPr wrap="square">
            <a:spAutoFit/>
          </a:bodyPr>
          <a:lstStyle/>
          <a:p>
            <a:r>
              <a:rPr lang="es-ES" sz="2400" dirty="0">
                <a:solidFill>
                  <a:schemeClr val="accent3"/>
                </a:solidFill>
                <a:latin typeface="Ancizar Sans" panose="020B0602040300000003" pitchFamily="34" charset="0"/>
              </a:rPr>
              <a:t>Las variables de decisión deben satisfacer las cuatro restricciones siguientes:</a:t>
            </a:r>
          </a:p>
        </p:txBody>
      </p:sp>
      <p:sp>
        <p:nvSpPr>
          <p:cNvPr id="33" name="TextBox 68">
            <a:extLst>
              <a:ext uri="{FF2B5EF4-FFF2-40B4-BE49-F238E27FC236}">
                <a16:creationId xmlns:a16="http://schemas.microsoft.com/office/drawing/2014/main" id="{A1AE29EF-6D03-45A4-B26E-2E6C062FD9A3}"/>
              </a:ext>
            </a:extLst>
          </p:cNvPr>
          <p:cNvSpPr txBox="1"/>
          <p:nvPr/>
        </p:nvSpPr>
        <p:spPr>
          <a:xfrm>
            <a:off x="850902" y="2921001"/>
            <a:ext cx="10483588" cy="420564"/>
          </a:xfrm>
          <a:prstGeom prst="rect">
            <a:avLst/>
          </a:prstGeom>
          <a:noFill/>
        </p:spPr>
        <p:txBody>
          <a:bodyPr wrap="square" rtlCol="0">
            <a:spAutoFit/>
          </a:bodyPr>
          <a:lstStyle/>
          <a:p>
            <a:pPr defTabSz="1219170">
              <a:defRPr/>
            </a:pPr>
            <a:r>
              <a:rPr lang="es-CO" sz="2133" b="1" dirty="0">
                <a:solidFill>
                  <a:schemeClr val="accent3"/>
                </a:solidFill>
                <a:latin typeface="Ancizar Sans" panose="020B0602040300000003" pitchFamily="34" charset="0"/>
              </a:rPr>
              <a:t>Restricción 2: </a:t>
            </a:r>
            <a:r>
              <a:rPr lang="es-CO" sz="2133" dirty="0">
                <a:solidFill>
                  <a:schemeClr val="accent3"/>
                </a:solidFill>
                <a:latin typeface="Ancizar Sans" panose="020B0602040300000003" pitchFamily="34" charset="0"/>
              </a:rPr>
              <a:t>El consumo diario de chocolate debe ser por lo menos de 6 onzas.</a:t>
            </a:r>
          </a:p>
        </p:txBody>
      </p: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02A727A9-0FAD-46FB-8F16-3515C0CE493A}"/>
                  </a:ext>
                </a:extLst>
              </p:cNvPr>
              <p:cNvSpPr txBox="1"/>
              <p:nvPr/>
            </p:nvSpPr>
            <p:spPr>
              <a:xfrm>
                <a:off x="1983674" y="3581625"/>
                <a:ext cx="10172701"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𝒃𝒂𝒓𝒓𝒂𝒔</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r>
                        <a:rPr lang="es-CO" sz="1733" b="1" i="1">
                          <a:latin typeface="Cambria Math" panose="02040503050406030204" pitchFamily="18" charset="0"/>
                        </a:rPr>
                        <m:t>+</m:t>
                      </m:r>
                      <m:d>
                        <m:dPr>
                          <m:ctrlPr>
                            <a:rPr lang="es-CO" sz="1733" b="1" i="1">
                              <a:latin typeface="Cambria Math" panose="02040503050406030204" pitchFamily="18" charset="0"/>
                            </a:rPr>
                          </m:ctrlPr>
                        </m:dPr>
                        <m:e>
                          <m:eqArr>
                            <m:eqArrPr>
                              <m:ctrlPr>
                                <a:rPr lang="es-CO" sz="1733" b="1" i="1">
                                  <a:latin typeface="Cambria Math" panose="02040503050406030204" pitchFamily="18" charset="0"/>
                                </a:rPr>
                              </m:ctrlPr>
                            </m:eqArrPr>
                            <m:e>
                              <m:r>
                                <a:rPr lang="es-CO" sz="1733" b="1" i="1">
                                  <a:latin typeface="Cambria Math" panose="02040503050406030204" pitchFamily="18" charset="0"/>
                                </a:rPr>
                                <m:t>𝑪𝒉𝒐𝒄𝒐𝒍𝒂𝒕𝒆</m:t>
                              </m:r>
                              <m:r>
                                <a:rPr lang="es-CO" sz="1733" b="1" i="1">
                                  <a:latin typeface="Cambria Math" panose="02040503050406030204" pitchFamily="18" charset="0"/>
                                </a:rPr>
                                <m:t> </m:t>
                              </m:r>
                            </m:e>
                            <m:e>
                              <m:r>
                                <a:rPr lang="es-CO" sz="1733" b="1" i="1">
                                  <a:latin typeface="Cambria Math" panose="02040503050406030204" pitchFamily="18" charset="0"/>
                                </a:rPr>
                                <m:t>𝒉𝒆𝒍𝒂𝒅𝒐</m:t>
                              </m:r>
                              <m:r>
                                <a:rPr lang="es-CO" sz="1733" b="1" i="1">
                                  <a:latin typeface="Cambria Math" panose="02040503050406030204" pitchFamily="18" charset="0"/>
                                </a:rPr>
                                <m:t> </m:t>
                              </m:r>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e>
                          </m:eqArr>
                        </m:e>
                      </m:d>
                    </m:oMath>
                  </m:oMathPara>
                </a14:m>
                <a:endParaRPr lang="es-ES" sz="1733" dirty="0"/>
              </a:p>
            </p:txBody>
          </p:sp>
        </mc:Choice>
        <mc:Fallback xmlns="">
          <p:sp>
            <p:nvSpPr>
              <p:cNvPr id="20" name="CuadroTexto 19">
                <a:extLst>
                  <a:ext uri="{FF2B5EF4-FFF2-40B4-BE49-F238E27FC236}">
                    <a16:creationId xmlns:a16="http://schemas.microsoft.com/office/drawing/2014/main" id="{02A727A9-0FAD-46FB-8F16-3515C0CE493A}"/>
                  </a:ext>
                </a:extLst>
              </p:cNvPr>
              <p:cNvSpPr txBox="1">
                <a:spLocks noRot="1" noChangeAspect="1" noMove="1" noResize="1" noEditPoints="1" noAdjustHandles="1" noChangeArrowheads="1" noChangeShapeType="1" noTextEdit="1"/>
              </p:cNvSpPr>
              <p:nvPr/>
            </p:nvSpPr>
            <p:spPr>
              <a:xfrm>
                <a:off x="1983674" y="3581625"/>
                <a:ext cx="10172701" cy="100320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CBE29CF6-9C63-4F36-8D79-3F4E3C7F2185}"/>
                  </a:ext>
                </a:extLst>
              </p:cNvPr>
              <p:cNvSpPr txBox="1"/>
              <p:nvPr/>
            </p:nvSpPr>
            <p:spPr>
              <a:xfrm>
                <a:off x="2133600" y="3730559"/>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34" name="CuadroTexto 33">
                <a:extLst>
                  <a:ext uri="{FF2B5EF4-FFF2-40B4-BE49-F238E27FC236}">
                    <a16:creationId xmlns:a16="http://schemas.microsoft.com/office/drawing/2014/main" id="{CBE29CF6-9C63-4F36-8D79-3F4E3C7F2185}"/>
                  </a:ext>
                </a:extLst>
              </p:cNvPr>
              <p:cNvSpPr txBox="1">
                <a:spLocks noRot="1" noChangeAspect="1" noMove="1" noResize="1" noEditPoints="1" noAdjustHandles="1" noChangeArrowheads="1" noChangeShapeType="1" noTextEdit="1"/>
              </p:cNvSpPr>
              <p:nvPr/>
            </p:nvSpPr>
            <p:spPr>
              <a:xfrm>
                <a:off x="2133600" y="3730559"/>
                <a:ext cx="2823640" cy="62568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91AB3494-9603-4B2D-B117-6126AD00B754}"/>
                  </a:ext>
                </a:extLst>
              </p:cNvPr>
              <p:cNvSpPr txBox="1"/>
              <p:nvPr/>
            </p:nvSpPr>
            <p:spPr>
              <a:xfrm>
                <a:off x="4297897" y="4387149"/>
                <a:ext cx="4521199" cy="1003200"/>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600" b="1" i="1">
                          <a:latin typeface="Cambria Math" panose="02040503050406030204" pitchFamily="18" charset="0"/>
                        </a:rPr>
                        <m:t>=</m:t>
                      </m:r>
                      <m:d>
                        <m:dPr>
                          <m:ctrlPr>
                            <a:rPr lang="es-CO" sz="1600" b="1" i="1">
                              <a:latin typeface="Cambria Math" panose="02040503050406030204" pitchFamily="18" charset="0"/>
                            </a:rPr>
                          </m:ctrlPr>
                        </m:dPr>
                        <m:e>
                          <m:f>
                            <m:fPr>
                              <m:ctrlPr>
                                <a:rPr lang="es-CO" sz="1600" b="1" i="1">
                                  <a:latin typeface="Cambria Math" panose="02040503050406030204" pitchFamily="18" charset="0"/>
                                </a:rPr>
                              </m:ctrlPr>
                            </m:fPr>
                            <m:num>
                              <m:r>
                                <a:rPr lang="es-CO" sz="1600" b="1" i="1">
                                  <a:latin typeface="Cambria Math" panose="02040503050406030204" pitchFamily="18" charset="0"/>
                                </a:rPr>
                                <m:t>𝑪𝒉𝒐𝒄𝒐𝒍𝒂𝒕𝒆</m:t>
                              </m:r>
                            </m:num>
                            <m:den>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den>
                          </m:f>
                        </m:e>
                      </m:d>
                      <m:d>
                        <m:dPr>
                          <m:ctrlPr>
                            <a:rPr lang="es-CO" sz="1600" b="1" i="1">
                              <a:latin typeface="Cambria Math" panose="02040503050406030204" pitchFamily="18" charset="0"/>
                            </a:rPr>
                          </m:ctrlPr>
                        </m:dPr>
                        <m:e>
                          <m:eqArr>
                            <m:eqArrPr>
                              <m:ctrlPr>
                                <a:rPr lang="es-CO" sz="1600" b="1" i="1">
                                  <a:latin typeface="Cambria Math" panose="02040503050406030204" pitchFamily="18" charset="0"/>
                                </a:rPr>
                              </m:ctrlPr>
                            </m:eqArrPr>
                            <m:e>
                              <m:r>
                                <a:rPr lang="es-CO" sz="1600" b="1" i="1">
                                  <a:latin typeface="Cambria Math" panose="02040503050406030204" pitchFamily="18" charset="0"/>
                                </a:rPr>
                                <m:t>𝑩𝒂𝒓𝒓𝒂𝒔</m:t>
                              </m:r>
                              <m:r>
                                <a:rPr lang="es-CO" sz="1600" b="1" i="1">
                                  <a:latin typeface="Cambria Math" panose="02040503050406030204" pitchFamily="18" charset="0"/>
                                </a:rPr>
                                <m:t> </m:t>
                              </m:r>
                              <m:r>
                                <a:rPr lang="es-CO" sz="1600" b="1" i="1">
                                  <a:latin typeface="Cambria Math" panose="02040503050406030204" pitchFamily="18" charset="0"/>
                                </a:rPr>
                                <m:t>𝒄𝒉𝒐𝒄𝒐𝒍𝒂𝒕𝒆</m:t>
                              </m:r>
                            </m:e>
                            <m:e>
                              <m:r>
                                <a:rPr lang="es-CO" sz="1600" b="1" i="1">
                                  <a:latin typeface="Cambria Math" panose="02040503050406030204" pitchFamily="18" charset="0"/>
                                </a:rPr>
                                <m:t>𝒄𝒐𝒏𝒔𝒖𝒎𝒊𝒅𝒂𝒔</m:t>
                              </m:r>
                            </m:e>
                          </m:eqArr>
                        </m:e>
                      </m:d>
                    </m:oMath>
                  </m:oMathPara>
                </a14:m>
                <a:endParaRPr lang="es-ES" sz="1600" dirty="0"/>
              </a:p>
            </p:txBody>
          </p:sp>
        </mc:Choice>
        <mc:Fallback xmlns="">
          <p:sp>
            <p:nvSpPr>
              <p:cNvPr id="14" name="CuadroTexto 13">
                <a:extLst>
                  <a:ext uri="{FF2B5EF4-FFF2-40B4-BE49-F238E27FC236}">
                    <a16:creationId xmlns:a16="http://schemas.microsoft.com/office/drawing/2014/main" id="{91AB3494-9603-4B2D-B117-6126AD00B754}"/>
                  </a:ext>
                </a:extLst>
              </p:cNvPr>
              <p:cNvSpPr txBox="1">
                <a:spLocks noRot="1" noChangeAspect="1" noMove="1" noResize="1" noEditPoints="1" noAdjustHandles="1" noChangeArrowheads="1" noChangeShapeType="1" noTextEdit="1"/>
              </p:cNvSpPr>
              <p:nvPr/>
            </p:nvSpPr>
            <p:spPr>
              <a:xfrm>
                <a:off x="4297897" y="4387149"/>
                <a:ext cx="4521199" cy="1003200"/>
              </a:xfrm>
              <a:prstGeom prst="rect">
                <a:avLst/>
              </a:prstGeom>
              <a:blipFill>
                <a:blip r:embed="rId5"/>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02B58435-B5D0-4E0B-883F-CEBE39839A83}"/>
                  </a:ext>
                </a:extLst>
              </p:cNvPr>
              <p:cNvSpPr txBox="1"/>
              <p:nvPr/>
            </p:nvSpPr>
            <p:spPr>
              <a:xfrm>
                <a:off x="4831755" y="5565842"/>
                <a:ext cx="1726740" cy="410369"/>
              </a:xfrm>
              <a:prstGeom prst="rect">
                <a:avLst/>
              </a:prstGeom>
              <a:noFill/>
            </p:spPr>
            <p:txBody>
              <a:bodyPr wrap="square" anchor="ctr">
                <a:noAutofit/>
              </a:bodyPr>
              <a:lstStyle/>
              <a:p>
                <a:pPr/>
                <a14:m>
                  <m:oMathPara xmlns:m="http://schemas.openxmlformats.org/officeDocument/2006/math">
                    <m:oMathParaPr>
                      <m:jc m:val="centerGroup"/>
                    </m:oMathParaPr>
                    <m:oMath xmlns:m="http://schemas.openxmlformats.org/officeDocument/2006/math">
                      <m:r>
                        <a:rPr lang="es-CO" sz="1867" b="1" i="1">
                          <a:latin typeface="Cambria Math" panose="02040503050406030204" pitchFamily="18" charset="0"/>
                        </a:rPr>
                        <m:t>=</m:t>
                      </m:r>
                      <m:r>
                        <a:rPr lang="es-CO" sz="1867" b="1" i="1">
                          <a:latin typeface="Cambria Math" panose="02040503050406030204" pitchFamily="18" charset="0"/>
                        </a:rPr>
                        <m:t>𝟑</m:t>
                      </m:r>
                      <m:sSub>
                        <m:sSubPr>
                          <m:ctrlPr>
                            <a:rPr lang="es-CO" sz="1867" b="1" i="1">
                              <a:latin typeface="Cambria Math" panose="02040503050406030204" pitchFamily="18" charset="0"/>
                            </a:rPr>
                          </m:ctrlPr>
                        </m:sSubPr>
                        <m:e>
                          <m:r>
                            <a:rPr lang="es-CO" sz="1867" b="1" i="1">
                              <a:latin typeface="Cambria Math" panose="02040503050406030204" pitchFamily="18" charset="0"/>
                            </a:rPr>
                            <m:t>𝒙</m:t>
                          </m:r>
                        </m:e>
                        <m:sub>
                          <m:r>
                            <a:rPr lang="es-CO" sz="1867" b="1" i="1">
                              <a:latin typeface="Cambria Math" panose="02040503050406030204" pitchFamily="18" charset="0"/>
                            </a:rPr>
                            <m:t>𝟏</m:t>
                          </m:r>
                        </m:sub>
                      </m:sSub>
                    </m:oMath>
                  </m:oMathPara>
                </a14:m>
                <a:endParaRPr lang="es-ES" sz="1867" dirty="0"/>
              </a:p>
            </p:txBody>
          </p:sp>
        </mc:Choice>
        <mc:Fallback xmlns="">
          <p:sp>
            <p:nvSpPr>
              <p:cNvPr id="15" name="CuadroTexto 14">
                <a:extLst>
                  <a:ext uri="{FF2B5EF4-FFF2-40B4-BE49-F238E27FC236}">
                    <a16:creationId xmlns:a16="http://schemas.microsoft.com/office/drawing/2014/main" id="{02B58435-B5D0-4E0B-883F-CEBE39839A83}"/>
                  </a:ext>
                </a:extLst>
              </p:cNvPr>
              <p:cNvSpPr txBox="1">
                <a:spLocks noRot="1" noChangeAspect="1" noMove="1" noResize="1" noEditPoints="1" noAdjustHandles="1" noChangeArrowheads="1" noChangeShapeType="1" noTextEdit="1"/>
              </p:cNvSpPr>
              <p:nvPr/>
            </p:nvSpPr>
            <p:spPr>
              <a:xfrm>
                <a:off x="4831755" y="5565842"/>
                <a:ext cx="1726740" cy="410369"/>
              </a:xfrm>
              <a:prstGeom prst="rect">
                <a:avLst/>
              </a:prstGeom>
              <a:blipFill>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F33377EC-43A3-4CDE-8CEC-9011BAD42BF5}"/>
                  </a:ext>
                </a:extLst>
              </p:cNvPr>
              <p:cNvSpPr txBox="1"/>
              <p:nvPr/>
            </p:nvSpPr>
            <p:spPr>
              <a:xfrm>
                <a:off x="2133600" y="4648200"/>
                <a:ext cx="2823640" cy="6256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𝑪𝒐𝒏𝒔𝒖𝒎𝒐</m:t>
                      </m:r>
                      <m:r>
                        <a:rPr lang="es-CO" sz="1733" b="1" i="1">
                          <a:latin typeface="Cambria Math" panose="02040503050406030204" pitchFamily="18" charset="0"/>
                        </a:rPr>
                        <m:t> </m:t>
                      </m:r>
                      <m:r>
                        <a:rPr lang="es-CO" sz="1733" b="1" i="1">
                          <a:latin typeface="Cambria Math" panose="02040503050406030204" pitchFamily="18" charset="0"/>
                        </a:rPr>
                        <m:t>𝒅𝒊𝒂𝒓𝒊𝒐</m:t>
                      </m:r>
                      <m:r>
                        <a:rPr lang="es-CO" sz="1733" b="1" i="1">
                          <a:latin typeface="Cambria Math" panose="02040503050406030204" pitchFamily="18" charset="0"/>
                        </a:rPr>
                        <m:t> </m:t>
                      </m:r>
                    </m:oMath>
                  </m:oMathPara>
                </a14:m>
                <a:endParaRPr lang="es-CO" sz="1733"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CO" sz="1733" b="1" i="1">
                          <a:latin typeface="Cambria Math" panose="02040503050406030204" pitchFamily="18" charset="0"/>
                        </a:rPr>
                        <m:t>𝒅𝒆</m:t>
                      </m:r>
                      <m:r>
                        <a:rPr lang="es-CO" sz="1733" b="1" i="1">
                          <a:latin typeface="Cambria Math" panose="02040503050406030204" pitchFamily="18" charset="0"/>
                        </a:rPr>
                        <m:t> </m:t>
                      </m:r>
                      <m:r>
                        <a:rPr lang="es-CO" sz="1733" b="1" i="1">
                          <a:latin typeface="Cambria Math" panose="02040503050406030204" pitchFamily="18" charset="0"/>
                        </a:rPr>
                        <m:t>𝒄𝒉𝒐𝒄𝒐𝒍𝒂𝒕𝒆</m:t>
                      </m:r>
                    </m:oMath>
                  </m:oMathPara>
                </a14:m>
                <a:endParaRPr lang="es-ES" sz="1733" dirty="0"/>
              </a:p>
            </p:txBody>
          </p:sp>
        </mc:Choice>
        <mc:Fallback xmlns="">
          <p:sp>
            <p:nvSpPr>
              <p:cNvPr id="16" name="CuadroTexto 15">
                <a:extLst>
                  <a:ext uri="{FF2B5EF4-FFF2-40B4-BE49-F238E27FC236}">
                    <a16:creationId xmlns:a16="http://schemas.microsoft.com/office/drawing/2014/main" id="{F33377EC-43A3-4CDE-8CEC-9011BAD42BF5}"/>
                  </a:ext>
                </a:extLst>
              </p:cNvPr>
              <p:cNvSpPr txBox="1">
                <a:spLocks noRot="1" noChangeAspect="1" noMove="1" noResize="1" noEditPoints="1" noAdjustHandles="1" noChangeArrowheads="1" noChangeShapeType="1" noTextEdit="1"/>
              </p:cNvSpPr>
              <p:nvPr/>
            </p:nvSpPr>
            <p:spPr>
              <a:xfrm>
                <a:off x="2133600" y="4648200"/>
                <a:ext cx="2823640" cy="625684"/>
              </a:xfrm>
              <a:prstGeom prst="rect">
                <a:avLst/>
              </a:prstGeom>
              <a:blipFill>
                <a:blip r:embed="rId7"/>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10160952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TotalTime>
  <Words>10722</Words>
  <Application>Microsoft Office PowerPoint</Application>
  <PresentationFormat>Panorámica</PresentationFormat>
  <Paragraphs>1561</Paragraphs>
  <Slides>135</Slides>
  <Notes>110</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135</vt:i4>
      </vt:variant>
    </vt:vector>
  </HeadingPairs>
  <TitlesOfParts>
    <vt:vector size="151" baseType="lpstr">
      <vt:lpstr>Aptos Display</vt:lpstr>
      <vt:lpstr>Quattrocento Sans</vt:lpstr>
      <vt:lpstr>Ancizar Sans Black</vt:lpstr>
      <vt:lpstr>Century Gothic</vt:lpstr>
      <vt:lpstr>Wingdings 2</vt:lpstr>
      <vt:lpstr>Times</vt:lpstr>
      <vt:lpstr>Ancizar Sans Extrabold</vt:lpstr>
      <vt:lpstr>Calibri</vt:lpstr>
      <vt:lpstr>Ancizar Sans</vt:lpstr>
      <vt:lpstr>Georgia Ref</vt:lpstr>
      <vt:lpstr>Aptos</vt:lpstr>
      <vt:lpstr>Cambria Math</vt:lpstr>
      <vt:lpstr>Times New Roman</vt:lpstr>
      <vt:lpstr>Arial</vt:lpstr>
      <vt:lpstr>Tahoma</vt:lpstr>
      <vt:lpstr>Tema de Office</vt:lpstr>
      <vt:lpstr>PROGRAMACIÓN LINEAL</vt:lpstr>
      <vt:lpstr>GENERALIDADES</vt:lpstr>
      <vt:lpstr>EJEMPLO</vt:lpstr>
      <vt:lpstr>EJEMPLO</vt:lpstr>
      <vt:lpstr>MODELO GENERAL</vt:lpstr>
      <vt:lpstr>Sectores de aplicación de la investigación de operaciones (2/2)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ESTRUCTURA GENERAL</vt:lpstr>
      <vt:lpstr>Presentación de PowerPoint</vt:lpstr>
      <vt:lpstr>Presentación de PowerPoint</vt:lpstr>
      <vt:lpstr>PREGUNTAS CLAVE</vt:lpstr>
      <vt:lpstr>Qué vamos a aprender ?</vt:lpstr>
      <vt:lpstr>Qué vamos a aprender ? El ejemplo de DHL</vt:lpstr>
      <vt:lpstr>Qué vamos a aprender ? El ejemplo de DHL</vt:lpstr>
      <vt:lpstr>Qué vamos a aprender ? </vt:lpstr>
      <vt:lpstr>FORMA ESTÁNDAR</vt:lpstr>
      <vt:lpstr>FORMA MATRICIAL</vt:lpstr>
      <vt:lpstr>FORMA SUMATORIAL Y CANÓNICA</vt:lpstr>
      <vt:lpstr>PROCEDIMIENTO PARA LA CONSTRUCCIÓN DE MODELOS</vt:lpstr>
      <vt:lpstr>REGLAS DE EQUIVALENCIA</vt:lpstr>
      <vt:lpstr>1.4.SUPUESTOS / PRINCIPIOS DE LA PROGRAMACIÓN LINEAL</vt:lpstr>
      <vt:lpstr>SUPOSICIONES</vt:lpstr>
      <vt:lpstr>Presentación de PowerPoint</vt:lpstr>
      <vt:lpstr>Qué es un Programa lineal ? </vt:lpstr>
      <vt:lpstr>Presentación de PowerPoint</vt:lpstr>
      <vt:lpstr>Presentación de PowerPoint</vt:lpstr>
      <vt:lpstr>Presentación de PowerPoint</vt:lpstr>
      <vt:lpstr>Modelo general de PL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PROGRAMACIÓN LINEAL</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PRODUCTO-INSUMO</vt:lpstr>
      <vt:lpstr>MODELO DE DIETAS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 DE DIETAS</vt:lpstr>
      <vt:lpstr>MODELO DE DIETAS</vt:lpstr>
      <vt:lpstr>MODELO DE DIETAS</vt:lpstr>
      <vt:lpstr>MODELO DE MEZCLA</vt:lpstr>
      <vt:lpstr>MODELO DE MEZCLA</vt:lpstr>
      <vt:lpstr>MODELO DE MEZCLA</vt:lpstr>
      <vt:lpstr>MODELO DE MEZCLA</vt:lpstr>
      <vt:lpstr>MODELO DE MEZCLA</vt:lpstr>
      <vt:lpstr>MODELO DE MEZCLA</vt:lpstr>
      <vt:lpstr>MODELO DE MEZCLA</vt:lpstr>
      <vt:lpstr>MODELO DE MEZCLA</vt:lpstr>
      <vt:lpstr>MODELO DE MEZCLA</vt:lpstr>
      <vt:lpstr>MODELO DE MEZCLA</vt:lpstr>
      <vt:lpstr>Presentación de PowerPoint</vt:lpstr>
      <vt:lpstr>Presentación de PowerPoint</vt:lpstr>
      <vt:lpstr>Presentación de PowerPoint</vt:lpstr>
      <vt:lpstr>Presentación de PowerPoint</vt:lpstr>
      <vt:lpstr>MODELO DE DISTRIBUCIÓN</vt:lpstr>
      <vt:lpstr>MODELO DE DISTRIBUCIÓN</vt:lpstr>
      <vt:lpstr>MODELO DE DISTRIBUCIÓN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LINEAL</dc:title>
  <dc:creator>Henry Armando Percy Guzman</dc:creator>
  <cp:lastModifiedBy>Oswaldo  Rojas</cp:lastModifiedBy>
  <cp:revision>15</cp:revision>
  <dcterms:created xsi:type="dcterms:W3CDTF">2022-02-07T20:37:58Z</dcterms:created>
  <dcterms:modified xsi:type="dcterms:W3CDTF">2025-04-23T17:37:31Z</dcterms:modified>
</cp:coreProperties>
</file>